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4" r:id="rId5"/>
  </p:sldMasterIdLst>
  <p:notesMasterIdLst>
    <p:notesMasterId r:id="rId66"/>
  </p:notesMasterIdLst>
  <p:handoutMasterIdLst>
    <p:handoutMasterId r:id="rId67"/>
  </p:handoutMasterIdLst>
  <p:sldIdLst>
    <p:sldId id="839" r:id="rId6"/>
    <p:sldId id="311" r:id="rId7"/>
    <p:sldId id="4233" r:id="rId8"/>
    <p:sldId id="4234" r:id="rId9"/>
    <p:sldId id="4141" r:id="rId10"/>
    <p:sldId id="4232" r:id="rId11"/>
    <p:sldId id="4058" r:id="rId12"/>
    <p:sldId id="4212" r:id="rId13"/>
    <p:sldId id="4059" r:id="rId14"/>
    <p:sldId id="4213" r:id="rId15"/>
    <p:sldId id="4215" r:id="rId16"/>
    <p:sldId id="4214" r:id="rId17"/>
    <p:sldId id="4216" r:id="rId18"/>
    <p:sldId id="4217" r:id="rId19"/>
    <p:sldId id="4219" r:id="rId20"/>
    <p:sldId id="4218" r:id="rId21"/>
    <p:sldId id="4185" r:id="rId22"/>
    <p:sldId id="4220" r:id="rId23"/>
    <p:sldId id="4221" r:id="rId24"/>
    <p:sldId id="4246" r:id="rId25"/>
    <p:sldId id="4187" r:id="rId26"/>
    <p:sldId id="4224" r:id="rId27"/>
    <p:sldId id="4223" r:id="rId28"/>
    <p:sldId id="4249" r:id="rId29"/>
    <p:sldId id="4254" r:id="rId30"/>
    <p:sldId id="4255" r:id="rId31"/>
    <p:sldId id="4256" r:id="rId32"/>
    <p:sldId id="4250" r:id="rId33"/>
    <p:sldId id="4251" r:id="rId34"/>
    <p:sldId id="4226" r:id="rId35"/>
    <p:sldId id="4253" r:id="rId36"/>
    <p:sldId id="4252" r:id="rId37"/>
    <p:sldId id="4204" r:id="rId38"/>
    <p:sldId id="4261" r:id="rId39"/>
    <p:sldId id="4188" r:id="rId40"/>
    <p:sldId id="4231" r:id="rId41"/>
    <p:sldId id="4230" r:id="rId42"/>
    <p:sldId id="4259" r:id="rId43"/>
    <p:sldId id="4260" r:id="rId44"/>
    <p:sldId id="4207" r:id="rId45"/>
    <p:sldId id="4205" r:id="rId46"/>
    <p:sldId id="4206" r:id="rId47"/>
    <p:sldId id="4262" r:id="rId48"/>
    <p:sldId id="362" r:id="rId49"/>
    <p:sldId id="4235" r:id="rId50"/>
    <p:sldId id="4208" r:id="rId51"/>
    <p:sldId id="4236" r:id="rId52"/>
    <p:sldId id="4239" r:id="rId53"/>
    <p:sldId id="4240" r:id="rId54"/>
    <p:sldId id="4241" r:id="rId55"/>
    <p:sldId id="4247" r:id="rId56"/>
    <p:sldId id="4248" r:id="rId57"/>
    <p:sldId id="4209" r:id="rId58"/>
    <p:sldId id="4244" r:id="rId59"/>
    <p:sldId id="4242" r:id="rId60"/>
    <p:sldId id="4243" r:id="rId61"/>
    <p:sldId id="4245" r:id="rId62"/>
    <p:sldId id="4210" r:id="rId63"/>
    <p:sldId id="4238" r:id="rId64"/>
    <p:sldId id="4211" r:id="rId65"/>
  </p:sldIdLst>
  <p:sldSz cx="10440988" cy="7561263"/>
  <p:notesSz cx="10234613" cy="7104063"/>
  <p:custDataLst>
    <p:tags r:id="rId68"/>
  </p:custDataLst>
  <p:defaultTextStyle>
    <a:defPPr>
      <a:defRPr lang="ko-KR"/>
    </a:defPPr>
    <a:lvl1pPr marL="0" algn="l" defTabSz="981883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90941" algn="l" defTabSz="981883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81883" algn="l" defTabSz="981883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72824" algn="l" defTabSz="981883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63765" algn="l" defTabSz="981883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454707" algn="l" defTabSz="981883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945648" algn="l" defTabSz="981883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436590" algn="l" defTabSz="981883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927531" algn="l" defTabSz="981883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975">
          <p15:clr>
            <a:srgbClr val="A4A3A4"/>
          </p15:clr>
        </p15:guide>
        <p15:guide id="2" orient="horz" pos="4649">
          <p15:clr>
            <a:srgbClr val="A4A3A4"/>
          </p15:clr>
        </p15:guide>
        <p15:guide id="3" orient="horz" pos="4377">
          <p15:clr>
            <a:srgbClr val="A4A3A4"/>
          </p15:clr>
        </p15:guide>
        <p15:guide id="4" orient="horz" pos="748">
          <p15:clr>
            <a:srgbClr val="A4A3A4"/>
          </p15:clr>
        </p15:guide>
        <p15:guide id="5" orient="horz" pos="3152">
          <p15:clr>
            <a:srgbClr val="A4A3A4"/>
          </p15:clr>
        </p15:guide>
        <p15:guide id="6" orient="horz" pos="1428">
          <p15:clr>
            <a:srgbClr val="A4A3A4"/>
          </p15:clr>
        </p15:guide>
        <p15:guide id="7" orient="horz" pos="1791">
          <p15:clr>
            <a:srgbClr val="A4A3A4"/>
          </p15:clr>
        </p15:guide>
        <p15:guide id="8" orient="horz" pos="1156">
          <p15:clr>
            <a:srgbClr val="A4A3A4"/>
          </p15:clr>
        </p15:guide>
        <p15:guide id="9" pos="6327">
          <p15:clr>
            <a:srgbClr val="A4A3A4"/>
          </p15:clr>
        </p15:guide>
        <p15:guide id="10" pos="249">
          <p15:clr>
            <a:srgbClr val="A4A3A4"/>
          </p15:clr>
        </p15:guide>
        <p15:guide id="11" pos="3288">
          <p15:clr>
            <a:srgbClr val="A4A3A4"/>
          </p15:clr>
        </p15:guide>
        <p15:guide id="12" pos="3424">
          <p15:clr>
            <a:srgbClr val="A4A3A4"/>
          </p15:clr>
        </p15:guide>
        <p15:guide id="13" pos="158">
          <p15:clr>
            <a:srgbClr val="A4A3A4"/>
          </p15:clr>
        </p15:guide>
        <p15:guide id="14" pos="6418">
          <p15:clr>
            <a:srgbClr val="A4A3A4"/>
          </p15:clr>
        </p15:guide>
        <p15:guide id="15" pos="3152">
          <p15:clr>
            <a:srgbClr val="A4A3A4"/>
          </p15:clr>
        </p15:guide>
        <p15:guide id="16" pos="3606">
          <p15:clr>
            <a:srgbClr val="A4A3A4"/>
          </p15:clr>
        </p15:guide>
        <p15:guide id="17" pos="83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239" userDrawn="1">
          <p15:clr>
            <a:srgbClr val="A4A3A4"/>
          </p15:clr>
        </p15:guide>
        <p15:guide id="2" pos="3222" userDrawn="1">
          <p15:clr>
            <a:srgbClr val="A4A3A4"/>
          </p15:clr>
        </p15:guide>
        <p15:guide id="3" orient="horz" pos="2303" userDrawn="1">
          <p15:clr>
            <a:srgbClr val="A4A3A4"/>
          </p15:clr>
        </p15:guide>
        <p15:guide id="4" pos="3360" userDrawn="1">
          <p15:clr>
            <a:srgbClr val="A4A3A4"/>
          </p15:clr>
        </p15:guide>
        <p15:guide id="5" orient="horz" pos="2173" userDrawn="1">
          <p15:clr>
            <a:srgbClr val="A4A3A4"/>
          </p15:clr>
        </p15:guide>
        <p15:guide id="6" pos="309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8233"/>
    <a:srgbClr val="63666A"/>
    <a:srgbClr val="002554"/>
    <a:srgbClr val="4D4C4E"/>
    <a:srgbClr val="F2F2F2"/>
    <a:srgbClr val="E6E6E6"/>
    <a:srgbClr val="BFCEC2"/>
    <a:srgbClr val="DBE2E9"/>
    <a:srgbClr val="E8F0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E171933-4619-4E11-9A3F-F7608DF75F80}" styleName="보통 스타일 1 - 강조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E25E649-3F16-4E02-A733-19D2CDBF48F0}" styleName="보통 스타일 3 - 강조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38B1855-1B75-4FBE-930C-398BA8C253C6}" styleName="테마 스타일 2 - 강조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9012ECD-51FC-41F1-AA8D-1B2483CD663E}" styleName="밝은 스타일 2 - 강조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16DA210-FB5B-4158-B5E0-FEB733F419BA}" styleName="밝은 스타일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88" autoAdjust="0"/>
    <p:restoredTop sz="85532" autoAdjust="0"/>
  </p:normalViewPr>
  <p:slideViewPr>
    <p:cSldViewPr showGuides="1">
      <p:cViewPr varScale="1">
        <p:scale>
          <a:sx n="83" d="100"/>
          <a:sy n="83" d="100"/>
        </p:scale>
        <p:origin x="1866" y="78"/>
      </p:cViewPr>
      <p:guideLst>
        <p:guide orient="horz" pos="975"/>
        <p:guide orient="horz" pos="4649"/>
        <p:guide orient="horz" pos="4377"/>
        <p:guide orient="horz" pos="748"/>
        <p:guide orient="horz" pos="3152"/>
        <p:guide orient="horz" pos="1428"/>
        <p:guide orient="horz" pos="1791"/>
        <p:guide orient="horz" pos="1156"/>
        <p:guide pos="6327"/>
        <p:guide pos="249"/>
        <p:guide pos="3288"/>
        <p:guide pos="3424"/>
        <p:guide pos="158"/>
        <p:guide pos="6418"/>
        <p:guide pos="3152"/>
        <p:guide pos="3606"/>
        <p:guide pos="83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notesViewPr>
    <p:cSldViewPr showGuides="1">
      <p:cViewPr varScale="1">
        <p:scale>
          <a:sx n="127" d="100"/>
          <a:sy n="127" d="100"/>
        </p:scale>
        <p:origin x="1650" y="138"/>
      </p:cViewPr>
      <p:guideLst>
        <p:guide orient="horz" pos="2239"/>
        <p:guide pos="3222"/>
        <p:guide orient="horz" pos="2303"/>
        <p:guide pos="3360"/>
        <p:guide orient="horz" pos="2173"/>
        <p:guide pos="309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63" Type="http://schemas.openxmlformats.org/officeDocument/2006/relationships/slide" Target="slides/slide58.xml"/><Relationship Id="rId68" Type="http://schemas.openxmlformats.org/officeDocument/2006/relationships/tags" Target="tags/tag1.xml"/><Relationship Id="rId7" Type="http://schemas.openxmlformats.org/officeDocument/2006/relationships/slide" Target="slides/slide2.xml"/><Relationship Id="rId71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slide" Target="slides/slide48.xml"/><Relationship Id="rId58" Type="http://schemas.openxmlformats.org/officeDocument/2006/relationships/slide" Target="slides/slide53.xml"/><Relationship Id="rId66" Type="http://schemas.openxmlformats.org/officeDocument/2006/relationships/notesMaster" Target="notesMasters/notesMaster1.xml"/><Relationship Id="rId5" Type="http://schemas.openxmlformats.org/officeDocument/2006/relationships/slideMaster" Target="slideMasters/slideMaster1.xml"/><Relationship Id="rId61" Type="http://schemas.openxmlformats.org/officeDocument/2006/relationships/slide" Target="slides/slide56.xml"/><Relationship Id="rId19" Type="http://schemas.openxmlformats.org/officeDocument/2006/relationships/slide" Target="slides/slide1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slide" Target="slides/slide51.xml"/><Relationship Id="rId64" Type="http://schemas.openxmlformats.org/officeDocument/2006/relationships/slide" Target="slides/slide59.xml"/><Relationship Id="rId69" Type="http://schemas.openxmlformats.org/officeDocument/2006/relationships/presProps" Target="presProps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72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59" Type="http://schemas.openxmlformats.org/officeDocument/2006/relationships/slide" Target="slides/slide54.xml"/><Relationship Id="rId67" Type="http://schemas.openxmlformats.org/officeDocument/2006/relationships/handoutMaster" Target="handoutMasters/handoutMaster1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slide" Target="slides/slide49.xml"/><Relationship Id="rId62" Type="http://schemas.openxmlformats.org/officeDocument/2006/relationships/slide" Target="slides/slide57.xml"/><Relationship Id="rId7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slide" Target="slides/slide52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Relationship Id="rId60" Type="http://schemas.openxmlformats.org/officeDocument/2006/relationships/slide" Target="slides/slide55.xml"/><Relationship Id="rId65" Type="http://schemas.openxmlformats.org/officeDocument/2006/relationships/slide" Target="slides/slide60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9" Type="http://schemas.openxmlformats.org/officeDocument/2006/relationships/slide" Target="slides/slide34.xml"/><Relationship Id="rId34" Type="http://schemas.openxmlformats.org/officeDocument/2006/relationships/slide" Target="slides/slide29.xml"/><Relationship Id="rId50" Type="http://schemas.openxmlformats.org/officeDocument/2006/relationships/slide" Target="slides/slide45.xml"/><Relationship Id="rId55" Type="http://schemas.openxmlformats.org/officeDocument/2006/relationships/slide" Target="slides/slide5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0" y="11"/>
            <a:ext cx="4435003" cy="355203"/>
          </a:xfrm>
          <a:prstGeom prst="rect">
            <a:avLst/>
          </a:prstGeom>
        </p:spPr>
        <p:txBody>
          <a:bodyPr vert="horz" lIns="94510" tIns="47255" rIns="94510" bIns="47255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797253" y="11"/>
            <a:ext cx="4435003" cy="355203"/>
          </a:xfrm>
          <a:prstGeom prst="rect">
            <a:avLst/>
          </a:prstGeom>
        </p:spPr>
        <p:txBody>
          <a:bodyPr vert="horz" lIns="94510" tIns="47255" rIns="94510" bIns="47255" rtlCol="0"/>
          <a:lstStyle>
            <a:lvl1pPr algn="r">
              <a:defRPr sz="1200"/>
            </a:lvl1pPr>
          </a:lstStyle>
          <a:p>
            <a:fld id="{34C59E3E-FA21-4ED6-8C61-AE4E24BEEB5A}" type="datetimeFigureOut">
              <a:rPr lang="ko-KR" altLang="en-US" smtClean="0"/>
              <a:pPr/>
              <a:t>2026-05-06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0" y="6747643"/>
            <a:ext cx="4435003" cy="355203"/>
          </a:xfrm>
          <a:prstGeom prst="rect">
            <a:avLst/>
          </a:prstGeom>
        </p:spPr>
        <p:txBody>
          <a:bodyPr vert="horz" lIns="94510" tIns="47255" rIns="94510" bIns="47255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797253" y="6747643"/>
            <a:ext cx="4435003" cy="355203"/>
          </a:xfrm>
          <a:prstGeom prst="rect">
            <a:avLst/>
          </a:prstGeom>
        </p:spPr>
        <p:txBody>
          <a:bodyPr vert="horz" lIns="94510" tIns="47255" rIns="94510" bIns="47255" rtlCol="0" anchor="b"/>
          <a:lstStyle>
            <a:lvl1pPr algn="r">
              <a:defRPr sz="1200"/>
            </a:lvl1pPr>
          </a:lstStyle>
          <a:p>
            <a:fld id="{34ABD364-5257-4768-B0DC-B414FE4FA1E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001238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0" y="11"/>
            <a:ext cx="4435003" cy="355203"/>
          </a:xfrm>
          <a:prstGeom prst="rect">
            <a:avLst/>
          </a:prstGeom>
        </p:spPr>
        <p:txBody>
          <a:bodyPr vert="horz" lIns="94510" tIns="47255" rIns="94510" bIns="47255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797253" y="11"/>
            <a:ext cx="4435003" cy="355203"/>
          </a:xfrm>
          <a:prstGeom prst="rect">
            <a:avLst/>
          </a:prstGeom>
        </p:spPr>
        <p:txBody>
          <a:bodyPr vert="horz" lIns="94510" tIns="47255" rIns="94510" bIns="47255" rtlCol="0"/>
          <a:lstStyle>
            <a:lvl1pPr algn="r">
              <a:defRPr sz="1200"/>
            </a:lvl1pPr>
          </a:lstStyle>
          <a:p>
            <a:fld id="{28E5DD8E-8DD4-4001-983A-C1FAAFF15003}" type="datetimeFigureOut">
              <a:rPr lang="ko-KR" altLang="en-US" smtClean="0"/>
              <a:pPr/>
              <a:t>2026-05-06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278188" y="533400"/>
            <a:ext cx="3678237" cy="26638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510" tIns="47255" rIns="94510" bIns="47255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1023463" y="3374431"/>
            <a:ext cx="8187690" cy="3196828"/>
          </a:xfrm>
          <a:prstGeom prst="rect">
            <a:avLst/>
          </a:prstGeom>
        </p:spPr>
        <p:txBody>
          <a:bodyPr vert="horz" lIns="94510" tIns="47255" rIns="94510" bIns="47255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0" y="6747643"/>
            <a:ext cx="4435003" cy="355203"/>
          </a:xfrm>
          <a:prstGeom prst="rect">
            <a:avLst/>
          </a:prstGeom>
        </p:spPr>
        <p:txBody>
          <a:bodyPr vert="horz" lIns="94510" tIns="47255" rIns="94510" bIns="47255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797253" y="6747643"/>
            <a:ext cx="4435003" cy="355203"/>
          </a:xfrm>
          <a:prstGeom prst="rect">
            <a:avLst/>
          </a:prstGeom>
        </p:spPr>
        <p:txBody>
          <a:bodyPr vert="horz" lIns="94510" tIns="47255" rIns="94510" bIns="47255" rtlCol="0" anchor="b"/>
          <a:lstStyle>
            <a:lvl1pPr algn="r">
              <a:defRPr sz="1200"/>
            </a:lvl1pPr>
          </a:lstStyle>
          <a:p>
            <a:fld id="{AF31CD9C-3D43-411D-B7B8-84E222EFCC18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990936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81883" rtl="0" eaLnBrk="1" latinLnBrk="1" hangingPunct="1"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90941" algn="l" defTabSz="981883" rtl="0" eaLnBrk="1" latinLnBrk="1" hangingPunct="1"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81883" algn="l" defTabSz="981883" rtl="0" eaLnBrk="1" latinLnBrk="1" hangingPunct="1"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472824" algn="l" defTabSz="981883" rtl="0" eaLnBrk="1" latinLnBrk="1" hangingPunct="1"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963765" algn="l" defTabSz="981883" rtl="0" eaLnBrk="1" latinLnBrk="1" hangingPunct="1"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454707" algn="l" defTabSz="981883" rtl="0" eaLnBrk="1" latinLnBrk="1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945648" algn="l" defTabSz="981883" rtl="0" eaLnBrk="1" latinLnBrk="1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436590" algn="l" defTabSz="981883" rtl="0" eaLnBrk="1" latinLnBrk="1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927531" algn="l" defTabSz="981883" rtl="0" eaLnBrk="1" latinLnBrk="1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1CD9C-3D43-411D-B7B8-84E222EFCC18}" type="slidenum">
              <a:rPr lang="ko-KR" altLang="en-US" smtClean="0"/>
              <a:pPr/>
              <a:t>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211956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31CD9C-3D43-411D-B7B8-84E222EFCC18}" type="slidenum">
              <a:rPr lang="ko-KR" altLang="en-US" smtClean="0"/>
              <a:pPr/>
              <a:t>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078634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31CD9C-3D43-411D-B7B8-84E222EFCC18}" type="slidenum">
              <a:rPr lang="ko-KR" altLang="en-US" smtClean="0"/>
              <a:pPr/>
              <a:t>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918248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atinLnBrk="1"/>
            <a:r>
              <a:rPr lang="en-US" altLang="ko-KR" sz="13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 mentioned by our sales team, I would like to provide an update on the current status of UL-certified products.</a:t>
            </a:r>
          </a:p>
          <a:p>
            <a:pPr latinLnBrk="1"/>
            <a:endParaRPr lang="en-US" altLang="ko-KR" sz="13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atinLnBrk="1"/>
            <a:r>
              <a:rPr lang="en-US" altLang="ko-KR" sz="13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 of today, we have successfully obtained UL certifications for key products, including medium-voltage circuit breakers and low-voltage devices, to supply to the U.S. market.</a:t>
            </a:r>
            <a:endParaRPr lang="ko-KR" altLang="ko-KR" sz="13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atinLnBrk="1"/>
            <a:endParaRPr lang="en-US" altLang="ko-KR" sz="13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atinLnBrk="1"/>
            <a:r>
              <a:rPr lang="en-US" altLang="ko-KR" sz="13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 expand the U.S market, we developed low-voltage circuit breakers such as MCCB, ACB, and MS. With great support from UL, we obtained certification and launched these products at the end of last year.</a:t>
            </a:r>
            <a:endParaRPr lang="ko-KR" altLang="ko-KR" sz="13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8188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3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Regarding C-GIS and E-GIS, development started in 2023, and certification testing has been completed. We expect to receive the official UL certificate early this year.</a:t>
            </a:r>
            <a:endParaRPr lang="ko-KR" altLang="ko-KR" sz="13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31CD9C-3D43-411D-B7B8-84E222EFCC18}" type="slidenum">
              <a:rPr lang="ko-KR" altLang="en-US" smtClean="0"/>
              <a:pPr/>
              <a:t>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594348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22B </a:t>
            </a:r>
            <a:r>
              <a:rPr lang="ko-KR" altLang="en-US" dirty="0"/>
              <a:t>제품</a:t>
            </a:r>
            <a:r>
              <a:rPr lang="en-US" altLang="ko-KR" dirty="0"/>
              <a:t>/</a:t>
            </a:r>
            <a:r>
              <a:rPr lang="ko-KR" altLang="en-US" dirty="0"/>
              <a:t>인증은 있는데 </a:t>
            </a:r>
            <a:r>
              <a:rPr lang="en-US" altLang="ko-KR" dirty="0"/>
              <a:t>-&gt; Havells </a:t>
            </a:r>
            <a:r>
              <a:rPr lang="ko-KR" altLang="en-US" dirty="0"/>
              <a:t>제품이라 </a:t>
            </a:r>
            <a:r>
              <a:rPr lang="ko-KR" altLang="en-US" dirty="0" err="1"/>
              <a:t>생산처</a:t>
            </a:r>
            <a:r>
              <a:rPr lang="ko-KR" altLang="en-US" dirty="0"/>
              <a:t> 이슈로 제외 검토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31CD9C-3D43-411D-B7B8-84E222EFCC18}" type="slidenum">
              <a:rPr lang="ko-KR" altLang="en-US" smtClean="0"/>
              <a:pPr/>
              <a:t>7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721774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31CD9C-3D43-411D-B7B8-84E222EFCC18}" type="slidenum">
              <a:rPr lang="ko-KR" altLang="en-US" smtClean="0"/>
              <a:pPr/>
              <a:t>8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08806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016347">
              <a:defRPr/>
            </a:pPr>
            <a:r>
              <a:rPr lang="en-US" altLang="ko-KR" dirty="0"/>
              <a:t>9/12/18/22B </a:t>
            </a:r>
            <a:r>
              <a:rPr lang="ko-KR" altLang="en-US" dirty="0"/>
              <a:t>제품</a:t>
            </a:r>
            <a:r>
              <a:rPr lang="en-US" altLang="ko-KR" dirty="0"/>
              <a:t>/</a:t>
            </a:r>
            <a:r>
              <a:rPr lang="ko-KR" altLang="en-US" dirty="0"/>
              <a:t>인증은 있는데 </a:t>
            </a:r>
            <a:r>
              <a:rPr lang="en-US" altLang="ko-KR" dirty="0"/>
              <a:t>-&gt; Havells </a:t>
            </a:r>
            <a:r>
              <a:rPr lang="ko-KR" altLang="en-US" dirty="0"/>
              <a:t>제품이라 </a:t>
            </a:r>
            <a:r>
              <a:rPr lang="ko-KR" altLang="en-US" dirty="0" err="1"/>
              <a:t>생산처</a:t>
            </a:r>
            <a:r>
              <a:rPr lang="ko-KR" altLang="en-US" dirty="0"/>
              <a:t> 이슈로 제외 검토</a:t>
            </a: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31CD9C-3D43-411D-B7B8-84E222EFCC18}" type="slidenum">
              <a:rPr lang="ko-KR" altLang="en-US" smtClean="0"/>
              <a:pPr/>
              <a:t>9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901407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31CD9C-3D43-411D-B7B8-84E222EFCC18}" type="slidenum">
              <a:rPr lang="ko-KR" altLang="en-US" smtClean="0"/>
              <a:pPr/>
              <a:t>10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213263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31CD9C-3D43-411D-B7B8-84E222EFCC18}" type="slidenum">
              <a:rPr lang="ko-KR" altLang="en-US" smtClean="0"/>
              <a:pPr/>
              <a:t>11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55845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31CD9C-3D43-411D-B7B8-84E222EFCC18}" type="slidenum">
              <a:rPr lang="ko-KR" altLang="en-US" smtClean="0"/>
              <a:pPr/>
              <a:t>22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886451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31CD9C-3D43-411D-B7B8-84E222EFCC18}" type="slidenum">
              <a:rPr lang="ko-KR" altLang="en-US" smtClean="0"/>
              <a:pPr/>
              <a:t>23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826054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31CD9C-3D43-411D-B7B8-84E222EFCC18}" type="slidenum">
              <a:rPr lang="ko-KR" altLang="en-US" smtClean="0"/>
              <a:pPr/>
              <a:t>24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535314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31CD9C-3D43-411D-B7B8-84E222EFCC18}" type="slidenum">
              <a:rPr lang="ko-KR" altLang="en-US" smtClean="0"/>
              <a:pPr/>
              <a:t>28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88317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31CD9C-3D43-411D-B7B8-84E222EFCC18}" type="slidenum">
              <a:rPr lang="ko-KR" altLang="en-US" smtClean="0"/>
              <a:pPr/>
              <a:t>29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844979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31CD9C-3D43-411D-B7B8-84E222EFCC18}" type="slidenum">
              <a:rPr lang="ko-KR" altLang="en-US" smtClean="0"/>
              <a:pPr/>
              <a:t>30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4818833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186D9C-36FC-A857-7824-8591743645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B70DA70B-906A-0D4C-B54E-99AB5E0BA9D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DB66B157-8EFA-6418-6A6F-1B02351B81C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E0E48B8-571B-37B2-6A00-3606591CCF9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31CD9C-3D43-411D-B7B8-84E222EFCC18}" type="slidenum">
              <a:rPr lang="ko-KR" altLang="en-US" smtClean="0"/>
              <a:pPr/>
              <a:t>31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9015588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31CD9C-3D43-411D-B7B8-84E222EFCC18}" type="slidenum">
              <a:rPr lang="ko-KR" altLang="en-US" smtClean="0"/>
              <a:pPr/>
              <a:t>33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712329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1736CC-1174-1B18-9797-19F96E9DB7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C5F151A2-FBF3-FA7E-FD2F-E48B54D00D4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6813D0FD-FFB3-5365-47E7-6BC17B31C99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CB533440-3B53-1420-A386-F7EE8E252F4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31CD9C-3D43-411D-B7B8-84E222EFCC18}" type="slidenum">
              <a:rPr lang="ko-KR" altLang="en-US" smtClean="0"/>
              <a:pPr/>
              <a:t>34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0329622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31CD9C-3D43-411D-B7B8-84E222EFCC18}" type="slidenum">
              <a:rPr lang="ko-KR" altLang="en-US" smtClean="0"/>
              <a:pPr/>
              <a:t>35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4785272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31CD9C-3D43-411D-B7B8-84E222EFCC18}" type="slidenum">
              <a:rPr lang="ko-KR" altLang="en-US" smtClean="0"/>
              <a:pPr/>
              <a:t>36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6327741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31CD9C-3D43-411D-B7B8-84E222EFCC18}" type="slidenum">
              <a:rPr lang="ko-KR" altLang="en-US" smtClean="0"/>
              <a:pPr/>
              <a:t>37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261553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EABD8B-3486-01F9-143E-9C9611AD41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8D3DC933-4B83-FC1F-05D7-594BF5F9699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11E421C3-BB8D-5452-497A-C6272F28969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D1F4B948-9FB2-652B-2A19-9BABD8D5138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31CD9C-3D43-411D-B7B8-84E222EFCC18}" type="slidenum">
              <a:rPr lang="ko-KR" altLang="en-US" smtClean="0"/>
              <a:pPr/>
              <a:t>38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10205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1B657C-5922-8624-C668-D1A551AF4D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7854DABC-3304-F61F-72C2-F3062C528E5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5DE56015-7FAB-ABAA-B68C-73D0FA0F437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87D7B65-36A3-6463-1618-23741063559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31CD9C-3D43-411D-B7B8-84E222EFCC18}" type="slidenum">
              <a:rPr lang="ko-KR" altLang="en-US" smtClean="0"/>
              <a:pPr/>
              <a:t>39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3811777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31CD9C-3D43-411D-B7B8-84E222EFCC18}" type="slidenum">
              <a:rPr lang="ko-KR" altLang="en-US" smtClean="0"/>
              <a:pPr/>
              <a:t>40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7398843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31CD9C-3D43-411D-B7B8-84E222EFCC18}" type="slidenum">
              <a:rPr lang="ko-KR" altLang="en-US" smtClean="0"/>
              <a:pPr/>
              <a:t>42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3705483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4DB111-955F-417E-054F-40E2C79F7B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>
            <a:extLst>
              <a:ext uri="{FF2B5EF4-FFF2-40B4-BE49-F238E27FC236}">
                <a16:creationId xmlns:a16="http://schemas.microsoft.com/office/drawing/2014/main" id="{0551D4FE-1AE1-9F9E-0F27-18A7E8F9E61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>
            <a:extLst>
              <a:ext uri="{FF2B5EF4-FFF2-40B4-BE49-F238E27FC236}">
                <a16:creationId xmlns:a16="http://schemas.microsoft.com/office/drawing/2014/main" id="{BE868039-CA5E-E976-F3D4-6FCD9C1A66A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C187214E-A0C5-9F12-DDCF-0FEF948D397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31CD9C-3D43-411D-B7B8-84E222EFCC18}" type="slidenum">
              <a:rPr lang="ko-KR" altLang="en-US" smtClean="0"/>
              <a:pPr/>
              <a:t>43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6788614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31CD9C-3D43-411D-B7B8-84E222EFCC18}" type="slidenum">
              <a:rPr lang="ko-KR" altLang="en-US" smtClean="0"/>
              <a:pPr/>
              <a:t>45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3423252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31CD9C-3D43-411D-B7B8-84E222EFCC18}" type="slidenum">
              <a:rPr lang="ko-KR" altLang="en-US" smtClean="0"/>
              <a:pPr/>
              <a:t>46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4652926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31CD9C-3D43-411D-B7B8-84E222EFCC18}" type="slidenum">
              <a:rPr lang="ko-KR" altLang="en-US" smtClean="0"/>
              <a:pPr/>
              <a:t>47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3482234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31CD9C-3D43-411D-B7B8-84E222EFCC18}" type="slidenum">
              <a:rPr lang="ko-KR" altLang="en-US" smtClean="0"/>
              <a:pPr/>
              <a:t>48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9890251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31CD9C-3D43-411D-B7B8-84E222EFCC18}" type="slidenum">
              <a:rPr lang="ko-KR" altLang="en-US" smtClean="0"/>
              <a:pPr/>
              <a:t>49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9518326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31CD9C-3D43-411D-B7B8-84E222EFCC18}" type="slidenum">
              <a:rPr lang="ko-KR" altLang="en-US" smtClean="0"/>
              <a:pPr/>
              <a:t>50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5812748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31CD9C-3D43-411D-B7B8-84E222EFCC18}" type="slidenum">
              <a:rPr lang="ko-KR" altLang="en-US" smtClean="0"/>
              <a:pPr/>
              <a:t>51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2554993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31CD9C-3D43-411D-B7B8-84E222EFCC18}" type="slidenum">
              <a:rPr lang="ko-KR" altLang="en-US" smtClean="0"/>
              <a:pPr/>
              <a:t>52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58127482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31CD9C-3D43-411D-B7B8-84E222EFCC18}" type="slidenum">
              <a:rPr lang="ko-KR" altLang="en-US" smtClean="0"/>
              <a:pPr/>
              <a:t>53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0821482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31CD9C-3D43-411D-B7B8-84E222EFCC18}" type="slidenum">
              <a:rPr lang="ko-KR" altLang="en-US" smtClean="0"/>
              <a:pPr/>
              <a:t>54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71696204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31CD9C-3D43-411D-B7B8-84E222EFCC18}" type="slidenum">
              <a:rPr lang="ko-KR" altLang="en-US" smtClean="0"/>
              <a:pPr/>
              <a:t>55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26616248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31CD9C-3D43-411D-B7B8-84E222EFCC18}" type="slidenum">
              <a:rPr lang="ko-KR" altLang="en-US" smtClean="0"/>
              <a:pPr/>
              <a:t>56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91003446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31CD9C-3D43-411D-B7B8-84E222EFCC18}" type="slidenum">
              <a:rPr lang="ko-KR" altLang="en-US" smtClean="0"/>
              <a:pPr/>
              <a:t>57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23498827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31CD9C-3D43-411D-B7B8-84E222EFCC18}" type="slidenum">
              <a:rPr lang="ko-KR" altLang="en-US" smtClean="0"/>
              <a:pPr/>
              <a:t>58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85894761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F31CD9C-3D43-411D-B7B8-84E222EFCC18}" type="slidenum">
              <a:rPr lang="ko-KR" altLang="en-US" smtClean="0"/>
              <a:pPr/>
              <a:t>59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931016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1. Light Gray - Dark 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내용 개체 틀 2"/>
          <p:cNvSpPr>
            <a:spLocks noGrp="1"/>
          </p:cNvSpPr>
          <p:nvPr>
            <p:ph idx="1" hasCustomPrompt="1"/>
          </p:nvPr>
        </p:nvSpPr>
        <p:spPr>
          <a:xfrm>
            <a:off x="179934" y="1038186"/>
            <a:ext cx="8932590" cy="950126"/>
          </a:xfrm>
        </p:spPr>
        <p:txBody>
          <a:bodyPr>
            <a:normAutofit/>
          </a:bodyPr>
          <a:lstStyle>
            <a:lvl1pPr>
              <a:defRPr sz="1600"/>
            </a:lvl1pPr>
            <a:lvl2pPr marL="0" indent="0" algn="l" defTabSz="981684" rtl="0" eaLnBrk="1" latinLnBrk="1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marL="0" lvl="1" indent="0" algn="l" defTabSz="981684" rtl="0" eaLnBrk="1" latinLnBrk="1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</a:pPr>
            <a:r>
              <a:rPr lang="ko-KR" altLang="en-US" dirty="0" err="1"/>
              <a:t>현대체</a:t>
            </a:r>
            <a:r>
              <a:rPr lang="ko-KR" altLang="en-US" dirty="0"/>
              <a:t> </a:t>
            </a:r>
            <a:r>
              <a:rPr lang="en-US" altLang="ko-KR" dirty="0"/>
              <a:t>medium, 16, </a:t>
            </a:r>
            <a:r>
              <a:rPr lang="ko-KR" altLang="en-US" dirty="0"/>
              <a:t>회색</a:t>
            </a:r>
            <a:r>
              <a:rPr lang="en-US" altLang="ko-KR" dirty="0"/>
              <a:t>80%, </a:t>
            </a:r>
            <a:r>
              <a:rPr lang="ko-KR" altLang="en-US" dirty="0" err="1"/>
              <a:t>줄간격</a:t>
            </a:r>
            <a:r>
              <a:rPr lang="ko-KR" altLang="en-US" dirty="0"/>
              <a:t> </a:t>
            </a:r>
            <a:r>
              <a:rPr lang="en-US" altLang="ko-KR" dirty="0"/>
              <a:t>1.5</a:t>
            </a:r>
            <a:endParaRPr lang="ko-KR" altLang="en-US" dirty="0"/>
          </a:p>
        </p:txBody>
      </p:sp>
      <p:sp>
        <p:nvSpPr>
          <p:cNvPr id="4" name="직사각형 3"/>
          <p:cNvSpPr/>
          <p:nvPr userDrawn="1"/>
        </p:nvSpPr>
        <p:spPr>
          <a:xfrm>
            <a:off x="9685723" y="7184398"/>
            <a:ext cx="361800" cy="253035"/>
          </a:xfrm>
          <a:prstGeom prst="rect">
            <a:avLst/>
          </a:prstGeom>
        </p:spPr>
        <p:txBody>
          <a:bodyPr wrap="none" lIns="98188" tIns="49094" rIns="98188" bIns="49094">
            <a:spAutoFit/>
          </a:bodyPr>
          <a:lstStyle/>
          <a:p>
            <a:fld id="{0061C8C0-D17A-4AB6-8BA3-823AA3DB1276}" type="slidenum">
              <a:rPr lang="ko-KR" altLang="en-US" sz="1000" smtClean="0"/>
              <a:pPr/>
              <a:t>‹#›</a:t>
            </a:fld>
            <a:endParaRPr lang="ko-KR" altLang="en-US" sz="1000" dirty="0"/>
          </a:p>
        </p:txBody>
      </p:sp>
      <p:sp>
        <p:nvSpPr>
          <p:cNvPr id="14" name="직사각형 13"/>
          <p:cNvSpPr/>
          <p:nvPr userDrawn="1"/>
        </p:nvSpPr>
        <p:spPr>
          <a:xfrm>
            <a:off x="0" y="0"/>
            <a:ext cx="10440988" cy="900311"/>
          </a:xfrm>
          <a:prstGeom prst="rect">
            <a:avLst/>
          </a:prstGeom>
          <a:solidFill>
            <a:srgbClr val="0025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73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5" name="제목 1"/>
          <p:cNvSpPr>
            <a:spLocks noGrp="1"/>
          </p:cNvSpPr>
          <p:nvPr>
            <p:ph type="title" hasCustomPrompt="1"/>
          </p:nvPr>
        </p:nvSpPr>
        <p:spPr>
          <a:xfrm>
            <a:off x="107926" y="136277"/>
            <a:ext cx="8932590" cy="627755"/>
          </a:xfrm>
        </p:spPr>
        <p:txBody>
          <a:bodyPr>
            <a:normAutofit/>
          </a:bodyPr>
          <a:lstStyle>
            <a:lvl1pPr>
              <a:defRPr sz="3000">
                <a:solidFill>
                  <a:schemeClr val="bg1"/>
                </a:solidFill>
                <a:latin typeface="현대체 Medium" pitchFamily="18" charset="-127"/>
                <a:ea typeface="현대체 Medium" pitchFamily="18" charset="-127"/>
                <a:cs typeface="현대체 Medium" pitchFamily="18" charset="-127"/>
              </a:defRPr>
            </a:lvl1pPr>
          </a:lstStyle>
          <a:p>
            <a:r>
              <a:rPr lang="ko-KR" altLang="en-US" dirty="0"/>
              <a:t>항목</a:t>
            </a:r>
            <a:r>
              <a:rPr lang="en-US" altLang="ko-KR" dirty="0"/>
              <a:t> – </a:t>
            </a:r>
            <a:r>
              <a:rPr lang="ko-KR" altLang="en-US" dirty="0" err="1"/>
              <a:t>현대체</a:t>
            </a:r>
            <a:r>
              <a:rPr lang="ko-KR" altLang="en-US" dirty="0"/>
              <a:t> </a:t>
            </a:r>
            <a:r>
              <a:rPr lang="en-US" altLang="ko-KR" dirty="0"/>
              <a:t>medium, 25</a:t>
            </a:r>
            <a:endParaRPr lang="ko-KR" altLang="en-US" dirty="0"/>
          </a:p>
        </p:txBody>
      </p:sp>
      <p:sp>
        <p:nvSpPr>
          <p:cNvPr id="7" name="직사각형 6"/>
          <p:cNvSpPr/>
          <p:nvPr userDrawn="1"/>
        </p:nvSpPr>
        <p:spPr>
          <a:xfrm>
            <a:off x="0" y="-8823"/>
            <a:ext cx="10440988" cy="900311"/>
          </a:xfrm>
          <a:prstGeom prst="rect">
            <a:avLst/>
          </a:prstGeom>
          <a:solidFill>
            <a:srgbClr val="0025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673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F0502020204030204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017324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1"/>
          <p:cNvSpPr>
            <a:spLocks noGrp="1"/>
          </p:cNvSpPr>
          <p:nvPr>
            <p:ph type="ctrTitle" hasCustomPrompt="1"/>
          </p:nvPr>
        </p:nvSpPr>
        <p:spPr>
          <a:xfrm>
            <a:off x="532089" y="2268462"/>
            <a:ext cx="8051068" cy="775065"/>
          </a:xfrm>
        </p:spPr>
        <p:txBody>
          <a:bodyPr>
            <a:normAutofit/>
          </a:bodyPr>
          <a:lstStyle>
            <a:lvl1pPr algn="l">
              <a:lnSpc>
                <a:spcPts val="4832"/>
              </a:lnSpc>
              <a:defRPr sz="4300" baseline="0">
                <a:solidFill>
                  <a:srgbClr val="002060"/>
                </a:solidFill>
                <a:latin typeface="+mn-ea"/>
                <a:ea typeface="+mn-ea"/>
                <a:cs typeface="현대체 Bold" panose="02020503020101020101" pitchFamily="18" charset="-127"/>
              </a:defRPr>
            </a:lvl1pPr>
          </a:lstStyle>
          <a:p>
            <a:r>
              <a:rPr lang="en-US" altLang="ko-KR" dirty="0"/>
              <a:t>1~3</a:t>
            </a:r>
            <a:r>
              <a:rPr lang="ko-KR" altLang="en-US" dirty="0"/>
              <a:t>줄</a:t>
            </a:r>
            <a:r>
              <a:rPr lang="en-US" altLang="ko-KR" dirty="0"/>
              <a:t> </a:t>
            </a:r>
            <a:r>
              <a:rPr lang="ko-KR" altLang="en-US" dirty="0"/>
              <a:t>제목 입력</a:t>
            </a:r>
          </a:p>
        </p:txBody>
      </p:sp>
      <p:sp>
        <p:nvSpPr>
          <p:cNvPr id="10" name="텍스트 개체 틀 9"/>
          <p:cNvSpPr>
            <a:spLocks noGrp="1"/>
          </p:cNvSpPr>
          <p:nvPr>
            <p:ph type="body" sz="quarter" idx="13" hasCustomPrompt="1"/>
          </p:nvPr>
        </p:nvSpPr>
        <p:spPr>
          <a:xfrm>
            <a:off x="532127" y="3679252"/>
            <a:ext cx="8049952" cy="318553"/>
          </a:xfrm>
        </p:spPr>
        <p:txBody>
          <a:bodyPr>
            <a:noAutofit/>
          </a:bodyPr>
          <a:lstStyle>
            <a:lvl1pPr marL="0" marR="0" indent="0" algn="l" defTabSz="981883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현대체 Medium" panose="02020503020101020101" pitchFamily="18" charset="-127"/>
              <a:buNone/>
              <a:tabLst/>
              <a:defRPr sz="1400">
                <a:solidFill>
                  <a:srgbClr val="002060"/>
                </a:solidFill>
                <a:latin typeface="+mn-ea"/>
                <a:ea typeface="+mn-ea"/>
              </a:defRPr>
            </a:lvl1pPr>
          </a:lstStyle>
          <a:p>
            <a:pPr marL="0" marR="0" lvl="0" indent="0" algn="l" defTabSz="981883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현대체 Medium" panose="02020503020101020101" pitchFamily="18" charset="-127"/>
              <a:buNone/>
              <a:tabLst/>
              <a:defRPr/>
            </a:pPr>
            <a:r>
              <a:rPr lang="ko-KR" altLang="en-US" dirty="0"/>
              <a:t>날짜</a:t>
            </a:r>
          </a:p>
        </p:txBody>
      </p:sp>
      <p:sp>
        <p:nvSpPr>
          <p:cNvPr id="11" name="부제목 2"/>
          <p:cNvSpPr>
            <a:spLocks noGrp="1"/>
          </p:cNvSpPr>
          <p:nvPr>
            <p:ph type="subTitle" idx="1" hasCustomPrompt="1"/>
          </p:nvPr>
        </p:nvSpPr>
        <p:spPr>
          <a:xfrm>
            <a:off x="532114" y="3208249"/>
            <a:ext cx="8050367" cy="396961"/>
          </a:xfrm>
        </p:spPr>
        <p:txBody>
          <a:bodyPr/>
          <a:lstStyle>
            <a:lvl1pPr marL="0" indent="0" algn="l">
              <a:buNone/>
              <a:defRPr sz="1900" baseline="0">
                <a:solidFill>
                  <a:srgbClr val="002060"/>
                </a:solidFill>
                <a:latin typeface="+mn-ea"/>
                <a:ea typeface="+mn-ea"/>
              </a:defRPr>
            </a:lvl1pPr>
            <a:lvl2pPr marL="4909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818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728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63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547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456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365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275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/>
              <a:t>소속</a:t>
            </a:r>
            <a:r>
              <a:rPr lang="en-US" altLang="ko-KR" dirty="0"/>
              <a:t> </a:t>
            </a:r>
            <a:r>
              <a:rPr lang="ko-KR" altLang="en-US" dirty="0"/>
              <a:t>및 발표자</a:t>
            </a:r>
            <a:endParaRPr lang="en-US" altLang="ko-KR" dirty="0"/>
          </a:p>
        </p:txBody>
      </p:sp>
      <p:pic>
        <p:nvPicPr>
          <p:cNvPr id="12" name="Picture 2">
            <a:extLst>
              <a:ext uri="{FF2B5EF4-FFF2-40B4-BE49-F238E27FC236}">
                <a16:creationId xmlns:a16="http://schemas.microsoft.com/office/drawing/2014/main" id="{98B35E44-33E5-2DC1-2921-7F43CFD8B7E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479" y="0"/>
            <a:ext cx="5364510" cy="7583339"/>
          </a:xfrm>
          <a:prstGeom prst="rect">
            <a:avLst/>
          </a:prstGeom>
        </p:spPr>
      </p:pic>
      <p:pic>
        <p:nvPicPr>
          <p:cNvPr id="2" name="그림 1">
            <a:extLst>
              <a:ext uri="{FF2B5EF4-FFF2-40B4-BE49-F238E27FC236}">
                <a16:creationId xmlns:a16="http://schemas.microsoft.com/office/drawing/2014/main" id="{35CA5AD2-F303-480D-23A2-CC31C7B6AE7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942" y="252239"/>
            <a:ext cx="2454740" cy="576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0441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1B281B12-8B80-1490-8CEA-DC1B3E64BFAD}"/>
              </a:ext>
            </a:extLst>
          </p:cNvPr>
          <p:cNvSpPr/>
          <p:nvPr userDrawn="1"/>
        </p:nvSpPr>
        <p:spPr>
          <a:xfrm>
            <a:off x="0" y="0"/>
            <a:ext cx="10440988" cy="7591019"/>
          </a:xfrm>
          <a:prstGeom prst="rect">
            <a:avLst/>
          </a:prstGeom>
          <a:solidFill>
            <a:srgbClr val="7271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6" tIns="50398" rIns="100796" bIns="50398" anchor="ctr"/>
          <a:lstStyle/>
          <a:p>
            <a:pPr algn="ctr" defTabSz="1007922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2095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F72F4D77-F71A-4640-4140-BA75199DC174}"/>
              </a:ext>
            </a:extLst>
          </p:cNvPr>
          <p:cNvSpPr/>
          <p:nvPr userDrawn="1"/>
        </p:nvSpPr>
        <p:spPr>
          <a:xfrm>
            <a:off x="0" y="3833140"/>
            <a:ext cx="10440988" cy="50759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796" tIns="50398" rIns="100796" bIns="50398" anchor="ctr"/>
          <a:lstStyle/>
          <a:p>
            <a:pPr algn="ctr" defTabSz="1007922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sz="2095">
              <a:solidFill>
                <a:prstClr val="white"/>
              </a:solidFill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83074" y="2421560"/>
            <a:ext cx="8874840" cy="1620771"/>
          </a:xfrm>
        </p:spPr>
        <p:txBody>
          <a:bodyPr>
            <a:normAutofit/>
          </a:bodyPr>
          <a:lstStyle>
            <a:lvl1pPr>
              <a:defRPr sz="4410">
                <a:solidFill>
                  <a:schemeClr val="bg1"/>
                </a:solidFill>
                <a:latin typeface="현대체 Medium" panose="02020503020101020101" pitchFamily="18" charset="-127"/>
                <a:ea typeface="현대체 Medium" panose="02020503020101020101" pitchFamily="18" charset="-127"/>
                <a:cs typeface="현대체 Medium" panose="02020503020101020101" pitchFamily="18" charset="-127"/>
              </a:defRPr>
            </a:lvl1pPr>
          </a:lstStyle>
          <a:p>
            <a:r>
              <a:rPr lang="ko-KR" altLang="en-US"/>
              <a:t>마스터 제목 스타일 편집</a:t>
            </a:r>
            <a:endParaRPr lang="ko-KR" altLang="en-US" dirty="0"/>
          </a:p>
        </p:txBody>
      </p:sp>
      <p:sp>
        <p:nvSpPr>
          <p:cNvPr id="5" name="바닥글 개체 틀 22">
            <a:extLst>
              <a:ext uri="{FF2B5EF4-FFF2-40B4-BE49-F238E27FC236}">
                <a16:creationId xmlns:a16="http://schemas.microsoft.com/office/drawing/2014/main" id="{1C60FB40-8B4B-E3B7-AE6C-85DAE2B917C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844705" y="7219956"/>
            <a:ext cx="6099640" cy="189032"/>
          </a:xfrm>
        </p:spPr>
        <p:txBody>
          <a:bodyPr/>
          <a:lstStyle>
            <a:lvl1pPr defTabSz="1008126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prstClr val="white">
                    <a:lumMod val="75000"/>
                  </a:prstClr>
                </a:solidFill>
                <a:latin typeface="현대체 Medium" pitchFamily="18" charset="-127"/>
                <a:ea typeface="현대체 Medium" pitchFamily="18" charset="-127"/>
                <a:cs typeface="현대체 Medium" pitchFamily="18" charset="-127"/>
              </a:defRPr>
            </a:lvl1pPr>
          </a:lstStyle>
          <a:p>
            <a:pPr>
              <a:defRPr/>
            </a:pPr>
            <a:r>
              <a:rPr lang="ko-KR" altLang="en-US"/>
              <a:t>바닥글</a:t>
            </a:r>
            <a:r>
              <a:rPr lang="en-US" altLang="ko-KR"/>
              <a:t>(</a:t>
            </a:r>
            <a:r>
              <a:rPr lang="ko-KR" altLang="en-US"/>
              <a:t>마스터페이지에서 수정가능</a:t>
            </a:r>
            <a:r>
              <a:rPr lang="en-US" altLang="ko-KR"/>
              <a:t>) Number_ Tittle_ Division_ Date (15 December 2014) 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4019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1015989" y="719371"/>
            <a:ext cx="7316278" cy="328020"/>
          </a:xfrm>
          <a:prstGeom prst="rect">
            <a:avLst/>
          </a:prstGeom>
        </p:spPr>
        <p:txBody>
          <a:bodyPr vert="horz" lIns="98188" tIns="49094" rIns="98188" bIns="49094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99217" y="1319476"/>
            <a:ext cx="8872607" cy="5434905"/>
          </a:xfrm>
          <a:prstGeom prst="rect">
            <a:avLst/>
          </a:prstGeom>
        </p:spPr>
        <p:txBody>
          <a:bodyPr vert="horz" lIns="98188" tIns="49094" rIns="98188" bIns="49094" rtlCol="0">
            <a:normAutofit/>
          </a:bodyPr>
          <a:lstStyle/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1025564" y="7106147"/>
            <a:ext cx="3402810" cy="455117"/>
          </a:xfrm>
          <a:prstGeom prst="rect">
            <a:avLst/>
          </a:prstGeom>
        </p:spPr>
        <p:txBody>
          <a:bodyPr vert="horz" lIns="98188" tIns="49094" rIns="98188" bIns="49094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현대체 Light" panose="02020503020101020101" pitchFamily="18" charset="-127"/>
                <a:ea typeface="현대체 Light" panose="02020503020101020101" pitchFamily="18" charset="-127"/>
                <a:cs typeface="현대체 Light" panose="02020503020101020101" pitchFamily="18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482708" y="7098855"/>
            <a:ext cx="2436231" cy="462408"/>
          </a:xfrm>
          <a:prstGeom prst="rect">
            <a:avLst/>
          </a:prstGeom>
        </p:spPr>
        <p:txBody>
          <a:bodyPr vert="horz" lIns="98188" tIns="49094" rIns="98188" bIns="49094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현대체 Light" panose="02020503020101020101" pitchFamily="18" charset="-127"/>
                <a:ea typeface="현대체 Light" panose="02020503020101020101" pitchFamily="18" charset="-127"/>
                <a:cs typeface="현대체 Light" panose="02020503020101020101" pitchFamily="18" charset="-127"/>
              </a:defRPr>
            </a:lvl1pPr>
          </a:lstStyle>
          <a:p>
            <a:fld id="{0061C8C0-D17A-4AB6-8BA3-823AA3DB1276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133636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0" r:id="rId1"/>
    <p:sldLayoutId id="2147483863" r:id="rId2"/>
    <p:sldLayoutId id="2147483864" r:id="rId3"/>
  </p:sldLayoutIdLst>
  <p:hf sldNum="0" hdr="0" ftr="0" dt="0"/>
  <p:txStyles>
    <p:titleStyle>
      <a:lvl1pPr algn="l" defTabSz="981883" rtl="0" eaLnBrk="1" latinLnBrk="1" hangingPunct="1">
        <a:spcBef>
          <a:spcPct val="0"/>
        </a:spcBef>
        <a:buNone/>
        <a:defRPr sz="2700" kern="1200">
          <a:solidFill>
            <a:schemeClr val="tx1"/>
          </a:solidFill>
          <a:latin typeface="현대체 Bold" panose="02020503020101020101" pitchFamily="18" charset="-127"/>
          <a:ea typeface="현대체 Bold" panose="02020503020101020101" pitchFamily="18" charset="-127"/>
          <a:cs typeface="현대체 Bold" panose="02020503020101020101" pitchFamily="18" charset="-127"/>
        </a:defRPr>
      </a:lvl1pPr>
    </p:titleStyle>
    <p:bodyStyle>
      <a:lvl1pPr marL="368206" indent="-368206" algn="l" defTabSz="981883" rtl="0" eaLnBrk="1" latinLnBrk="1" hangingPunct="1">
        <a:spcBef>
          <a:spcPct val="2000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현대체 Medium" panose="02020503020101020101" pitchFamily="18" charset="-127"/>
          <a:ea typeface="현대체 Medium" panose="02020503020101020101" pitchFamily="18" charset="-127"/>
          <a:cs typeface="현대체 Medium" panose="02020503020101020101" pitchFamily="18" charset="-127"/>
        </a:defRPr>
      </a:lvl1pPr>
      <a:lvl2pPr marL="797780" indent="-306838" algn="l" defTabSz="981883" rtl="0" eaLnBrk="1" latinLnBrk="1" hangingPunct="1">
        <a:spcBef>
          <a:spcPct val="200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현대체 Medium" panose="02020503020101020101" pitchFamily="18" charset="-127"/>
          <a:ea typeface="현대체 Medium" panose="02020503020101020101" pitchFamily="18" charset="-127"/>
          <a:cs typeface="현대체 Medium" panose="02020503020101020101" pitchFamily="18" charset="-127"/>
        </a:defRPr>
      </a:lvl2pPr>
      <a:lvl3pPr marL="1227353" indent="-245471" algn="l" defTabSz="981883" rtl="0" eaLnBrk="1" latinLnBrk="1" hangingPunct="1">
        <a:spcBef>
          <a:spcPct val="20000"/>
        </a:spcBef>
        <a:buFont typeface="현대체 Medium" panose="02020503020101020101" pitchFamily="18" charset="-127"/>
        <a:buChar char="-"/>
        <a:defRPr sz="1600" kern="1200">
          <a:solidFill>
            <a:schemeClr val="tx1"/>
          </a:solidFill>
          <a:latin typeface="현대체 Medium" panose="02020503020101020101" pitchFamily="18" charset="-127"/>
          <a:ea typeface="현대체 Medium" panose="02020503020101020101" pitchFamily="18" charset="-127"/>
          <a:cs typeface="현대체 Medium" panose="02020503020101020101" pitchFamily="18" charset="-127"/>
        </a:defRPr>
      </a:lvl3pPr>
      <a:lvl4pPr marL="1718295" indent="-245471" algn="l" defTabSz="981883" rtl="0" eaLnBrk="1" latinLnBrk="1" hangingPunct="1">
        <a:spcBef>
          <a:spcPct val="20000"/>
        </a:spcBef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현대체 Medium" panose="02020503020101020101" pitchFamily="18" charset="-127"/>
          <a:ea typeface="현대체 Medium" panose="02020503020101020101" pitchFamily="18" charset="-127"/>
          <a:cs typeface="현대체 Medium" panose="02020503020101020101" pitchFamily="18" charset="-127"/>
        </a:defRPr>
      </a:lvl4pPr>
      <a:lvl5pPr marL="2209236" indent="-245471" algn="l" defTabSz="981883" rtl="0" eaLnBrk="1" latinLnBrk="1" hangingPunct="1">
        <a:spcBef>
          <a:spcPct val="20000"/>
        </a:spcBef>
        <a:buFont typeface="Arial" panose="020B0604020202020204" pitchFamily="34" charset="0"/>
        <a:buChar char="»"/>
        <a:defRPr sz="2100" kern="1200">
          <a:solidFill>
            <a:schemeClr val="tx1"/>
          </a:solidFill>
          <a:latin typeface="현대체 Medium" panose="02020503020101020101" pitchFamily="18" charset="-127"/>
          <a:ea typeface="현대체 Medium" panose="02020503020101020101" pitchFamily="18" charset="-127"/>
          <a:cs typeface="현대체 Medium" panose="02020503020101020101" pitchFamily="18" charset="-127"/>
        </a:defRPr>
      </a:lvl5pPr>
      <a:lvl6pPr marL="2700177" indent="-245471" algn="l" defTabSz="981883" rtl="0" eaLnBrk="1" latinLnBrk="1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91119" indent="-245471" algn="l" defTabSz="981883" rtl="0" eaLnBrk="1" latinLnBrk="1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82060" indent="-245471" algn="l" defTabSz="981883" rtl="0" eaLnBrk="1" latinLnBrk="1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73002" indent="-245471" algn="l" defTabSz="981883" rtl="0" eaLnBrk="1" latinLnBrk="1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81883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90941" algn="l" defTabSz="981883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81883" algn="l" defTabSz="981883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72824" algn="l" defTabSz="981883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63765" algn="l" defTabSz="981883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54707" algn="l" defTabSz="981883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45648" algn="l" defTabSz="981883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36590" algn="l" defTabSz="981883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927531" algn="l" defTabSz="981883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7" Type="http://schemas.openxmlformats.org/officeDocument/2006/relationships/image" Target="../media/image50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58.png"/><Relationship Id="rId7" Type="http://schemas.openxmlformats.org/officeDocument/2006/relationships/image" Target="../media/image62.png"/><Relationship Id="rId12" Type="http://schemas.openxmlformats.org/officeDocument/2006/relationships/image" Target="../media/image6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1.png"/><Relationship Id="rId11" Type="http://schemas.openxmlformats.org/officeDocument/2006/relationships/image" Target="../media/image66.png"/><Relationship Id="rId5" Type="http://schemas.openxmlformats.org/officeDocument/2006/relationships/image" Target="../media/image60.png"/><Relationship Id="rId10" Type="http://schemas.openxmlformats.org/officeDocument/2006/relationships/image" Target="../media/image65.png"/><Relationship Id="rId4" Type="http://schemas.openxmlformats.org/officeDocument/2006/relationships/image" Target="../media/image59.png"/><Relationship Id="rId9" Type="http://schemas.openxmlformats.org/officeDocument/2006/relationships/image" Target="../media/image64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3" Type="http://schemas.openxmlformats.org/officeDocument/2006/relationships/image" Target="../media/image68.png"/><Relationship Id="rId7" Type="http://schemas.openxmlformats.org/officeDocument/2006/relationships/image" Target="../media/image7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1.png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3.png"/><Relationship Id="rId4" Type="http://schemas.openxmlformats.org/officeDocument/2006/relationships/image" Target="../media/image8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7" Type="http://schemas.openxmlformats.org/officeDocument/2006/relationships/image" Target="../media/image91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0.png"/><Relationship Id="rId5" Type="http://schemas.openxmlformats.org/officeDocument/2006/relationships/image" Target="../media/image89.png"/><Relationship Id="rId4" Type="http://schemas.openxmlformats.org/officeDocument/2006/relationships/image" Target="../media/image8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3.png"/><Relationship Id="rId3" Type="http://schemas.openxmlformats.org/officeDocument/2006/relationships/image" Target="../media/image98.png"/><Relationship Id="rId7" Type="http://schemas.openxmlformats.org/officeDocument/2006/relationships/image" Target="../media/image10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1.png"/><Relationship Id="rId5" Type="http://schemas.openxmlformats.org/officeDocument/2006/relationships/image" Target="../media/image100.png"/><Relationship Id="rId4" Type="http://schemas.openxmlformats.org/officeDocument/2006/relationships/image" Target="../media/image99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9.png"/><Relationship Id="rId3" Type="http://schemas.openxmlformats.org/officeDocument/2006/relationships/image" Target="../media/image104.png"/><Relationship Id="rId7" Type="http://schemas.openxmlformats.org/officeDocument/2006/relationships/image" Target="../media/image10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7.png"/><Relationship Id="rId5" Type="http://schemas.openxmlformats.org/officeDocument/2006/relationships/image" Target="../media/image106.png"/><Relationship Id="rId4" Type="http://schemas.openxmlformats.org/officeDocument/2006/relationships/image" Target="../media/image10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2.png"/><Relationship Id="rId4" Type="http://schemas.openxmlformats.org/officeDocument/2006/relationships/image" Target="../media/image111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6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png"/><Relationship Id="rId2" Type="http://schemas.openxmlformats.org/officeDocument/2006/relationships/image" Target="../media/image118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2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6.png"/><Relationship Id="rId4" Type="http://schemas.openxmlformats.org/officeDocument/2006/relationships/image" Target="../media/image125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8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1.png"/><Relationship Id="rId4" Type="http://schemas.openxmlformats.org/officeDocument/2006/relationships/image" Target="../media/image130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3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5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7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8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9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0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2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3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0E5F00C0-113A-C446-FB93-9F2FAE2B870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45" r="12293"/>
          <a:stretch/>
        </p:blipFill>
        <p:spPr>
          <a:xfrm>
            <a:off x="113445" y="1044327"/>
            <a:ext cx="6475201" cy="5472608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C483B056-DDC2-6642-53A9-82787E355C73}"/>
              </a:ext>
            </a:extLst>
          </p:cNvPr>
          <p:cNvSpPr>
            <a:spLocks noGrp="1"/>
          </p:cNvSpPr>
          <p:nvPr/>
        </p:nvSpPr>
        <p:spPr>
          <a:xfrm>
            <a:off x="683990" y="5436815"/>
            <a:ext cx="5960400" cy="8924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ts val="2800"/>
              </a:lnSpc>
              <a:spcBef>
                <a:spcPts val="1000"/>
              </a:spcBef>
              <a:buFontTx/>
              <a:buNone/>
              <a:defRPr sz="2800" b="1" i="0" kern="1200">
                <a:solidFill>
                  <a:schemeClr val="bg1"/>
                </a:solidFill>
                <a:latin typeface="HDHyundaiGothicEN Bold" panose="020B0000000101010101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100" b="0" i="0" kern="1200">
                <a:solidFill>
                  <a:schemeClr val="accent6"/>
                </a:solidFill>
                <a:latin typeface="HDHyundaiGothicEN  Light" panose="020B0000000101010101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100" b="0" i="0" kern="1200">
                <a:solidFill>
                  <a:schemeClr val="accent6"/>
                </a:solidFill>
                <a:latin typeface="HDHyundaiGothicEN  Light" panose="020B0000000101010101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100" b="0" i="0" kern="1200">
                <a:solidFill>
                  <a:schemeClr val="accent6"/>
                </a:solidFill>
                <a:latin typeface="HDHyundaiGothicEN  Light" panose="020B0000000101010101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100" b="0" i="0" kern="1200">
                <a:solidFill>
                  <a:schemeClr val="accent6"/>
                </a:solidFill>
                <a:latin typeface="HDHyundaiGothicEN  Light" panose="020B0000000101010101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HD HYUNDAI ELECTRIC</a:t>
            </a:r>
          </a:p>
        </p:txBody>
      </p:sp>
      <p:sp>
        <p:nvSpPr>
          <p:cNvPr id="10" name="Date Placeholder 2">
            <a:extLst>
              <a:ext uri="{FF2B5EF4-FFF2-40B4-BE49-F238E27FC236}">
                <a16:creationId xmlns:a16="http://schemas.microsoft.com/office/drawing/2014/main" id="{8E3F780D-D5AF-11D9-D079-C957B830F2A5}"/>
              </a:ext>
            </a:extLst>
          </p:cNvPr>
          <p:cNvSpPr>
            <a:spLocks noGrp="1"/>
          </p:cNvSpPr>
          <p:nvPr/>
        </p:nvSpPr>
        <p:spPr>
          <a:xfrm>
            <a:off x="683990" y="5787576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400" b="0" i="0" kern="1200">
                <a:solidFill>
                  <a:schemeClr val="bg1"/>
                </a:solidFill>
                <a:latin typeface="HDHyundaiGothicEN  Light" panose="020B0000000101010101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Circuit Breaker</a:t>
            </a:r>
          </a:p>
        </p:txBody>
      </p:sp>
    </p:spTree>
    <p:extLst>
      <p:ext uri="{BB962C8B-B14F-4D97-AF65-F5344CB8AC3E}">
        <p14:creationId xmlns:p14="http://schemas.microsoft.com/office/powerpoint/2010/main" val="5902924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텍스트 개체 틀 5">
            <a:extLst>
              <a:ext uri="{FF2B5EF4-FFF2-40B4-BE49-F238E27FC236}">
                <a16:creationId xmlns:a16="http://schemas.microsoft.com/office/drawing/2014/main" id="{EFAB95FB-CD07-3844-0A02-EEDF1ADC90ED}"/>
              </a:ext>
            </a:extLst>
          </p:cNvPr>
          <p:cNvSpPr txBox="1">
            <a:spLocks/>
          </p:cNvSpPr>
          <p:nvPr/>
        </p:nvSpPr>
        <p:spPr bwMode="auto">
          <a:xfrm>
            <a:off x="695989" y="2985999"/>
            <a:ext cx="9050761" cy="7946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latinLnBrk="1" hangingPunct="1">
              <a:buFont typeface="Wingdings" panose="05000000000000000000" pitchFamily="2" charset="2"/>
              <a:buNone/>
            </a:pPr>
            <a:r>
              <a:rPr kumimoji="0" lang="en-US" altLang="ko-KR" sz="4000" b="1" dirty="0">
                <a:solidFill>
                  <a:schemeClr val="bg1"/>
                </a:solidFill>
                <a:latin typeface="HD현대체 Bold" panose="02090600000101010101" pitchFamily="18" charset="-127"/>
                <a:ea typeface="HD현대체 Bold" panose="02090600000101010101" pitchFamily="18" charset="-127"/>
              </a:rPr>
              <a:t>Overview &amp; Plan</a:t>
            </a:r>
            <a:endParaRPr kumimoji="0" lang="ko-KR" altLang="en-US" sz="4000" dirty="0">
              <a:solidFill>
                <a:schemeClr val="bg1"/>
              </a:solidFill>
              <a:latin typeface="HD현대체 Bold" panose="02090600000101010101" pitchFamily="18" charset="-127"/>
              <a:ea typeface="HD현대체 Bold" panose="02090600000101010101" pitchFamily="18" charset="-127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[Product OVERVIEW(HDHE)]</a:t>
            </a:r>
            <a:endParaRPr lang="ko-KR" altLang="en-US" dirty="0"/>
          </a:p>
        </p:txBody>
      </p:sp>
      <p:sp>
        <p:nvSpPr>
          <p:cNvPr id="2" name="타원 1">
            <a:extLst>
              <a:ext uri="{FF2B5EF4-FFF2-40B4-BE49-F238E27FC236}">
                <a16:creationId xmlns:a16="http://schemas.microsoft.com/office/drawing/2014/main" id="{DE1640EC-B1F1-0EEC-EC88-440137D38F24}"/>
              </a:ext>
            </a:extLst>
          </p:cNvPr>
          <p:cNvSpPr/>
          <p:nvPr/>
        </p:nvSpPr>
        <p:spPr>
          <a:xfrm>
            <a:off x="2743296" y="1795069"/>
            <a:ext cx="4587784" cy="4556688"/>
          </a:xfrm>
          <a:prstGeom prst="ellipse">
            <a:avLst/>
          </a:prstGeom>
          <a:noFill/>
          <a:ln w="219075">
            <a:gradFill>
              <a:gsLst>
                <a:gs pos="100000">
                  <a:srgbClr val="F2F5F8">
                    <a:alpha val="11000"/>
                  </a:srgbClr>
                </a:gs>
                <a:gs pos="0">
                  <a:schemeClr val="accent1">
                    <a:lumMod val="5000"/>
                    <a:lumOff val="95000"/>
                    <a:alpha val="11000"/>
                  </a:schemeClr>
                </a:gs>
                <a:gs pos="50000">
                  <a:schemeClr val="tx1">
                    <a:lumMod val="50000"/>
                    <a:lumOff val="50000"/>
                    <a:alpha val="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ko-KR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ko-KR" altLang="en-US">
              <a:solidFill>
                <a:schemeClr val="tx1"/>
              </a:solidFill>
              <a:latin typeface="현대체Medium" panose="02020603020101020101" pitchFamily="18" charset="-127"/>
              <a:ea typeface="현대체Medium" panose="02020603020101020101" pitchFamily="18" charset="-127"/>
            </a:endParaRPr>
          </a:p>
        </p:txBody>
      </p:sp>
      <p:sp>
        <p:nvSpPr>
          <p:cNvPr id="4" name="TextBox 246">
            <a:extLst>
              <a:ext uri="{FF2B5EF4-FFF2-40B4-BE49-F238E27FC236}">
                <a16:creationId xmlns:a16="http://schemas.microsoft.com/office/drawing/2014/main" id="{FAD1C601-8D39-DD86-C6AE-F391CBF06CAA}"/>
              </a:ext>
            </a:extLst>
          </p:cNvPr>
          <p:cNvSpPr txBox="1"/>
          <p:nvPr/>
        </p:nvSpPr>
        <p:spPr>
          <a:xfrm>
            <a:off x="7910417" y="5880984"/>
            <a:ext cx="1473288" cy="261610"/>
          </a:xfrm>
          <a:prstGeom prst="rect">
            <a:avLst/>
          </a:prstGeom>
          <a:noFill/>
        </p:spPr>
        <p:txBody>
          <a:bodyPr wrap="none" lIns="0" tIns="0" rIns="0" bIns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>
            <a:defPPr>
              <a:defRPr lang="ko-KR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9pPr>
          </a:lstStyle>
          <a:p>
            <a:pPr>
              <a:defRPr/>
            </a:pPr>
            <a:r>
              <a:rPr lang="en-US" altLang="ko-KR" sz="1700" b="1" dirty="0">
                <a:latin typeface="현대체Medium" panose="02020603020101020101" pitchFamily="18" charset="-127"/>
                <a:ea typeface="현대체Medium" panose="02020603020101020101" pitchFamily="18" charset="-127"/>
                <a:cs typeface="현대체 Medium" panose="02020503020101020101" pitchFamily="18" charset="-127"/>
              </a:rPr>
              <a:t>Energy solution</a:t>
            </a:r>
            <a:endParaRPr lang="ko-KR" altLang="en-US" sz="1700" b="1" dirty="0">
              <a:latin typeface="현대체Medium" panose="02020603020101020101" pitchFamily="18" charset="-127"/>
              <a:ea typeface="현대체Medium" panose="02020603020101020101" pitchFamily="18" charset="-127"/>
              <a:cs typeface="현대체 Medium" panose="02020503020101020101" pitchFamily="18" charset="-127"/>
            </a:endParaRPr>
          </a:p>
        </p:txBody>
      </p:sp>
      <p:sp>
        <p:nvSpPr>
          <p:cNvPr id="5" name="TextBox 244">
            <a:extLst>
              <a:ext uri="{FF2B5EF4-FFF2-40B4-BE49-F238E27FC236}">
                <a16:creationId xmlns:a16="http://schemas.microsoft.com/office/drawing/2014/main" id="{D82EFC89-EF7E-E493-1285-FEAD08B4BF0E}"/>
              </a:ext>
            </a:extLst>
          </p:cNvPr>
          <p:cNvSpPr txBox="1"/>
          <p:nvPr/>
        </p:nvSpPr>
        <p:spPr>
          <a:xfrm>
            <a:off x="7288994" y="2341003"/>
            <a:ext cx="1781450" cy="261610"/>
          </a:xfrm>
          <a:prstGeom prst="rect">
            <a:avLst/>
          </a:prstGeom>
          <a:noFill/>
        </p:spPr>
        <p:txBody>
          <a:bodyPr wrap="none" lIns="0" tIns="0" rIns="0" bIns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>
            <a:defPPr>
              <a:defRPr lang="ko-KR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9pPr>
          </a:lstStyle>
          <a:p>
            <a:pPr>
              <a:defRPr/>
            </a:pPr>
            <a:r>
              <a:rPr lang="en-US" altLang="ko-KR" sz="1700" b="1" dirty="0">
                <a:latin typeface="현대체Medium" panose="02020603020101020101" pitchFamily="18" charset="-127"/>
                <a:ea typeface="현대체Medium" panose="02020603020101020101" pitchFamily="18" charset="-127"/>
                <a:cs typeface="현대체 Medium" panose="02020503020101020101" pitchFamily="18" charset="-127"/>
              </a:rPr>
              <a:t>MV/LV Switchgear</a:t>
            </a:r>
            <a:r>
              <a:rPr lang="ko-KR" altLang="en-US" sz="1700" b="1" dirty="0">
                <a:latin typeface="현대체Medium" panose="02020603020101020101" pitchFamily="18" charset="-127"/>
                <a:ea typeface="현대체Medium" panose="02020603020101020101" pitchFamily="18" charset="-127"/>
                <a:cs typeface="현대체 Medium" panose="02020503020101020101" pitchFamily="18" charset="-127"/>
              </a:rPr>
              <a:t> </a:t>
            </a:r>
          </a:p>
        </p:txBody>
      </p:sp>
      <p:sp>
        <p:nvSpPr>
          <p:cNvPr id="6" name="TextBox 245">
            <a:extLst>
              <a:ext uri="{FF2B5EF4-FFF2-40B4-BE49-F238E27FC236}">
                <a16:creationId xmlns:a16="http://schemas.microsoft.com/office/drawing/2014/main" id="{D0BFA5A1-C2A4-C85F-E3D5-F71195C18448}"/>
              </a:ext>
            </a:extLst>
          </p:cNvPr>
          <p:cNvSpPr txBox="1"/>
          <p:nvPr/>
        </p:nvSpPr>
        <p:spPr>
          <a:xfrm>
            <a:off x="7108084" y="4778525"/>
            <a:ext cx="2275621" cy="523220"/>
          </a:xfrm>
          <a:prstGeom prst="rect">
            <a:avLst/>
          </a:prstGeom>
          <a:noFill/>
        </p:spPr>
        <p:txBody>
          <a:bodyPr lIns="0" tIns="0" rIns="0" bIns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>
            <a:defPPr>
              <a:defRPr lang="ko-KR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9pPr>
          </a:lstStyle>
          <a:p>
            <a:pPr>
              <a:defRPr/>
            </a:pPr>
            <a:r>
              <a:rPr lang="en-US" altLang="ko-KR" sz="1700" b="1" dirty="0">
                <a:latin typeface="현대체Medium" panose="02020603020101020101" pitchFamily="18" charset="-127"/>
                <a:ea typeface="현대체Medium" panose="02020603020101020101" pitchFamily="18" charset="-127"/>
                <a:cs typeface="현대체 Medium" panose="02020503020101020101" pitchFamily="18" charset="-127"/>
              </a:rPr>
              <a:t>MV/LV Circuit breaker</a:t>
            </a:r>
          </a:p>
          <a:p>
            <a:pPr>
              <a:defRPr/>
            </a:pPr>
            <a:r>
              <a:rPr lang="en-US" altLang="ko-KR" sz="1700" b="1" dirty="0">
                <a:latin typeface="현대체Medium" panose="02020603020101020101" pitchFamily="18" charset="-127"/>
                <a:ea typeface="현대체Medium" panose="02020603020101020101" pitchFamily="18" charset="-127"/>
                <a:cs typeface="현대체 Medium" panose="02020503020101020101" pitchFamily="18" charset="-127"/>
              </a:rPr>
              <a:t>&amp; Contactor</a:t>
            </a:r>
            <a:endParaRPr lang="ko-KR" altLang="en-US" sz="1700" b="1" dirty="0">
              <a:latin typeface="현대체Medium" panose="02020603020101020101" pitchFamily="18" charset="-127"/>
              <a:ea typeface="현대체Medium" panose="02020603020101020101" pitchFamily="18" charset="-127"/>
              <a:cs typeface="현대체 Medium" panose="02020503020101020101" pitchFamily="18" charset="-127"/>
            </a:endParaRPr>
          </a:p>
        </p:txBody>
      </p:sp>
      <p:sp>
        <p:nvSpPr>
          <p:cNvPr id="7" name="TextBox 247">
            <a:extLst>
              <a:ext uri="{FF2B5EF4-FFF2-40B4-BE49-F238E27FC236}">
                <a16:creationId xmlns:a16="http://schemas.microsoft.com/office/drawing/2014/main" id="{B77A020F-C60A-84AE-0141-167EFA4BF9AB}"/>
              </a:ext>
            </a:extLst>
          </p:cNvPr>
          <p:cNvSpPr txBox="1"/>
          <p:nvPr/>
        </p:nvSpPr>
        <p:spPr>
          <a:xfrm>
            <a:off x="795068" y="6079360"/>
            <a:ext cx="1612044" cy="261610"/>
          </a:xfrm>
          <a:prstGeom prst="rect">
            <a:avLst/>
          </a:prstGeom>
          <a:noFill/>
        </p:spPr>
        <p:txBody>
          <a:bodyPr wrap="none" lIns="0" tIns="0" rIns="0" bIns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>
            <a:defPPr>
              <a:defRPr lang="ko-KR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9pPr>
          </a:lstStyle>
          <a:p>
            <a:pPr>
              <a:defRPr/>
            </a:pPr>
            <a:r>
              <a:rPr lang="en-US" altLang="ko-KR" sz="1700" b="1" dirty="0">
                <a:latin typeface="현대체Medium" panose="02020603020101020101" pitchFamily="18" charset="-127"/>
                <a:ea typeface="현대체Medium" panose="02020603020101020101" pitchFamily="18" charset="-127"/>
                <a:cs typeface="현대체 Medium" panose="02020503020101020101" pitchFamily="18" charset="-127"/>
              </a:rPr>
              <a:t>Motor/Generator</a:t>
            </a:r>
            <a:endParaRPr lang="ko-KR" altLang="en-US" sz="1700" b="1" dirty="0">
              <a:latin typeface="현대체Medium" panose="02020603020101020101" pitchFamily="18" charset="-127"/>
              <a:ea typeface="현대체Medium" panose="02020603020101020101" pitchFamily="18" charset="-127"/>
              <a:cs typeface="현대체 Medium" panose="02020503020101020101" pitchFamily="18" charset="-127"/>
            </a:endParaRPr>
          </a:p>
        </p:txBody>
      </p:sp>
      <p:sp>
        <p:nvSpPr>
          <p:cNvPr id="8" name="TextBox 249">
            <a:extLst>
              <a:ext uri="{FF2B5EF4-FFF2-40B4-BE49-F238E27FC236}">
                <a16:creationId xmlns:a16="http://schemas.microsoft.com/office/drawing/2014/main" id="{FE0531B5-C2A4-3499-4E35-FEEDEB9BC029}"/>
              </a:ext>
            </a:extLst>
          </p:cNvPr>
          <p:cNvSpPr txBox="1"/>
          <p:nvPr/>
        </p:nvSpPr>
        <p:spPr>
          <a:xfrm>
            <a:off x="755998" y="2142993"/>
            <a:ext cx="1823128" cy="261610"/>
          </a:xfrm>
          <a:prstGeom prst="rect">
            <a:avLst/>
          </a:prstGeom>
          <a:noFill/>
        </p:spPr>
        <p:txBody>
          <a:bodyPr wrap="none" lIns="0" tIns="0" rIns="0" bIns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>
            <a:defPPr>
              <a:defRPr lang="ko-KR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9pPr>
          </a:lstStyle>
          <a:p>
            <a:pPr algn="r">
              <a:defRPr/>
            </a:pPr>
            <a:r>
              <a:rPr lang="en-US" altLang="ko-KR" sz="1700" b="1" dirty="0">
                <a:latin typeface="현대체Medium" panose="02020603020101020101" pitchFamily="18" charset="-127"/>
                <a:ea typeface="현대체Medium" panose="02020603020101020101" pitchFamily="18" charset="-127"/>
                <a:cs typeface="현대체 Medium" panose="02020503020101020101" pitchFamily="18" charset="-127"/>
              </a:rPr>
              <a:t>Power</a:t>
            </a:r>
            <a:r>
              <a:rPr lang="ko-KR" altLang="en-US" sz="1700" b="1" dirty="0">
                <a:latin typeface="현대체Medium" panose="02020603020101020101" pitchFamily="18" charset="-127"/>
                <a:ea typeface="현대체Medium" panose="02020603020101020101" pitchFamily="18" charset="-127"/>
                <a:cs typeface="현대체 Medium" panose="02020503020101020101" pitchFamily="18" charset="-127"/>
              </a:rPr>
              <a:t> </a:t>
            </a:r>
            <a:r>
              <a:rPr lang="en-US" altLang="ko-KR" sz="1700" b="1" dirty="0">
                <a:latin typeface="현대체Medium" panose="02020603020101020101" pitchFamily="18" charset="-127"/>
                <a:ea typeface="현대체Medium" panose="02020603020101020101" pitchFamily="18" charset="-127"/>
                <a:cs typeface="현대체 Medium" panose="02020503020101020101" pitchFamily="18" charset="-127"/>
              </a:rPr>
              <a:t>Transformer</a:t>
            </a:r>
            <a:endParaRPr lang="ko-KR" altLang="en-US" sz="1700" b="1" dirty="0">
              <a:latin typeface="현대체Medium" panose="02020603020101020101" pitchFamily="18" charset="-127"/>
              <a:ea typeface="현대체Medium" panose="02020603020101020101" pitchFamily="18" charset="-127"/>
              <a:cs typeface="현대체 Medium" panose="02020503020101020101" pitchFamily="18" charset="-127"/>
            </a:endParaRPr>
          </a:p>
        </p:txBody>
      </p:sp>
      <p:sp>
        <p:nvSpPr>
          <p:cNvPr id="9" name="TextBox 248">
            <a:extLst>
              <a:ext uri="{FF2B5EF4-FFF2-40B4-BE49-F238E27FC236}">
                <a16:creationId xmlns:a16="http://schemas.microsoft.com/office/drawing/2014/main" id="{D450DD28-8277-7B45-505F-DCEAB9897181}"/>
              </a:ext>
            </a:extLst>
          </p:cNvPr>
          <p:cNvSpPr txBox="1"/>
          <p:nvPr/>
        </p:nvSpPr>
        <p:spPr>
          <a:xfrm>
            <a:off x="789906" y="4642254"/>
            <a:ext cx="2074347" cy="523220"/>
          </a:xfrm>
          <a:prstGeom prst="rect">
            <a:avLst/>
          </a:prstGeom>
          <a:noFill/>
        </p:spPr>
        <p:txBody>
          <a:bodyPr lIns="0" tIns="0" rIns="0" bIns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>
            <a:defPPr>
              <a:defRPr lang="ko-KR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  <a:cs typeface="+mn-cs"/>
              </a:defRPr>
            </a:lvl9pPr>
          </a:lstStyle>
          <a:p>
            <a:pPr>
              <a:defRPr/>
            </a:pPr>
            <a:r>
              <a:rPr lang="en-US" altLang="ko-KR" sz="1700" b="1" dirty="0">
                <a:latin typeface="현대체Medium" panose="02020603020101020101" pitchFamily="18" charset="-127"/>
                <a:ea typeface="현대체Medium" panose="02020603020101020101" pitchFamily="18" charset="-127"/>
                <a:cs typeface="현대체 Medium" panose="02020503020101020101" pitchFamily="18" charset="-127"/>
              </a:rPr>
              <a:t>Gas Insulated Switchgear </a:t>
            </a:r>
            <a:endParaRPr lang="ko-KR" altLang="en-US" sz="1700" b="1" dirty="0">
              <a:latin typeface="현대체Medium" panose="02020603020101020101" pitchFamily="18" charset="-127"/>
              <a:ea typeface="현대체Medium" panose="02020603020101020101" pitchFamily="18" charset="-127"/>
              <a:cs typeface="현대체 Medium" panose="02020503020101020101" pitchFamily="18" charset="-127"/>
            </a:endParaRPr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8985C27F-EFED-6BB5-F049-68784348F0E7}"/>
              </a:ext>
            </a:extLst>
          </p:cNvPr>
          <p:cNvGrpSpPr>
            <a:grpSpLocks/>
          </p:cNvGrpSpPr>
          <p:nvPr/>
        </p:nvGrpSpPr>
        <p:grpSpPr bwMode="auto">
          <a:xfrm>
            <a:off x="3384774" y="2497633"/>
            <a:ext cx="3376612" cy="3352800"/>
            <a:chOff x="6961813" y="1557539"/>
            <a:chExt cx="3375795" cy="3352916"/>
          </a:xfrm>
        </p:grpSpPr>
        <p:grpSp>
          <p:nvGrpSpPr>
            <p:cNvPr id="31" name="그룹 30">
              <a:extLst>
                <a:ext uri="{FF2B5EF4-FFF2-40B4-BE49-F238E27FC236}">
                  <a16:creationId xmlns:a16="http://schemas.microsoft.com/office/drawing/2014/main" id="{418D585A-1788-BF63-A074-BF20B8A6352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963693" y="1570895"/>
              <a:ext cx="3372018" cy="3326209"/>
              <a:chOff x="3449200" y="2305648"/>
              <a:chExt cx="3372018" cy="3326209"/>
            </a:xfrm>
          </p:grpSpPr>
          <p:grpSp>
            <p:nvGrpSpPr>
              <p:cNvPr id="35" name="Group 4">
                <a:extLst>
                  <a:ext uri="{FF2B5EF4-FFF2-40B4-BE49-F238E27FC236}">
                    <a16:creationId xmlns:a16="http://schemas.microsoft.com/office/drawing/2014/main" id="{70B1282E-A159-BAE0-764F-C4FBC4999239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3449200" y="2305648"/>
                <a:ext cx="3372018" cy="3326209"/>
                <a:chOff x="2203" y="1307"/>
                <a:chExt cx="1840" cy="1815"/>
              </a:xfrm>
              <a:solidFill>
                <a:srgbClr val="18345C">
                  <a:alpha val="52000"/>
                </a:srgbClr>
              </a:solidFill>
            </p:grpSpPr>
            <p:sp>
              <p:nvSpPr>
                <p:cNvPr id="435" name="Freeform 5">
                  <a:extLst>
                    <a:ext uri="{FF2B5EF4-FFF2-40B4-BE49-F238E27FC236}">
                      <a16:creationId xmlns:a16="http://schemas.microsoft.com/office/drawing/2014/main" id="{14A20ECA-000F-43C4-CCC9-F5A1BDCB997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902" y="1866"/>
                  <a:ext cx="79" cy="149"/>
                </a:xfrm>
                <a:custGeom>
                  <a:avLst/>
                  <a:gdLst>
                    <a:gd name="T0" fmla="*/ 10 w 29"/>
                    <a:gd name="T1" fmla="*/ 55 h 55"/>
                    <a:gd name="T2" fmla="*/ 10 w 29"/>
                    <a:gd name="T3" fmla="*/ 55 h 55"/>
                    <a:gd name="T4" fmla="*/ 9 w 29"/>
                    <a:gd name="T5" fmla="*/ 55 h 55"/>
                    <a:gd name="T6" fmla="*/ 0 w 29"/>
                    <a:gd name="T7" fmla="*/ 1 h 55"/>
                    <a:gd name="T8" fmla="*/ 1 w 29"/>
                    <a:gd name="T9" fmla="*/ 0 h 55"/>
                    <a:gd name="T10" fmla="*/ 1 w 29"/>
                    <a:gd name="T11" fmla="*/ 0 h 55"/>
                    <a:gd name="T12" fmla="*/ 29 w 29"/>
                    <a:gd name="T13" fmla="*/ 17 h 55"/>
                    <a:gd name="T14" fmla="*/ 29 w 29"/>
                    <a:gd name="T15" fmla="*/ 17 h 55"/>
                    <a:gd name="T16" fmla="*/ 10 w 29"/>
                    <a:gd name="T17" fmla="*/ 55 h 55"/>
                    <a:gd name="T18" fmla="*/ 10 w 29"/>
                    <a:gd name="T19" fmla="*/ 55 h 55"/>
                    <a:gd name="T20" fmla="*/ 1 w 29"/>
                    <a:gd name="T21" fmla="*/ 1 h 55"/>
                    <a:gd name="T22" fmla="*/ 10 w 29"/>
                    <a:gd name="T23" fmla="*/ 54 h 55"/>
                    <a:gd name="T24" fmla="*/ 29 w 29"/>
                    <a:gd name="T25" fmla="*/ 17 h 55"/>
                    <a:gd name="T26" fmla="*/ 1 w 29"/>
                    <a:gd name="T27" fmla="*/ 1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9" h="55">
                      <a:moveTo>
                        <a:pt x="10" y="55"/>
                      </a:moveTo>
                      <a:cubicBezTo>
                        <a:pt x="10" y="55"/>
                        <a:pt x="10" y="55"/>
                        <a:pt x="10" y="55"/>
                      </a:cubicBezTo>
                      <a:cubicBezTo>
                        <a:pt x="9" y="55"/>
                        <a:pt x="9" y="55"/>
                        <a:pt x="9" y="55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29" y="17"/>
                        <a:pt x="29" y="17"/>
                        <a:pt x="29" y="17"/>
                      </a:cubicBezTo>
                      <a:cubicBezTo>
                        <a:pt x="29" y="17"/>
                        <a:pt x="29" y="17"/>
                        <a:pt x="29" y="17"/>
                      </a:cubicBezTo>
                      <a:cubicBezTo>
                        <a:pt x="10" y="55"/>
                        <a:pt x="10" y="55"/>
                        <a:pt x="10" y="55"/>
                      </a:cubicBezTo>
                      <a:cubicBezTo>
                        <a:pt x="10" y="55"/>
                        <a:pt x="10" y="55"/>
                        <a:pt x="10" y="55"/>
                      </a:cubicBezTo>
                      <a:close/>
                      <a:moveTo>
                        <a:pt x="1" y="1"/>
                      </a:moveTo>
                      <a:cubicBezTo>
                        <a:pt x="10" y="54"/>
                        <a:pt x="10" y="54"/>
                        <a:pt x="10" y="54"/>
                      </a:cubicBezTo>
                      <a:cubicBezTo>
                        <a:pt x="29" y="17"/>
                        <a:pt x="29" y="17"/>
                        <a:pt x="29" y="17"/>
                      </a:cubicBez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36" name="Freeform 6">
                  <a:extLst>
                    <a:ext uri="{FF2B5EF4-FFF2-40B4-BE49-F238E27FC236}">
                      <a16:creationId xmlns:a16="http://schemas.microsoft.com/office/drawing/2014/main" id="{B833DF3F-3CC5-41A2-9C1D-5B966F4358E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926" y="1912"/>
                  <a:ext cx="117" cy="211"/>
                </a:xfrm>
                <a:custGeom>
                  <a:avLst/>
                  <a:gdLst>
                    <a:gd name="T0" fmla="*/ 43 w 43"/>
                    <a:gd name="T1" fmla="*/ 78 h 78"/>
                    <a:gd name="T2" fmla="*/ 43 w 43"/>
                    <a:gd name="T3" fmla="*/ 78 h 78"/>
                    <a:gd name="T4" fmla="*/ 0 w 43"/>
                    <a:gd name="T5" fmla="*/ 38 h 78"/>
                    <a:gd name="T6" fmla="*/ 0 w 43"/>
                    <a:gd name="T7" fmla="*/ 38 h 78"/>
                    <a:gd name="T8" fmla="*/ 20 w 43"/>
                    <a:gd name="T9" fmla="*/ 0 h 78"/>
                    <a:gd name="T10" fmla="*/ 20 w 43"/>
                    <a:gd name="T11" fmla="*/ 0 h 78"/>
                    <a:gd name="T12" fmla="*/ 20 w 43"/>
                    <a:gd name="T13" fmla="*/ 0 h 78"/>
                    <a:gd name="T14" fmla="*/ 43 w 43"/>
                    <a:gd name="T15" fmla="*/ 77 h 78"/>
                    <a:gd name="T16" fmla="*/ 43 w 43"/>
                    <a:gd name="T17" fmla="*/ 78 h 78"/>
                    <a:gd name="T18" fmla="*/ 43 w 43"/>
                    <a:gd name="T19" fmla="*/ 78 h 78"/>
                    <a:gd name="T20" fmla="*/ 1 w 43"/>
                    <a:gd name="T21" fmla="*/ 38 h 78"/>
                    <a:gd name="T22" fmla="*/ 42 w 43"/>
                    <a:gd name="T23" fmla="*/ 77 h 78"/>
                    <a:gd name="T24" fmla="*/ 20 w 43"/>
                    <a:gd name="T25" fmla="*/ 1 h 78"/>
                    <a:gd name="T26" fmla="*/ 1 w 43"/>
                    <a:gd name="T27" fmla="*/ 38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3" h="78">
                      <a:moveTo>
                        <a:pt x="43" y="78"/>
                      </a:moveTo>
                      <a:cubicBezTo>
                        <a:pt x="43" y="78"/>
                        <a:pt x="43" y="78"/>
                        <a:pt x="43" y="78"/>
                      </a:cubicBezTo>
                      <a:cubicBezTo>
                        <a:pt x="0" y="38"/>
                        <a:pt x="0" y="38"/>
                        <a:pt x="0" y="38"/>
                      </a:cubicBezTo>
                      <a:cubicBezTo>
                        <a:pt x="0" y="38"/>
                        <a:pt x="0" y="38"/>
                        <a:pt x="0" y="38"/>
                      </a:cubicBezTo>
                      <a:cubicBezTo>
                        <a:pt x="20" y="0"/>
                        <a:pt x="20" y="0"/>
                        <a:pt x="20" y="0"/>
                      </a:cubicBezTo>
                      <a:cubicBezTo>
                        <a:pt x="20" y="0"/>
                        <a:pt x="20" y="0"/>
                        <a:pt x="20" y="0"/>
                      </a:cubicBezTo>
                      <a:cubicBezTo>
                        <a:pt x="20" y="0"/>
                        <a:pt x="20" y="0"/>
                        <a:pt x="20" y="0"/>
                      </a:cubicBezTo>
                      <a:cubicBezTo>
                        <a:pt x="43" y="77"/>
                        <a:pt x="43" y="77"/>
                        <a:pt x="43" y="77"/>
                      </a:cubicBezTo>
                      <a:cubicBezTo>
                        <a:pt x="43" y="77"/>
                        <a:pt x="43" y="77"/>
                        <a:pt x="43" y="78"/>
                      </a:cubicBezTo>
                      <a:cubicBezTo>
                        <a:pt x="43" y="78"/>
                        <a:pt x="43" y="78"/>
                        <a:pt x="43" y="78"/>
                      </a:cubicBezTo>
                      <a:close/>
                      <a:moveTo>
                        <a:pt x="1" y="38"/>
                      </a:moveTo>
                      <a:cubicBezTo>
                        <a:pt x="42" y="77"/>
                        <a:pt x="42" y="77"/>
                        <a:pt x="42" y="77"/>
                      </a:cubicBezTo>
                      <a:cubicBezTo>
                        <a:pt x="20" y="1"/>
                        <a:pt x="20" y="1"/>
                        <a:pt x="20" y="1"/>
                      </a:cubicBezTo>
                      <a:lnTo>
                        <a:pt x="1" y="3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37" name="Freeform 7">
                  <a:extLst>
                    <a:ext uri="{FF2B5EF4-FFF2-40B4-BE49-F238E27FC236}">
                      <a16:creationId xmlns:a16="http://schemas.microsoft.com/office/drawing/2014/main" id="{127F25F0-7D5F-3D07-DC36-36F18752607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908" y="2015"/>
                  <a:ext cx="135" cy="121"/>
                </a:xfrm>
                <a:custGeom>
                  <a:avLst/>
                  <a:gdLst>
                    <a:gd name="T0" fmla="*/ 0 w 50"/>
                    <a:gd name="T1" fmla="*/ 45 h 45"/>
                    <a:gd name="T2" fmla="*/ 0 w 50"/>
                    <a:gd name="T3" fmla="*/ 45 h 45"/>
                    <a:gd name="T4" fmla="*/ 0 w 50"/>
                    <a:gd name="T5" fmla="*/ 45 h 45"/>
                    <a:gd name="T6" fmla="*/ 7 w 50"/>
                    <a:gd name="T7" fmla="*/ 0 h 45"/>
                    <a:gd name="T8" fmla="*/ 7 w 50"/>
                    <a:gd name="T9" fmla="*/ 0 h 45"/>
                    <a:gd name="T10" fmla="*/ 8 w 50"/>
                    <a:gd name="T11" fmla="*/ 0 h 45"/>
                    <a:gd name="T12" fmla="*/ 50 w 50"/>
                    <a:gd name="T13" fmla="*/ 39 h 45"/>
                    <a:gd name="T14" fmla="*/ 50 w 50"/>
                    <a:gd name="T15" fmla="*/ 39 h 45"/>
                    <a:gd name="T16" fmla="*/ 50 w 50"/>
                    <a:gd name="T17" fmla="*/ 40 h 45"/>
                    <a:gd name="T18" fmla="*/ 0 w 50"/>
                    <a:gd name="T19" fmla="*/ 45 h 45"/>
                    <a:gd name="T20" fmla="*/ 0 w 50"/>
                    <a:gd name="T21" fmla="*/ 45 h 45"/>
                    <a:gd name="T22" fmla="*/ 8 w 50"/>
                    <a:gd name="T23" fmla="*/ 0 h 45"/>
                    <a:gd name="T24" fmla="*/ 0 w 50"/>
                    <a:gd name="T25" fmla="*/ 45 h 45"/>
                    <a:gd name="T26" fmla="*/ 49 w 50"/>
                    <a:gd name="T27" fmla="*/ 39 h 45"/>
                    <a:gd name="T28" fmla="*/ 8 w 50"/>
                    <a:gd name="T29" fmla="*/ 0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50" h="45">
                      <a:moveTo>
                        <a:pt x="0" y="45"/>
                      </a:moveTo>
                      <a:cubicBezTo>
                        <a:pt x="0" y="45"/>
                        <a:pt x="0" y="45"/>
                        <a:pt x="0" y="45"/>
                      </a:cubicBezTo>
                      <a:cubicBezTo>
                        <a:pt x="0" y="45"/>
                        <a:pt x="0" y="45"/>
                        <a:pt x="0" y="45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50" y="39"/>
                        <a:pt x="50" y="39"/>
                        <a:pt x="50" y="39"/>
                      </a:cubicBezTo>
                      <a:cubicBezTo>
                        <a:pt x="50" y="39"/>
                        <a:pt x="50" y="39"/>
                        <a:pt x="50" y="39"/>
                      </a:cubicBezTo>
                      <a:cubicBezTo>
                        <a:pt x="50" y="40"/>
                        <a:pt x="50" y="40"/>
                        <a:pt x="50" y="40"/>
                      </a:cubicBezTo>
                      <a:cubicBezTo>
                        <a:pt x="0" y="45"/>
                        <a:pt x="0" y="45"/>
                        <a:pt x="0" y="45"/>
                      </a:cubicBezTo>
                      <a:cubicBezTo>
                        <a:pt x="0" y="45"/>
                        <a:pt x="0" y="45"/>
                        <a:pt x="0" y="45"/>
                      </a:cubicBezTo>
                      <a:close/>
                      <a:moveTo>
                        <a:pt x="8" y="0"/>
                      </a:moveTo>
                      <a:cubicBezTo>
                        <a:pt x="0" y="45"/>
                        <a:pt x="0" y="45"/>
                        <a:pt x="0" y="45"/>
                      </a:cubicBezTo>
                      <a:cubicBezTo>
                        <a:pt x="49" y="39"/>
                        <a:pt x="49" y="39"/>
                        <a:pt x="49" y="39"/>
                      </a:cubicBezTo>
                      <a:lnTo>
                        <a:pt x="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38" name="Freeform 8">
                  <a:extLst>
                    <a:ext uri="{FF2B5EF4-FFF2-40B4-BE49-F238E27FC236}">
                      <a16:creationId xmlns:a16="http://schemas.microsoft.com/office/drawing/2014/main" id="{97F7D574-C6E6-3596-4C5B-2B18CACAF64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908" y="2120"/>
                  <a:ext cx="135" cy="187"/>
                </a:xfrm>
                <a:custGeom>
                  <a:avLst/>
                  <a:gdLst>
                    <a:gd name="T0" fmla="*/ 16 w 50"/>
                    <a:gd name="T1" fmla="*/ 69 h 69"/>
                    <a:gd name="T2" fmla="*/ 16 w 50"/>
                    <a:gd name="T3" fmla="*/ 69 h 69"/>
                    <a:gd name="T4" fmla="*/ 15 w 50"/>
                    <a:gd name="T5" fmla="*/ 69 h 69"/>
                    <a:gd name="T6" fmla="*/ 0 w 50"/>
                    <a:gd name="T7" fmla="*/ 6 h 69"/>
                    <a:gd name="T8" fmla="*/ 0 w 50"/>
                    <a:gd name="T9" fmla="*/ 6 h 69"/>
                    <a:gd name="T10" fmla="*/ 0 w 50"/>
                    <a:gd name="T11" fmla="*/ 6 h 69"/>
                    <a:gd name="T12" fmla="*/ 50 w 50"/>
                    <a:gd name="T13" fmla="*/ 0 h 69"/>
                    <a:gd name="T14" fmla="*/ 50 w 50"/>
                    <a:gd name="T15" fmla="*/ 0 h 69"/>
                    <a:gd name="T16" fmla="*/ 50 w 50"/>
                    <a:gd name="T17" fmla="*/ 0 h 69"/>
                    <a:gd name="T18" fmla="*/ 16 w 50"/>
                    <a:gd name="T19" fmla="*/ 69 h 69"/>
                    <a:gd name="T20" fmla="*/ 16 w 50"/>
                    <a:gd name="T21" fmla="*/ 69 h 69"/>
                    <a:gd name="T22" fmla="*/ 0 w 50"/>
                    <a:gd name="T23" fmla="*/ 6 h 69"/>
                    <a:gd name="T24" fmla="*/ 16 w 50"/>
                    <a:gd name="T25" fmla="*/ 68 h 69"/>
                    <a:gd name="T26" fmla="*/ 49 w 50"/>
                    <a:gd name="T27" fmla="*/ 1 h 69"/>
                    <a:gd name="T28" fmla="*/ 0 w 50"/>
                    <a:gd name="T29" fmla="*/ 6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50" h="69">
                      <a:moveTo>
                        <a:pt x="16" y="69"/>
                      </a:moveTo>
                      <a:cubicBezTo>
                        <a:pt x="16" y="69"/>
                        <a:pt x="16" y="69"/>
                        <a:pt x="16" y="69"/>
                      </a:cubicBezTo>
                      <a:cubicBezTo>
                        <a:pt x="16" y="69"/>
                        <a:pt x="15" y="69"/>
                        <a:pt x="15" y="69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50" y="0"/>
                        <a:pt x="50" y="0"/>
                        <a:pt x="50" y="0"/>
                      </a:cubicBezTo>
                      <a:cubicBezTo>
                        <a:pt x="50" y="0"/>
                        <a:pt x="50" y="0"/>
                        <a:pt x="50" y="0"/>
                      </a:cubicBezTo>
                      <a:cubicBezTo>
                        <a:pt x="50" y="0"/>
                        <a:pt x="50" y="0"/>
                        <a:pt x="50" y="0"/>
                      </a:cubicBezTo>
                      <a:cubicBezTo>
                        <a:pt x="16" y="69"/>
                        <a:pt x="16" y="69"/>
                        <a:pt x="16" y="69"/>
                      </a:cubicBezTo>
                      <a:cubicBezTo>
                        <a:pt x="16" y="69"/>
                        <a:pt x="16" y="69"/>
                        <a:pt x="16" y="69"/>
                      </a:cubicBezTo>
                      <a:close/>
                      <a:moveTo>
                        <a:pt x="0" y="6"/>
                      </a:moveTo>
                      <a:cubicBezTo>
                        <a:pt x="16" y="68"/>
                        <a:pt x="16" y="68"/>
                        <a:pt x="16" y="68"/>
                      </a:cubicBezTo>
                      <a:cubicBezTo>
                        <a:pt x="49" y="1"/>
                        <a:pt x="49" y="1"/>
                        <a:pt x="49" y="1"/>
                      </a:cubicBezTo>
                      <a:lnTo>
                        <a:pt x="0" y="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39" name="Freeform 9">
                  <a:extLst>
                    <a:ext uri="{FF2B5EF4-FFF2-40B4-BE49-F238E27FC236}">
                      <a16:creationId xmlns:a16="http://schemas.microsoft.com/office/drawing/2014/main" id="{AFB6FD13-5DAD-58A0-8DFE-08A0C32612F3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902" y="1783"/>
                  <a:ext cx="79" cy="132"/>
                </a:xfrm>
                <a:custGeom>
                  <a:avLst/>
                  <a:gdLst>
                    <a:gd name="T0" fmla="*/ 29 w 29"/>
                    <a:gd name="T1" fmla="*/ 49 h 49"/>
                    <a:gd name="T2" fmla="*/ 29 w 29"/>
                    <a:gd name="T3" fmla="*/ 49 h 49"/>
                    <a:gd name="T4" fmla="*/ 1 w 29"/>
                    <a:gd name="T5" fmla="*/ 32 h 49"/>
                    <a:gd name="T6" fmla="*/ 0 w 29"/>
                    <a:gd name="T7" fmla="*/ 31 h 49"/>
                    <a:gd name="T8" fmla="*/ 11 w 29"/>
                    <a:gd name="T9" fmla="*/ 0 h 49"/>
                    <a:gd name="T10" fmla="*/ 11 w 29"/>
                    <a:gd name="T11" fmla="*/ 0 h 49"/>
                    <a:gd name="T12" fmla="*/ 11 w 29"/>
                    <a:gd name="T13" fmla="*/ 0 h 49"/>
                    <a:gd name="T14" fmla="*/ 11 w 29"/>
                    <a:gd name="T15" fmla="*/ 0 h 49"/>
                    <a:gd name="T16" fmla="*/ 29 w 29"/>
                    <a:gd name="T17" fmla="*/ 48 h 49"/>
                    <a:gd name="T18" fmla="*/ 29 w 29"/>
                    <a:gd name="T19" fmla="*/ 49 h 49"/>
                    <a:gd name="T20" fmla="*/ 29 w 29"/>
                    <a:gd name="T21" fmla="*/ 49 h 49"/>
                    <a:gd name="T22" fmla="*/ 1 w 29"/>
                    <a:gd name="T23" fmla="*/ 31 h 49"/>
                    <a:gd name="T24" fmla="*/ 28 w 29"/>
                    <a:gd name="T25" fmla="*/ 48 h 49"/>
                    <a:gd name="T26" fmla="*/ 11 w 29"/>
                    <a:gd name="T27" fmla="*/ 1 h 49"/>
                    <a:gd name="T28" fmla="*/ 1 w 29"/>
                    <a:gd name="T29" fmla="*/ 31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9" h="49">
                      <a:moveTo>
                        <a:pt x="29" y="49"/>
                      </a:moveTo>
                      <a:cubicBezTo>
                        <a:pt x="29" y="49"/>
                        <a:pt x="29" y="49"/>
                        <a:pt x="29" y="49"/>
                      </a:cubicBezTo>
                      <a:cubicBezTo>
                        <a:pt x="1" y="32"/>
                        <a:pt x="1" y="32"/>
                        <a:pt x="1" y="32"/>
                      </a:cubicBezTo>
                      <a:cubicBezTo>
                        <a:pt x="0" y="32"/>
                        <a:pt x="0" y="32"/>
                        <a:pt x="0" y="31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29" y="48"/>
                        <a:pt x="29" y="48"/>
                        <a:pt x="29" y="48"/>
                      </a:cubicBezTo>
                      <a:cubicBezTo>
                        <a:pt x="29" y="48"/>
                        <a:pt x="29" y="48"/>
                        <a:pt x="29" y="49"/>
                      </a:cubicBezTo>
                      <a:cubicBezTo>
                        <a:pt x="29" y="49"/>
                        <a:pt x="29" y="49"/>
                        <a:pt x="29" y="49"/>
                      </a:cubicBezTo>
                      <a:close/>
                      <a:moveTo>
                        <a:pt x="1" y="31"/>
                      </a:moveTo>
                      <a:cubicBezTo>
                        <a:pt x="28" y="48"/>
                        <a:pt x="28" y="48"/>
                        <a:pt x="28" y="48"/>
                      </a:cubicBezTo>
                      <a:cubicBezTo>
                        <a:pt x="11" y="1"/>
                        <a:pt x="11" y="1"/>
                        <a:pt x="11" y="1"/>
                      </a:cubicBezTo>
                      <a:lnTo>
                        <a:pt x="1" y="3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40" name="Freeform 10">
                  <a:extLst>
                    <a:ext uri="{FF2B5EF4-FFF2-40B4-BE49-F238E27FC236}">
                      <a16:creationId xmlns:a16="http://schemas.microsoft.com/office/drawing/2014/main" id="{34DA3D5C-FBFD-A181-8F0E-DB46FFC378E6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797" y="1575"/>
                  <a:ext cx="135" cy="294"/>
                </a:xfrm>
                <a:custGeom>
                  <a:avLst/>
                  <a:gdLst>
                    <a:gd name="T0" fmla="*/ 40 w 50"/>
                    <a:gd name="T1" fmla="*/ 109 h 109"/>
                    <a:gd name="T2" fmla="*/ 39 w 50"/>
                    <a:gd name="T3" fmla="*/ 109 h 109"/>
                    <a:gd name="T4" fmla="*/ 0 w 50"/>
                    <a:gd name="T5" fmla="*/ 1 h 109"/>
                    <a:gd name="T6" fmla="*/ 0 w 50"/>
                    <a:gd name="T7" fmla="*/ 1 h 109"/>
                    <a:gd name="T8" fmla="*/ 1 w 50"/>
                    <a:gd name="T9" fmla="*/ 1 h 109"/>
                    <a:gd name="T10" fmla="*/ 50 w 50"/>
                    <a:gd name="T11" fmla="*/ 77 h 109"/>
                    <a:gd name="T12" fmla="*/ 50 w 50"/>
                    <a:gd name="T13" fmla="*/ 77 h 109"/>
                    <a:gd name="T14" fmla="*/ 40 w 50"/>
                    <a:gd name="T15" fmla="*/ 109 h 109"/>
                    <a:gd name="T16" fmla="*/ 40 w 50"/>
                    <a:gd name="T17" fmla="*/ 109 h 109"/>
                    <a:gd name="T18" fmla="*/ 1 w 50"/>
                    <a:gd name="T19" fmla="*/ 3 h 109"/>
                    <a:gd name="T20" fmla="*/ 40 w 50"/>
                    <a:gd name="T21" fmla="*/ 108 h 109"/>
                    <a:gd name="T22" fmla="*/ 50 w 50"/>
                    <a:gd name="T23" fmla="*/ 77 h 109"/>
                    <a:gd name="T24" fmla="*/ 1 w 50"/>
                    <a:gd name="T25" fmla="*/ 3 h 1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50" h="109">
                      <a:moveTo>
                        <a:pt x="40" y="109"/>
                      </a:moveTo>
                      <a:cubicBezTo>
                        <a:pt x="40" y="109"/>
                        <a:pt x="40" y="109"/>
                        <a:pt x="39" y="109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0"/>
                        <a:pt x="0" y="1"/>
                        <a:pt x="1" y="1"/>
                      </a:cubicBezTo>
                      <a:cubicBezTo>
                        <a:pt x="50" y="77"/>
                        <a:pt x="50" y="77"/>
                        <a:pt x="50" y="77"/>
                      </a:cubicBezTo>
                      <a:cubicBezTo>
                        <a:pt x="50" y="77"/>
                        <a:pt x="50" y="77"/>
                        <a:pt x="50" y="77"/>
                      </a:cubicBezTo>
                      <a:cubicBezTo>
                        <a:pt x="40" y="109"/>
                        <a:pt x="40" y="109"/>
                        <a:pt x="40" y="109"/>
                      </a:cubicBezTo>
                      <a:cubicBezTo>
                        <a:pt x="40" y="109"/>
                        <a:pt x="40" y="109"/>
                        <a:pt x="40" y="109"/>
                      </a:cubicBezTo>
                      <a:close/>
                      <a:moveTo>
                        <a:pt x="1" y="3"/>
                      </a:moveTo>
                      <a:cubicBezTo>
                        <a:pt x="40" y="108"/>
                        <a:pt x="40" y="108"/>
                        <a:pt x="40" y="108"/>
                      </a:cubicBezTo>
                      <a:cubicBezTo>
                        <a:pt x="50" y="77"/>
                        <a:pt x="50" y="77"/>
                        <a:pt x="50" y="77"/>
                      </a:cubicBezTo>
                      <a:lnTo>
                        <a:pt x="1" y="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41" name="Freeform 11">
                  <a:extLst>
                    <a:ext uri="{FF2B5EF4-FFF2-40B4-BE49-F238E27FC236}">
                      <a16:creationId xmlns:a16="http://schemas.microsoft.com/office/drawing/2014/main" id="{C52F99A0-D2A7-CC61-4F44-4BE27343FF1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567" y="1445"/>
                  <a:ext cx="232" cy="132"/>
                </a:xfrm>
                <a:custGeom>
                  <a:avLst/>
                  <a:gdLst>
                    <a:gd name="T0" fmla="*/ 85 w 86"/>
                    <a:gd name="T1" fmla="*/ 49 h 49"/>
                    <a:gd name="T2" fmla="*/ 85 w 86"/>
                    <a:gd name="T3" fmla="*/ 49 h 49"/>
                    <a:gd name="T4" fmla="*/ 1 w 86"/>
                    <a:gd name="T5" fmla="*/ 16 h 49"/>
                    <a:gd name="T6" fmla="*/ 0 w 86"/>
                    <a:gd name="T7" fmla="*/ 15 h 49"/>
                    <a:gd name="T8" fmla="*/ 0 w 86"/>
                    <a:gd name="T9" fmla="*/ 15 h 49"/>
                    <a:gd name="T10" fmla="*/ 24 w 86"/>
                    <a:gd name="T11" fmla="*/ 0 h 49"/>
                    <a:gd name="T12" fmla="*/ 24 w 86"/>
                    <a:gd name="T13" fmla="*/ 0 h 49"/>
                    <a:gd name="T14" fmla="*/ 85 w 86"/>
                    <a:gd name="T15" fmla="*/ 49 h 49"/>
                    <a:gd name="T16" fmla="*/ 86 w 86"/>
                    <a:gd name="T17" fmla="*/ 49 h 49"/>
                    <a:gd name="T18" fmla="*/ 85 w 86"/>
                    <a:gd name="T19" fmla="*/ 49 h 49"/>
                    <a:gd name="T20" fmla="*/ 1 w 86"/>
                    <a:gd name="T21" fmla="*/ 15 h 49"/>
                    <a:gd name="T22" fmla="*/ 84 w 86"/>
                    <a:gd name="T23" fmla="*/ 48 h 49"/>
                    <a:gd name="T24" fmla="*/ 24 w 86"/>
                    <a:gd name="T25" fmla="*/ 1 h 49"/>
                    <a:gd name="T26" fmla="*/ 1 w 86"/>
                    <a:gd name="T27" fmla="*/ 15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86" h="49">
                      <a:moveTo>
                        <a:pt x="85" y="49"/>
                      </a:moveTo>
                      <a:cubicBezTo>
                        <a:pt x="85" y="49"/>
                        <a:pt x="85" y="49"/>
                        <a:pt x="85" y="49"/>
                      </a:cubicBezTo>
                      <a:cubicBezTo>
                        <a:pt x="1" y="16"/>
                        <a:pt x="1" y="16"/>
                        <a:pt x="1" y="16"/>
                      </a:cubicBezTo>
                      <a:cubicBezTo>
                        <a:pt x="0" y="16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85" y="49"/>
                        <a:pt x="85" y="49"/>
                        <a:pt x="85" y="49"/>
                      </a:cubicBezTo>
                      <a:cubicBezTo>
                        <a:pt x="86" y="49"/>
                        <a:pt x="86" y="49"/>
                        <a:pt x="86" y="49"/>
                      </a:cubicBezTo>
                      <a:cubicBezTo>
                        <a:pt x="85" y="49"/>
                        <a:pt x="85" y="49"/>
                        <a:pt x="85" y="49"/>
                      </a:cubicBezTo>
                      <a:close/>
                      <a:moveTo>
                        <a:pt x="1" y="15"/>
                      </a:moveTo>
                      <a:cubicBezTo>
                        <a:pt x="84" y="48"/>
                        <a:pt x="84" y="48"/>
                        <a:pt x="84" y="48"/>
                      </a:cubicBezTo>
                      <a:cubicBezTo>
                        <a:pt x="24" y="1"/>
                        <a:pt x="24" y="1"/>
                        <a:pt x="24" y="1"/>
                      </a:cubicBezTo>
                      <a:lnTo>
                        <a:pt x="1" y="1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42" name="Freeform 12">
                  <a:extLst>
                    <a:ext uri="{FF2B5EF4-FFF2-40B4-BE49-F238E27FC236}">
                      <a16:creationId xmlns:a16="http://schemas.microsoft.com/office/drawing/2014/main" id="{5C3F64F4-E216-F1AE-E881-37B7272CF881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673" y="2633"/>
                  <a:ext cx="253" cy="314"/>
                </a:xfrm>
                <a:custGeom>
                  <a:avLst/>
                  <a:gdLst>
                    <a:gd name="T0" fmla="*/ 1 w 94"/>
                    <a:gd name="T1" fmla="*/ 116 h 116"/>
                    <a:gd name="T2" fmla="*/ 0 w 94"/>
                    <a:gd name="T3" fmla="*/ 116 h 116"/>
                    <a:gd name="T4" fmla="*/ 0 w 94"/>
                    <a:gd name="T5" fmla="*/ 116 h 116"/>
                    <a:gd name="T6" fmla="*/ 64 w 94"/>
                    <a:gd name="T7" fmla="*/ 17 h 116"/>
                    <a:gd name="T8" fmla="*/ 64 w 94"/>
                    <a:gd name="T9" fmla="*/ 17 h 116"/>
                    <a:gd name="T10" fmla="*/ 93 w 94"/>
                    <a:gd name="T11" fmla="*/ 0 h 116"/>
                    <a:gd name="T12" fmla="*/ 93 w 94"/>
                    <a:gd name="T13" fmla="*/ 0 h 116"/>
                    <a:gd name="T14" fmla="*/ 93 w 94"/>
                    <a:gd name="T15" fmla="*/ 1 h 116"/>
                    <a:gd name="T16" fmla="*/ 1 w 94"/>
                    <a:gd name="T17" fmla="*/ 116 h 116"/>
                    <a:gd name="T18" fmla="*/ 1 w 94"/>
                    <a:gd name="T19" fmla="*/ 116 h 116"/>
                    <a:gd name="T20" fmla="*/ 64 w 94"/>
                    <a:gd name="T21" fmla="*/ 17 h 116"/>
                    <a:gd name="T22" fmla="*/ 3 w 94"/>
                    <a:gd name="T23" fmla="*/ 112 h 116"/>
                    <a:gd name="T24" fmla="*/ 92 w 94"/>
                    <a:gd name="T25" fmla="*/ 1 h 116"/>
                    <a:gd name="T26" fmla="*/ 64 w 94"/>
                    <a:gd name="T27" fmla="*/ 17 h 1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94" h="116">
                      <a:moveTo>
                        <a:pt x="1" y="116"/>
                      </a:moveTo>
                      <a:cubicBezTo>
                        <a:pt x="0" y="116"/>
                        <a:pt x="0" y="116"/>
                        <a:pt x="0" y="116"/>
                      </a:cubicBezTo>
                      <a:cubicBezTo>
                        <a:pt x="0" y="116"/>
                        <a:pt x="0" y="116"/>
                        <a:pt x="0" y="116"/>
                      </a:cubicBezTo>
                      <a:cubicBezTo>
                        <a:pt x="64" y="17"/>
                        <a:pt x="64" y="17"/>
                        <a:pt x="64" y="17"/>
                      </a:cubicBezTo>
                      <a:cubicBezTo>
                        <a:pt x="64" y="17"/>
                        <a:pt x="64" y="17"/>
                        <a:pt x="64" y="17"/>
                      </a:cubicBezTo>
                      <a:cubicBezTo>
                        <a:pt x="93" y="0"/>
                        <a:pt x="93" y="0"/>
                        <a:pt x="93" y="0"/>
                      </a:cubicBezTo>
                      <a:cubicBezTo>
                        <a:pt x="93" y="0"/>
                        <a:pt x="93" y="0"/>
                        <a:pt x="93" y="0"/>
                      </a:cubicBezTo>
                      <a:cubicBezTo>
                        <a:pt x="94" y="0"/>
                        <a:pt x="94" y="1"/>
                        <a:pt x="93" y="1"/>
                      </a:cubicBezTo>
                      <a:cubicBezTo>
                        <a:pt x="1" y="116"/>
                        <a:pt x="1" y="116"/>
                        <a:pt x="1" y="116"/>
                      </a:cubicBezTo>
                      <a:cubicBezTo>
                        <a:pt x="1" y="116"/>
                        <a:pt x="1" y="116"/>
                        <a:pt x="1" y="116"/>
                      </a:cubicBezTo>
                      <a:close/>
                      <a:moveTo>
                        <a:pt x="64" y="17"/>
                      </a:moveTo>
                      <a:cubicBezTo>
                        <a:pt x="3" y="112"/>
                        <a:pt x="3" y="112"/>
                        <a:pt x="3" y="112"/>
                      </a:cubicBezTo>
                      <a:cubicBezTo>
                        <a:pt x="92" y="1"/>
                        <a:pt x="92" y="1"/>
                        <a:pt x="92" y="1"/>
                      </a:cubicBezTo>
                      <a:lnTo>
                        <a:pt x="64" y="1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43" name="Freeform 13">
                  <a:extLst>
                    <a:ext uri="{FF2B5EF4-FFF2-40B4-BE49-F238E27FC236}">
                      <a16:creationId xmlns:a16="http://schemas.microsoft.com/office/drawing/2014/main" id="{21D12EFA-331E-DDF9-EAD4-3AE9D8C413F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673" y="2679"/>
                  <a:ext cx="172" cy="268"/>
                </a:xfrm>
                <a:custGeom>
                  <a:avLst/>
                  <a:gdLst>
                    <a:gd name="T0" fmla="*/ 1 w 64"/>
                    <a:gd name="T1" fmla="*/ 99 h 99"/>
                    <a:gd name="T2" fmla="*/ 0 w 64"/>
                    <a:gd name="T3" fmla="*/ 99 h 99"/>
                    <a:gd name="T4" fmla="*/ 0 w 64"/>
                    <a:gd name="T5" fmla="*/ 99 h 99"/>
                    <a:gd name="T6" fmla="*/ 3 w 64"/>
                    <a:gd name="T7" fmla="*/ 61 h 99"/>
                    <a:gd name="T8" fmla="*/ 3 w 64"/>
                    <a:gd name="T9" fmla="*/ 61 h 99"/>
                    <a:gd name="T10" fmla="*/ 64 w 64"/>
                    <a:gd name="T11" fmla="*/ 0 h 99"/>
                    <a:gd name="T12" fmla="*/ 64 w 64"/>
                    <a:gd name="T13" fmla="*/ 0 h 99"/>
                    <a:gd name="T14" fmla="*/ 64 w 64"/>
                    <a:gd name="T15" fmla="*/ 0 h 99"/>
                    <a:gd name="T16" fmla="*/ 1 w 64"/>
                    <a:gd name="T17" fmla="*/ 99 h 99"/>
                    <a:gd name="T18" fmla="*/ 1 w 64"/>
                    <a:gd name="T19" fmla="*/ 99 h 99"/>
                    <a:gd name="T20" fmla="*/ 3 w 64"/>
                    <a:gd name="T21" fmla="*/ 61 h 99"/>
                    <a:gd name="T22" fmla="*/ 1 w 64"/>
                    <a:gd name="T23" fmla="*/ 98 h 99"/>
                    <a:gd name="T24" fmla="*/ 62 w 64"/>
                    <a:gd name="T25" fmla="*/ 2 h 99"/>
                    <a:gd name="T26" fmla="*/ 3 w 64"/>
                    <a:gd name="T27" fmla="*/ 61 h 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64" h="99">
                      <a:moveTo>
                        <a:pt x="1" y="99"/>
                      </a:moveTo>
                      <a:cubicBezTo>
                        <a:pt x="0" y="99"/>
                        <a:pt x="0" y="99"/>
                        <a:pt x="0" y="99"/>
                      </a:cubicBezTo>
                      <a:cubicBezTo>
                        <a:pt x="0" y="99"/>
                        <a:pt x="0" y="99"/>
                        <a:pt x="0" y="99"/>
                      </a:cubicBezTo>
                      <a:cubicBezTo>
                        <a:pt x="3" y="61"/>
                        <a:pt x="3" y="61"/>
                        <a:pt x="3" y="61"/>
                      </a:cubicBezTo>
                      <a:cubicBezTo>
                        <a:pt x="3" y="61"/>
                        <a:pt x="3" y="61"/>
                        <a:pt x="3" y="61"/>
                      </a:cubicBezTo>
                      <a:cubicBezTo>
                        <a:pt x="64" y="0"/>
                        <a:pt x="64" y="0"/>
                        <a:pt x="64" y="0"/>
                      </a:cubicBezTo>
                      <a:cubicBezTo>
                        <a:pt x="64" y="0"/>
                        <a:pt x="64" y="0"/>
                        <a:pt x="64" y="0"/>
                      </a:cubicBezTo>
                      <a:cubicBezTo>
                        <a:pt x="64" y="0"/>
                        <a:pt x="64" y="0"/>
                        <a:pt x="64" y="0"/>
                      </a:cubicBezTo>
                      <a:cubicBezTo>
                        <a:pt x="1" y="99"/>
                        <a:pt x="1" y="99"/>
                        <a:pt x="1" y="99"/>
                      </a:cubicBezTo>
                      <a:cubicBezTo>
                        <a:pt x="1" y="99"/>
                        <a:pt x="1" y="99"/>
                        <a:pt x="1" y="99"/>
                      </a:cubicBezTo>
                      <a:close/>
                      <a:moveTo>
                        <a:pt x="3" y="61"/>
                      </a:moveTo>
                      <a:cubicBezTo>
                        <a:pt x="1" y="98"/>
                        <a:pt x="1" y="98"/>
                        <a:pt x="1" y="98"/>
                      </a:cubicBezTo>
                      <a:cubicBezTo>
                        <a:pt x="62" y="2"/>
                        <a:pt x="62" y="2"/>
                        <a:pt x="62" y="2"/>
                      </a:cubicBezTo>
                      <a:lnTo>
                        <a:pt x="3" y="6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44" name="Freeform 14">
                  <a:extLst>
                    <a:ext uri="{FF2B5EF4-FFF2-40B4-BE49-F238E27FC236}">
                      <a16:creationId xmlns:a16="http://schemas.microsoft.com/office/drawing/2014/main" id="{07D58144-B223-54F9-32EF-2BF116F54DE1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527" y="2841"/>
                  <a:ext cx="154" cy="138"/>
                </a:xfrm>
                <a:custGeom>
                  <a:avLst/>
                  <a:gdLst>
                    <a:gd name="T0" fmla="*/ 0 w 57"/>
                    <a:gd name="T1" fmla="*/ 51 h 51"/>
                    <a:gd name="T2" fmla="*/ 0 w 57"/>
                    <a:gd name="T3" fmla="*/ 51 h 51"/>
                    <a:gd name="T4" fmla="*/ 0 w 57"/>
                    <a:gd name="T5" fmla="*/ 51 h 51"/>
                    <a:gd name="T6" fmla="*/ 57 w 57"/>
                    <a:gd name="T7" fmla="*/ 1 h 51"/>
                    <a:gd name="T8" fmla="*/ 57 w 57"/>
                    <a:gd name="T9" fmla="*/ 0 h 51"/>
                    <a:gd name="T10" fmla="*/ 57 w 57"/>
                    <a:gd name="T11" fmla="*/ 1 h 51"/>
                    <a:gd name="T12" fmla="*/ 55 w 57"/>
                    <a:gd name="T13" fmla="*/ 39 h 51"/>
                    <a:gd name="T14" fmla="*/ 55 w 57"/>
                    <a:gd name="T15" fmla="*/ 39 h 51"/>
                    <a:gd name="T16" fmla="*/ 0 w 57"/>
                    <a:gd name="T17" fmla="*/ 51 h 51"/>
                    <a:gd name="T18" fmla="*/ 0 w 57"/>
                    <a:gd name="T19" fmla="*/ 51 h 51"/>
                    <a:gd name="T20" fmla="*/ 57 w 57"/>
                    <a:gd name="T21" fmla="*/ 1 h 51"/>
                    <a:gd name="T22" fmla="*/ 1 w 57"/>
                    <a:gd name="T23" fmla="*/ 50 h 51"/>
                    <a:gd name="T24" fmla="*/ 54 w 57"/>
                    <a:gd name="T25" fmla="*/ 39 h 51"/>
                    <a:gd name="T26" fmla="*/ 57 w 57"/>
                    <a:gd name="T27" fmla="*/ 1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57" h="51">
                      <a:moveTo>
                        <a:pt x="0" y="51"/>
                      </a:moveTo>
                      <a:cubicBezTo>
                        <a:pt x="0" y="51"/>
                        <a:pt x="0" y="51"/>
                        <a:pt x="0" y="51"/>
                      </a:cubicBezTo>
                      <a:cubicBezTo>
                        <a:pt x="0" y="51"/>
                        <a:pt x="0" y="51"/>
                        <a:pt x="0" y="51"/>
                      </a:cubicBezTo>
                      <a:cubicBezTo>
                        <a:pt x="57" y="1"/>
                        <a:pt x="57" y="1"/>
                        <a:pt x="57" y="1"/>
                      </a:cubicBezTo>
                      <a:cubicBezTo>
                        <a:pt x="57" y="0"/>
                        <a:pt x="57" y="0"/>
                        <a:pt x="57" y="0"/>
                      </a:cubicBezTo>
                      <a:cubicBezTo>
                        <a:pt x="57" y="1"/>
                        <a:pt x="57" y="1"/>
                        <a:pt x="57" y="1"/>
                      </a:cubicBezTo>
                      <a:cubicBezTo>
                        <a:pt x="55" y="39"/>
                        <a:pt x="55" y="39"/>
                        <a:pt x="55" y="39"/>
                      </a:cubicBezTo>
                      <a:cubicBezTo>
                        <a:pt x="55" y="39"/>
                        <a:pt x="55" y="39"/>
                        <a:pt x="55" y="39"/>
                      </a:cubicBezTo>
                      <a:cubicBezTo>
                        <a:pt x="0" y="51"/>
                        <a:pt x="0" y="51"/>
                        <a:pt x="0" y="51"/>
                      </a:cubicBezTo>
                      <a:cubicBezTo>
                        <a:pt x="0" y="51"/>
                        <a:pt x="0" y="51"/>
                        <a:pt x="0" y="51"/>
                      </a:cubicBezTo>
                      <a:close/>
                      <a:moveTo>
                        <a:pt x="57" y="1"/>
                      </a:moveTo>
                      <a:cubicBezTo>
                        <a:pt x="1" y="50"/>
                        <a:pt x="1" y="50"/>
                        <a:pt x="1" y="50"/>
                      </a:cubicBezTo>
                      <a:cubicBezTo>
                        <a:pt x="54" y="39"/>
                        <a:pt x="54" y="39"/>
                        <a:pt x="54" y="39"/>
                      </a:cubicBezTo>
                      <a:lnTo>
                        <a:pt x="57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45" name="Freeform 15">
                  <a:extLst>
                    <a:ext uri="{FF2B5EF4-FFF2-40B4-BE49-F238E27FC236}">
                      <a16:creationId xmlns:a16="http://schemas.microsoft.com/office/drawing/2014/main" id="{D994091F-F87C-6D01-EB22-AC764CE8FA8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365" y="2947"/>
                  <a:ext cx="310" cy="154"/>
                </a:xfrm>
                <a:custGeom>
                  <a:avLst/>
                  <a:gdLst>
                    <a:gd name="T0" fmla="*/ 0 w 115"/>
                    <a:gd name="T1" fmla="*/ 57 h 57"/>
                    <a:gd name="T2" fmla="*/ 0 w 115"/>
                    <a:gd name="T3" fmla="*/ 57 h 57"/>
                    <a:gd name="T4" fmla="*/ 0 w 115"/>
                    <a:gd name="T5" fmla="*/ 57 h 57"/>
                    <a:gd name="T6" fmla="*/ 60 w 115"/>
                    <a:gd name="T7" fmla="*/ 12 h 57"/>
                    <a:gd name="T8" fmla="*/ 60 w 115"/>
                    <a:gd name="T9" fmla="*/ 12 h 57"/>
                    <a:gd name="T10" fmla="*/ 114 w 115"/>
                    <a:gd name="T11" fmla="*/ 0 h 57"/>
                    <a:gd name="T12" fmla="*/ 115 w 115"/>
                    <a:gd name="T13" fmla="*/ 0 h 57"/>
                    <a:gd name="T14" fmla="*/ 115 w 115"/>
                    <a:gd name="T15" fmla="*/ 0 h 57"/>
                    <a:gd name="T16" fmla="*/ 0 w 115"/>
                    <a:gd name="T17" fmla="*/ 57 h 57"/>
                    <a:gd name="T18" fmla="*/ 0 w 115"/>
                    <a:gd name="T19" fmla="*/ 57 h 57"/>
                    <a:gd name="T20" fmla="*/ 60 w 115"/>
                    <a:gd name="T21" fmla="*/ 12 h 57"/>
                    <a:gd name="T22" fmla="*/ 2 w 115"/>
                    <a:gd name="T23" fmla="*/ 56 h 57"/>
                    <a:gd name="T24" fmla="*/ 113 w 115"/>
                    <a:gd name="T25" fmla="*/ 1 h 57"/>
                    <a:gd name="T26" fmla="*/ 60 w 115"/>
                    <a:gd name="T27" fmla="*/ 12 h 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15" h="57">
                      <a:moveTo>
                        <a:pt x="0" y="57"/>
                      </a:moveTo>
                      <a:cubicBezTo>
                        <a:pt x="0" y="57"/>
                        <a:pt x="0" y="57"/>
                        <a:pt x="0" y="57"/>
                      </a:cubicBezTo>
                      <a:cubicBezTo>
                        <a:pt x="0" y="57"/>
                        <a:pt x="0" y="57"/>
                        <a:pt x="0" y="57"/>
                      </a:cubicBezTo>
                      <a:cubicBezTo>
                        <a:pt x="60" y="12"/>
                        <a:pt x="60" y="12"/>
                        <a:pt x="60" y="12"/>
                      </a:cubicBezTo>
                      <a:cubicBezTo>
                        <a:pt x="60" y="12"/>
                        <a:pt x="60" y="12"/>
                        <a:pt x="60" y="12"/>
                      </a:cubicBezTo>
                      <a:cubicBezTo>
                        <a:pt x="114" y="0"/>
                        <a:pt x="114" y="0"/>
                        <a:pt x="114" y="0"/>
                      </a:cubicBezTo>
                      <a:cubicBezTo>
                        <a:pt x="115" y="0"/>
                        <a:pt x="115" y="0"/>
                        <a:pt x="115" y="0"/>
                      </a:cubicBezTo>
                      <a:cubicBezTo>
                        <a:pt x="115" y="0"/>
                        <a:pt x="115" y="0"/>
                        <a:pt x="115" y="0"/>
                      </a:cubicBezTo>
                      <a:cubicBezTo>
                        <a:pt x="0" y="57"/>
                        <a:pt x="0" y="57"/>
                        <a:pt x="0" y="57"/>
                      </a:cubicBezTo>
                      <a:cubicBezTo>
                        <a:pt x="0" y="57"/>
                        <a:pt x="0" y="57"/>
                        <a:pt x="0" y="57"/>
                      </a:cubicBezTo>
                      <a:close/>
                      <a:moveTo>
                        <a:pt x="60" y="12"/>
                      </a:moveTo>
                      <a:cubicBezTo>
                        <a:pt x="2" y="56"/>
                        <a:pt x="2" y="56"/>
                        <a:pt x="2" y="56"/>
                      </a:cubicBezTo>
                      <a:cubicBezTo>
                        <a:pt x="113" y="1"/>
                        <a:pt x="113" y="1"/>
                        <a:pt x="113" y="1"/>
                      </a:cubicBezTo>
                      <a:lnTo>
                        <a:pt x="60" y="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46" name="Freeform 16">
                  <a:extLst>
                    <a:ext uri="{FF2B5EF4-FFF2-40B4-BE49-F238E27FC236}">
                      <a16:creationId xmlns:a16="http://schemas.microsoft.com/office/drawing/2014/main" id="{64CF8AB4-989F-597B-B4CC-A8EED492BC7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035" y="2898"/>
                  <a:ext cx="192" cy="181"/>
                </a:xfrm>
                <a:custGeom>
                  <a:avLst/>
                  <a:gdLst>
                    <a:gd name="T0" fmla="*/ 37 w 71"/>
                    <a:gd name="T1" fmla="*/ 67 h 67"/>
                    <a:gd name="T2" fmla="*/ 37 w 71"/>
                    <a:gd name="T3" fmla="*/ 67 h 67"/>
                    <a:gd name="T4" fmla="*/ 37 w 71"/>
                    <a:gd name="T5" fmla="*/ 67 h 67"/>
                    <a:gd name="T6" fmla="*/ 0 w 71"/>
                    <a:gd name="T7" fmla="*/ 0 h 67"/>
                    <a:gd name="T8" fmla="*/ 0 w 71"/>
                    <a:gd name="T9" fmla="*/ 0 h 67"/>
                    <a:gd name="T10" fmla="*/ 0 w 71"/>
                    <a:gd name="T11" fmla="*/ 0 h 67"/>
                    <a:gd name="T12" fmla="*/ 70 w 71"/>
                    <a:gd name="T13" fmla="*/ 17 h 67"/>
                    <a:gd name="T14" fmla="*/ 71 w 71"/>
                    <a:gd name="T15" fmla="*/ 17 h 67"/>
                    <a:gd name="T16" fmla="*/ 71 w 71"/>
                    <a:gd name="T17" fmla="*/ 17 h 67"/>
                    <a:gd name="T18" fmla="*/ 37 w 71"/>
                    <a:gd name="T19" fmla="*/ 67 h 67"/>
                    <a:gd name="T20" fmla="*/ 37 w 71"/>
                    <a:gd name="T21" fmla="*/ 67 h 67"/>
                    <a:gd name="T22" fmla="*/ 1 w 71"/>
                    <a:gd name="T23" fmla="*/ 0 h 67"/>
                    <a:gd name="T24" fmla="*/ 37 w 71"/>
                    <a:gd name="T25" fmla="*/ 67 h 67"/>
                    <a:gd name="T26" fmla="*/ 70 w 71"/>
                    <a:gd name="T27" fmla="*/ 17 h 67"/>
                    <a:gd name="T28" fmla="*/ 1 w 71"/>
                    <a:gd name="T29" fmla="*/ 0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71" h="67">
                      <a:moveTo>
                        <a:pt x="37" y="67"/>
                      </a:moveTo>
                      <a:cubicBezTo>
                        <a:pt x="37" y="67"/>
                        <a:pt x="37" y="67"/>
                        <a:pt x="37" y="67"/>
                      </a:cubicBezTo>
                      <a:cubicBezTo>
                        <a:pt x="37" y="67"/>
                        <a:pt x="37" y="67"/>
                        <a:pt x="37" y="67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70" y="17"/>
                        <a:pt x="70" y="17"/>
                        <a:pt x="70" y="17"/>
                      </a:cubicBezTo>
                      <a:cubicBezTo>
                        <a:pt x="70" y="17"/>
                        <a:pt x="71" y="17"/>
                        <a:pt x="71" y="17"/>
                      </a:cubicBezTo>
                      <a:cubicBezTo>
                        <a:pt x="71" y="17"/>
                        <a:pt x="71" y="17"/>
                        <a:pt x="71" y="17"/>
                      </a:cubicBezTo>
                      <a:cubicBezTo>
                        <a:pt x="37" y="67"/>
                        <a:pt x="37" y="67"/>
                        <a:pt x="37" y="67"/>
                      </a:cubicBezTo>
                      <a:cubicBezTo>
                        <a:pt x="37" y="67"/>
                        <a:pt x="37" y="67"/>
                        <a:pt x="37" y="67"/>
                      </a:cubicBezTo>
                      <a:close/>
                      <a:moveTo>
                        <a:pt x="1" y="0"/>
                      </a:moveTo>
                      <a:cubicBezTo>
                        <a:pt x="37" y="67"/>
                        <a:pt x="37" y="67"/>
                        <a:pt x="37" y="67"/>
                      </a:cubicBezTo>
                      <a:cubicBezTo>
                        <a:pt x="70" y="17"/>
                        <a:pt x="70" y="17"/>
                        <a:pt x="70" y="17"/>
                      </a:cubicBezTo>
                      <a:lnTo>
                        <a:pt x="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47" name="Freeform 17">
                  <a:extLst>
                    <a:ext uri="{FF2B5EF4-FFF2-40B4-BE49-F238E27FC236}">
                      <a16:creationId xmlns:a16="http://schemas.microsoft.com/office/drawing/2014/main" id="{BA70B199-3762-E97A-7960-E894B70A26E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035" y="2598"/>
                  <a:ext cx="216" cy="346"/>
                </a:xfrm>
                <a:custGeom>
                  <a:avLst/>
                  <a:gdLst>
                    <a:gd name="T0" fmla="*/ 70 w 80"/>
                    <a:gd name="T1" fmla="*/ 128 h 128"/>
                    <a:gd name="T2" fmla="*/ 70 w 80"/>
                    <a:gd name="T3" fmla="*/ 128 h 128"/>
                    <a:gd name="T4" fmla="*/ 0 w 80"/>
                    <a:gd name="T5" fmla="*/ 111 h 128"/>
                    <a:gd name="T6" fmla="*/ 0 w 80"/>
                    <a:gd name="T7" fmla="*/ 111 h 128"/>
                    <a:gd name="T8" fmla="*/ 0 w 80"/>
                    <a:gd name="T9" fmla="*/ 111 h 128"/>
                    <a:gd name="T10" fmla="*/ 79 w 80"/>
                    <a:gd name="T11" fmla="*/ 0 h 128"/>
                    <a:gd name="T12" fmla="*/ 79 w 80"/>
                    <a:gd name="T13" fmla="*/ 0 h 128"/>
                    <a:gd name="T14" fmla="*/ 80 w 80"/>
                    <a:gd name="T15" fmla="*/ 0 h 128"/>
                    <a:gd name="T16" fmla="*/ 71 w 80"/>
                    <a:gd name="T17" fmla="*/ 128 h 128"/>
                    <a:gd name="T18" fmla="*/ 70 w 80"/>
                    <a:gd name="T19" fmla="*/ 128 h 128"/>
                    <a:gd name="T20" fmla="*/ 70 w 80"/>
                    <a:gd name="T21" fmla="*/ 128 h 128"/>
                    <a:gd name="T22" fmla="*/ 1 w 80"/>
                    <a:gd name="T23" fmla="*/ 111 h 128"/>
                    <a:gd name="T24" fmla="*/ 70 w 80"/>
                    <a:gd name="T25" fmla="*/ 128 h 128"/>
                    <a:gd name="T26" fmla="*/ 79 w 80"/>
                    <a:gd name="T27" fmla="*/ 1 h 128"/>
                    <a:gd name="T28" fmla="*/ 1 w 80"/>
                    <a:gd name="T29" fmla="*/ 111 h 1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80" h="128">
                      <a:moveTo>
                        <a:pt x="70" y="128"/>
                      </a:moveTo>
                      <a:cubicBezTo>
                        <a:pt x="70" y="128"/>
                        <a:pt x="70" y="128"/>
                        <a:pt x="70" y="128"/>
                      </a:cubicBezTo>
                      <a:cubicBezTo>
                        <a:pt x="0" y="111"/>
                        <a:pt x="0" y="111"/>
                        <a:pt x="0" y="111"/>
                      </a:cubicBezTo>
                      <a:cubicBezTo>
                        <a:pt x="0" y="111"/>
                        <a:pt x="0" y="111"/>
                        <a:pt x="0" y="111"/>
                      </a:cubicBezTo>
                      <a:cubicBezTo>
                        <a:pt x="0" y="111"/>
                        <a:pt x="0" y="111"/>
                        <a:pt x="0" y="111"/>
                      </a:cubicBezTo>
                      <a:cubicBezTo>
                        <a:pt x="79" y="0"/>
                        <a:pt x="79" y="0"/>
                        <a:pt x="79" y="0"/>
                      </a:cubicBezTo>
                      <a:cubicBezTo>
                        <a:pt x="79" y="0"/>
                        <a:pt x="79" y="0"/>
                        <a:pt x="79" y="0"/>
                      </a:cubicBezTo>
                      <a:cubicBezTo>
                        <a:pt x="80" y="0"/>
                        <a:pt x="80" y="0"/>
                        <a:pt x="80" y="0"/>
                      </a:cubicBezTo>
                      <a:cubicBezTo>
                        <a:pt x="71" y="128"/>
                        <a:pt x="71" y="128"/>
                        <a:pt x="71" y="128"/>
                      </a:cubicBezTo>
                      <a:cubicBezTo>
                        <a:pt x="71" y="128"/>
                        <a:pt x="71" y="128"/>
                        <a:pt x="70" y="128"/>
                      </a:cubicBezTo>
                      <a:cubicBezTo>
                        <a:pt x="70" y="128"/>
                        <a:pt x="70" y="128"/>
                        <a:pt x="70" y="128"/>
                      </a:cubicBezTo>
                      <a:close/>
                      <a:moveTo>
                        <a:pt x="1" y="111"/>
                      </a:moveTo>
                      <a:cubicBezTo>
                        <a:pt x="70" y="128"/>
                        <a:pt x="70" y="128"/>
                        <a:pt x="70" y="128"/>
                      </a:cubicBezTo>
                      <a:cubicBezTo>
                        <a:pt x="79" y="1"/>
                        <a:pt x="79" y="1"/>
                        <a:pt x="79" y="1"/>
                      </a:cubicBezTo>
                      <a:lnTo>
                        <a:pt x="1" y="11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48" name="Freeform 18">
                  <a:extLst>
                    <a:ext uri="{FF2B5EF4-FFF2-40B4-BE49-F238E27FC236}">
                      <a16:creationId xmlns:a16="http://schemas.microsoft.com/office/drawing/2014/main" id="{8E4ACC39-1717-3939-0BC1-F8153E5EE553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535" y="1402"/>
                  <a:ext cx="97" cy="86"/>
                </a:xfrm>
                <a:custGeom>
                  <a:avLst/>
                  <a:gdLst>
                    <a:gd name="T0" fmla="*/ 13 w 36"/>
                    <a:gd name="T1" fmla="*/ 32 h 32"/>
                    <a:gd name="T2" fmla="*/ 13 w 36"/>
                    <a:gd name="T3" fmla="*/ 32 h 32"/>
                    <a:gd name="T4" fmla="*/ 12 w 36"/>
                    <a:gd name="T5" fmla="*/ 31 h 32"/>
                    <a:gd name="T6" fmla="*/ 0 w 36"/>
                    <a:gd name="T7" fmla="*/ 0 h 32"/>
                    <a:gd name="T8" fmla="*/ 0 w 36"/>
                    <a:gd name="T9" fmla="*/ 0 h 32"/>
                    <a:gd name="T10" fmla="*/ 0 w 36"/>
                    <a:gd name="T11" fmla="*/ 0 h 32"/>
                    <a:gd name="T12" fmla="*/ 36 w 36"/>
                    <a:gd name="T13" fmla="*/ 16 h 32"/>
                    <a:gd name="T14" fmla="*/ 36 w 36"/>
                    <a:gd name="T15" fmla="*/ 16 h 32"/>
                    <a:gd name="T16" fmla="*/ 36 w 36"/>
                    <a:gd name="T17" fmla="*/ 17 h 32"/>
                    <a:gd name="T18" fmla="*/ 13 w 36"/>
                    <a:gd name="T19" fmla="*/ 32 h 32"/>
                    <a:gd name="T20" fmla="*/ 13 w 36"/>
                    <a:gd name="T21" fmla="*/ 32 h 32"/>
                    <a:gd name="T22" fmla="*/ 0 w 36"/>
                    <a:gd name="T23" fmla="*/ 0 h 32"/>
                    <a:gd name="T24" fmla="*/ 13 w 36"/>
                    <a:gd name="T25" fmla="*/ 31 h 32"/>
                    <a:gd name="T26" fmla="*/ 35 w 36"/>
                    <a:gd name="T27" fmla="*/ 17 h 32"/>
                    <a:gd name="T28" fmla="*/ 0 w 36"/>
                    <a:gd name="T2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6" h="32">
                      <a:moveTo>
                        <a:pt x="13" y="32"/>
                      </a:moveTo>
                      <a:cubicBezTo>
                        <a:pt x="13" y="32"/>
                        <a:pt x="13" y="32"/>
                        <a:pt x="13" y="32"/>
                      </a:cubicBezTo>
                      <a:cubicBezTo>
                        <a:pt x="12" y="32"/>
                        <a:pt x="12" y="32"/>
                        <a:pt x="12" y="31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36" y="16"/>
                        <a:pt x="36" y="16"/>
                        <a:pt x="36" y="16"/>
                      </a:cubicBezTo>
                      <a:cubicBezTo>
                        <a:pt x="36" y="16"/>
                        <a:pt x="36" y="16"/>
                        <a:pt x="36" y="16"/>
                      </a:cubicBezTo>
                      <a:cubicBezTo>
                        <a:pt x="36" y="17"/>
                        <a:pt x="36" y="17"/>
                        <a:pt x="36" y="17"/>
                      </a:cubicBezTo>
                      <a:cubicBezTo>
                        <a:pt x="13" y="32"/>
                        <a:pt x="13" y="32"/>
                        <a:pt x="13" y="32"/>
                      </a:cubicBezTo>
                      <a:cubicBezTo>
                        <a:pt x="13" y="32"/>
                        <a:pt x="13" y="32"/>
                        <a:pt x="13" y="32"/>
                      </a:cubicBezTo>
                      <a:close/>
                      <a:moveTo>
                        <a:pt x="0" y="0"/>
                      </a:moveTo>
                      <a:cubicBezTo>
                        <a:pt x="13" y="31"/>
                        <a:pt x="13" y="31"/>
                        <a:pt x="13" y="31"/>
                      </a:cubicBezTo>
                      <a:cubicBezTo>
                        <a:pt x="35" y="17"/>
                        <a:pt x="35" y="17"/>
                        <a:pt x="35" y="17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49" name="Freeform 19">
                  <a:extLst>
                    <a:ext uri="{FF2B5EF4-FFF2-40B4-BE49-F238E27FC236}">
                      <a16:creationId xmlns:a16="http://schemas.microsoft.com/office/drawing/2014/main" id="{807A9359-8E84-BB74-4A5E-CE4848EEDBF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948" y="2120"/>
                  <a:ext cx="95" cy="187"/>
                </a:xfrm>
                <a:custGeom>
                  <a:avLst/>
                  <a:gdLst>
                    <a:gd name="T0" fmla="*/ 1 w 35"/>
                    <a:gd name="T1" fmla="*/ 69 h 69"/>
                    <a:gd name="T2" fmla="*/ 1 w 35"/>
                    <a:gd name="T3" fmla="*/ 69 h 69"/>
                    <a:gd name="T4" fmla="*/ 0 w 35"/>
                    <a:gd name="T5" fmla="*/ 68 h 69"/>
                    <a:gd name="T6" fmla="*/ 35 w 35"/>
                    <a:gd name="T7" fmla="*/ 0 h 69"/>
                    <a:gd name="T8" fmla="*/ 35 w 35"/>
                    <a:gd name="T9" fmla="*/ 0 h 69"/>
                    <a:gd name="T10" fmla="*/ 35 w 35"/>
                    <a:gd name="T11" fmla="*/ 0 h 69"/>
                    <a:gd name="T12" fmla="*/ 33 w 35"/>
                    <a:gd name="T13" fmla="*/ 61 h 69"/>
                    <a:gd name="T14" fmla="*/ 33 w 35"/>
                    <a:gd name="T15" fmla="*/ 61 h 69"/>
                    <a:gd name="T16" fmla="*/ 1 w 35"/>
                    <a:gd name="T17" fmla="*/ 69 h 69"/>
                    <a:gd name="T18" fmla="*/ 1 w 35"/>
                    <a:gd name="T19" fmla="*/ 69 h 69"/>
                    <a:gd name="T20" fmla="*/ 34 w 35"/>
                    <a:gd name="T21" fmla="*/ 1 h 69"/>
                    <a:gd name="T22" fmla="*/ 1 w 35"/>
                    <a:gd name="T23" fmla="*/ 68 h 69"/>
                    <a:gd name="T24" fmla="*/ 32 w 35"/>
                    <a:gd name="T25" fmla="*/ 61 h 69"/>
                    <a:gd name="T26" fmla="*/ 34 w 35"/>
                    <a:gd name="T27" fmla="*/ 1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5" h="69">
                      <a:moveTo>
                        <a:pt x="1" y="69"/>
                      </a:moveTo>
                      <a:cubicBezTo>
                        <a:pt x="1" y="69"/>
                        <a:pt x="1" y="69"/>
                        <a:pt x="1" y="69"/>
                      </a:cubicBezTo>
                      <a:cubicBezTo>
                        <a:pt x="0" y="69"/>
                        <a:pt x="0" y="69"/>
                        <a:pt x="0" y="68"/>
                      </a:cubicBezTo>
                      <a:cubicBezTo>
                        <a:pt x="35" y="0"/>
                        <a:pt x="35" y="0"/>
                        <a:pt x="35" y="0"/>
                      </a:cubicBezTo>
                      <a:cubicBezTo>
                        <a:pt x="35" y="0"/>
                        <a:pt x="35" y="0"/>
                        <a:pt x="35" y="0"/>
                      </a:cubicBezTo>
                      <a:cubicBezTo>
                        <a:pt x="35" y="0"/>
                        <a:pt x="35" y="0"/>
                        <a:pt x="35" y="0"/>
                      </a:cubicBezTo>
                      <a:cubicBezTo>
                        <a:pt x="33" y="61"/>
                        <a:pt x="33" y="61"/>
                        <a:pt x="33" y="61"/>
                      </a:cubicBezTo>
                      <a:cubicBezTo>
                        <a:pt x="33" y="61"/>
                        <a:pt x="33" y="61"/>
                        <a:pt x="33" y="61"/>
                      </a:cubicBezTo>
                      <a:cubicBezTo>
                        <a:pt x="1" y="69"/>
                        <a:pt x="1" y="69"/>
                        <a:pt x="1" y="69"/>
                      </a:cubicBezTo>
                      <a:cubicBezTo>
                        <a:pt x="1" y="69"/>
                        <a:pt x="1" y="69"/>
                        <a:pt x="1" y="69"/>
                      </a:cubicBezTo>
                      <a:close/>
                      <a:moveTo>
                        <a:pt x="34" y="1"/>
                      </a:moveTo>
                      <a:cubicBezTo>
                        <a:pt x="1" y="68"/>
                        <a:pt x="1" y="68"/>
                        <a:pt x="1" y="68"/>
                      </a:cubicBezTo>
                      <a:cubicBezTo>
                        <a:pt x="32" y="61"/>
                        <a:pt x="32" y="61"/>
                        <a:pt x="32" y="61"/>
                      </a:cubicBezTo>
                      <a:lnTo>
                        <a:pt x="34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50" name="Freeform 20">
                  <a:extLst>
                    <a:ext uri="{FF2B5EF4-FFF2-40B4-BE49-F238E27FC236}">
                      <a16:creationId xmlns:a16="http://schemas.microsoft.com/office/drawing/2014/main" id="{DC32D230-485F-7CF9-88CC-3E0B2A4B969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924" y="2285"/>
                  <a:ext cx="113" cy="351"/>
                </a:xfrm>
                <a:custGeom>
                  <a:avLst/>
                  <a:gdLst>
                    <a:gd name="T0" fmla="*/ 0 w 42"/>
                    <a:gd name="T1" fmla="*/ 130 h 130"/>
                    <a:gd name="T2" fmla="*/ 0 w 42"/>
                    <a:gd name="T3" fmla="*/ 130 h 130"/>
                    <a:gd name="T4" fmla="*/ 0 w 42"/>
                    <a:gd name="T5" fmla="*/ 130 h 130"/>
                    <a:gd name="T6" fmla="*/ 9 w 42"/>
                    <a:gd name="T7" fmla="*/ 8 h 130"/>
                    <a:gd name="T8" fmla="*/ 10 w 42"/>
                    <a:gd name="T9" fmla="*/ 7 h 130"/>
                    <a:gd name="T10" fmla="*/ 42 w 42"/>
                    <a:gd name="T11" fmla="*/ 0 h 130"/>
                    <a:gd name="T12" fmla="*/ 42 w 42"/>
                    <a:gd name="T13" fmla="*/ 0 h 130"/>
                    <a:gd name="T14" fmla="*/ 42 w 42"/>
                    <a:gd name="T15" fmla="*/ 0 h 130"/>
                    <a:gd name="T16" fmla="*/ 1 w 42"/>
                    <a:gd name="T17" fmla="*/ 130 h 130"/>
                    <a:gd name="T18" fmla="*/ 0 w 42"/>
                    <a:gd name="T19" fmla="*/ 130 h 130"/>
                    <a:gd name="T20" fmla="*/ 10 w 42"/>
                    <a:gd name="T21" fmla="*/ 8 h 130"/>
                    <a:gd name="T22" fmla="*/ 1 w 42"/>
                    <a:gd name="T23" fmla="*/ 127 h 130"/>
                    <a:gd name="T24" fmla="*/ 41 w 42"/>
                    <a:gd name="T25" fmla="*/ 0 h 130"/>
                    <a:gd name="T26" fmla="*/ 10 w 42"/>
                    <a:gd name="T27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2" h="130">
                      <a:moveTo>
                        <a:pt x="0" y="130"/>
                      </a:moveTo>
                      <a:cubicBezTo>
                        <a:pt x="0" y="130"/>
                        <a:pt x="0" y="130"/>
                        <a:pt x="0" y="130"/>
                      </a:cubicBezTo>
                      <a:cubicBezTo>
                        <a:pt x="0" y="130"/>
                        <a:pt x="0" y="130"/>
                        <a:pt x="0" y="130"/>
                      </a:cubicBezTo>
                      <a:cubicBezTo>
                        <a:pt x="9" y="8"/>
                        <a:pt x="9" y="8"/>
                        <a:pt x="9" y="8"/>
                      </a:cubicBezTo>
                      <a:cubicBezTo>
                        <a:pt x="9" y="7"/>
                        <a:pt x="10" y="7"/>
                        <a:pt x="10" y="7"/>
                      </a:cubicBezTo>
                      <a:cubicBezTo>
                        <a:pt x="42" y="0"/>
                        <a:pt x="42" y="0"/>
                        <a:pt x="42" y="0"/>
                      </a:cubicBezTo>
                      <a:cubicBezTo>
                        <a:pt x="42" y="0"/>
                        <a:pt x="42" y="0"/>
                        <a:pt x="42" y="0"/>
                      </a:cubicBezTo>
                      <a:cubicBezTo>
                        <a:pt x="42" y="0"/>
                        <a:pt x="42" y="0"/>
                        <a:pt x="42" y="0"/>
                      </a:cubicBezTo>
                      <a:cubicBezTo>
                        <a:pt x="1" y="130"/>
                        <a:pt x="1" y="130"/>
                        <a:pt x="1" y="130"/>
                      </a:cubicBezTo>
                      <a:cubicBezTo>
                        <a:pt x="0" y="130"/>
                        <a:pt x="0" y="130"/>
                        <a:pt x="0" y="130"/>
                      </a:cubicBezTo>
                      <a:close/>
                      <a:moveTo>
                        <a:pt x="10" y="8"/>
                      </a:moveTo>
                      <a:cubicBezTo>
                        <a:pt x="1" y="127"/>
                        <a:pt x="1" y="127"/>
                        <a:pt x="1" y="127"/>
                      </a:cubicBezTo>
                      <a:cubicBezTo>
                        <a:pt x="41" y="0"/>
                        <a:pt x="41" y="0"/>
                        <a:pt x="41" y="0"/>
                      </a:cubicBezTo>
                      <a:lnTo>
                        <a:pt x="10" y="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51" name="Freeform 21">
                  <a:extLst>
                    <a:ext uri="{FF2B5EF4-FFF2-40B4-BE49-F238E27FC236}">
                      <a16:creationId xmlns:a16="http://schemas.microsoft.com/office/drawing/2014/main" id="{16B7855B-87D1-96F5-C2B9-2B417EBBEBA9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883" y="2304"/>
                  <a:ext cx="68" cy="332"/>
                </a:xfrm>
                <a:custGeom>
                  <a:avLst/>
                  <a:gdLst>
                    <a:gd name="T0" fmla="*/ 15 w 25"/>
                    <a:gd name="T1" fmla="*/ 123 h 123"/>
                    <a:gd name="T2" fmla="*/ 15 w 25"/>
                    <a:gd name="T3" fmla="*/ 123 h 123"/>
                    <a:gd name="T4" fmla="*/ 0 w 25"/>
                    <a:gd name="T5" fmla="*/ 71 h 123"/>
                    <a:gd name="T6" fmla="*/ 0 w 25"/>
                    <a:gd name="T7" fmla="*/ 70 h 123"/>
                    <a:gd name="T8" fmla="*/ 24 w 25"/>
                    <a:gd name="T9" fmla="*/ 0 h 123"/>
                    <a:gd name="T10" fmla="*/ 25 w 25"/>
                    <a:gd name="T11" fmla="*/ 0 h 123"/>
                    <a:gd name="T12" fmla="*/ 25 w 25"/>
                    <a:gd name="T13" fmla="*/ 1 h 123"/>
                    <a:gd name="T14" fmla="*/ 16 w 25"/>
                    <a:gd name="T15" fmla="*/ 123 h 123"/>
                    <a:gd name="T16" fmla="*/ 15 w 25"/>
                    <a:gd name="T17" fmla="*/ 123 h 123"/>
                    <a:gd name="T18" fmla="*/ 15 w 25"/>
                    <a:gd name="T19" fmla="*/ 123 h 123"/>
                    <a:gd name="T20" fmla="*/ 1 w 25"/>
                    <a:gd name="T21" fmla="*/ 70 h 123"/>
                    <a:gd name="T22" fmla="*/ 15 w 25"/>
                    <a:gd name="T23" fmla="*/ 121 h 123"/>
                    <a:gd name="T24" fmla="*/ 24 w 25"/>
                    <a:gd name="T25" fmla="*/ 2 h 123"/>
                    <a:gd name="T26" fmla="*/ 1 w 25"/>
                    <a:gd name="T27" fmla="*/ 70 h 1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5" h="123">
                      <a:moveTo>
                        <a:pt x="15" y="123"/>
                      </a:moveTo>
                      <a:cubicBezTo>
                        <a:pt x="15" y="123"/>
                        <a:pt x="15" y="123"/>
                        <a:pt x="15" y="123"/>
                      </a:cubicBezTo>
                      <a:cubicBezTo>
                        <a:pt x="0" y="71"/>
                        <a:pt x="0" y="71"/>
                        <a:pt x="0" y="71"/>
                      </a:cubicBezTo>
                      <a:cubicBezTo>
                        <a:pt x="0" y="70"/>
                        <a:pt x="0" y="70"/>
                        <a:pt x="0" y="70"/>
                      </a:cubicBez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25" y="0"/>
                        <a:pt x="25" y="0"/>
                        <a:pt x="25" y="0"/>
                      </a:cubicBezTo>
                      <a:cubicBezTo>
                        <a:pt x="25" y="0"/>
                        <a:pt x="25" y="0"/>
                        <a:pt x="25" y="1"/>
                      </a:cubicBezTo>
                      <a:cubicBezTo>
                        <a:pt x="16" y="123"/>
                        <a:pt x="16" y="123"/>
                        <a:pt x="16" y="123"/>
                      </a:cubicBezTo>
                      <a:cubicBezTo>
                        <a:pt x="16" y="123"/>
                        <a:pt x="15" y="123"/>
                        <a:pt x="15" y="123"/>
                      </a:cubicBezTo>
                      <a:cubicBezTo>
                        <a:pt x="15" y="123"/>
                        <a:pt x="15" y="123"/>
                        <a:pt x="15" y="123"/>
                      </a:cubicBezTo>
                      <a:close/>
                      <a:moveTo>
                        <a:pt x="1" y="70"/>
                      </a:moveTo>
                      <a:cubicBezTo>
                        <a:pt x="15" y="121"/>
                        <a:pt x="15" y="121"/>
                        <a:pt x="15" y="121"/>
                      </a:cubicBezTo>
                      <a:cubicBezTo>
                        <a:pt x="24" y="2"/>
                        <a:pt x="24" y="2"/>
                        <a:pt x="24" y="2"/>
                      </a:cubicBezTo>
                      <a:lnTo>
                        <a:pt x="1" y="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52" name="Freeform 22">
                  <a:extLst>
                    <a:ext uri="{FF2B5EF4-FFF2-40B4-BE49-F238E27FC236}">
                      <a16:creationId xmlns:a16="http://schemas.microsoft.com/office/drawing/2014/main" id="{873B42F2-452E-B371-1794-64B9DFF15E2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845" y="2493"/>
                  <a:ext cx="81" cy="186"/>
                </a:xfrm>
                <a:custGeom>
                  <a:avLst/>
                  <a:gdLst>
                    <a:gd name="T0" fmla="*/ 0 w 30"/>
                    <a:gd name="T1" fmla="*/ 69 h 69"/>
                    <a:gd name="T2" fmla="*/ 0 w 30"/>
                    <a:gd name="T3" fmla="*/ 69 h 69"/>
                    <a:gd name="T4" fmla="*/ 0 w 30"/>
                    <a:gd name="T5" fmla="*/ 69 h 69"/>
                    <a:gd name="T6" fmla="*/ 14 w 30"/>
                    <a:gd name="T7" fmla="*/ 0 h 69"/>
                    <a:gd name="T8" fmla="*/ 14 w 30"/>
                    <a:gd name="T9" fmla="*/ 0 h 69"/>
                    <a:gd name="T10" fmla="*/ 15 w 30"/>
                    <a:gd name="T11" fmla="*/ 0 h 69"/>
                    <a:gd name="T12" fmla="*/ 30 w 30"/>
                    <a:gd name="T13" fmla="*/ 52 h 69"/>
                    <a:gd name="T14" fmla="*/ 29 w 30"/>
                    <a:gd name="T15" fmla="*/ 53 h 69"/>
                    <a:gd name="T16" fmla="*/ 0 w 30"/>
                    <a:gd name="T17" fmla="*/ 69 h 69"/>
                    <a:gd name="T18" fmla="*/ 0 w 30"/>
                    <a:gd name="T19" fmla="*/ 69 h 69"/>
                    <a:gd name="T20" fmla="*/ 14 w 30"/>
                    <a:gd name="T21" fmla="*/ 1 h 69"/>
                    <a:gd name="T22" fmla="*/ 0 w 30"/>
                    <a:gd name="T23" fmla="*/ 68 h 69"/>
                    <a:gd name="T24" fmla="*/ 29 w 30"/>
                    <a:gd name="T25" fmla="*/ 52 h 69"/>
                    <a:gd name="T26" fmla="*/ 14 w 30"/>
                    <a:gd name="T27" fmla="*/ 1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0" h="69">
                      <a:moveTo>
                        <a:pt x="0" y="69"/>
                      </a:move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14" y="0"/>
                        <a:pt x="14" y="0"/>
                        <a:pt x="14" y="0"/>
                      </a:cubicBezTo>
                      <a:cubicBezTo>
                        <a:pt x="14" y="0"/>
                        <a:pt x="14" y="0"/>
                        <a:pt x="14" y="0"/>
                      </a:cubicBezTo>
                      <a:cubicBezTo>
                        <a:pt x="14" y="0"/>
                        <a:pt x="15" y="0"/>
                        <a:pt x="15" y="0"/>
                      </a:cubicBezTo>
                      <a:cubicBezTo>
                        <a:pt x="30" y="52"/>
                        <a:pt x="30" y="52"/>
                        <a:pt x="30" y="52"/>
                      </a:cubicBezTo>
                      <a:cubicBezTo>
                        <a:pt x="30" y="53"/>
                        <a:pt x="29" y="53"/>
                        <a:pt x="29" y="53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69"/>
                        <a:pt x="0" y="69"/>
                        <a:pt x="0" y="69"/>
                      </a:cubicBezTo>
                      <a:close/>
                      <a:moveTo>
                        <a:pt x="14" y="1"/>
                      </a:moveTo>
                      <a:cubicBezTo>
                        <a:pt x="0" y="68"/>
                        <a:pt x="0" y="68"/>
                        <a:pt x="0" y="68"/>
                      </a:cubicBezTo>
                      <a:cubicBezTo>
                        <a:pt x="29" y="52"/>
                        <a:pt x="29" y="52"/>
                        <a:pt x="29" y="52"/>
                      </a:cubicBezTo>
                      <a:lnTo>
                        <a:pt x="14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53" name="Freeform 23">
                  <a:extLst>
                    <a:ext uri="{FF2B5EF4-FFF2-40B4-BE49-F238E27FC236}">
                      <a16:creationId xmlns:a16="http://schemas.microsoft.com/office/drawing/2014/main" id="{E340143E-1FA5-B2CE-8796-F18A4CF7B3D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681" y="2493"/>
                  <a:ext cx="205" cy="351"/>
                </a:xfrm>
                <a:custGeom>
                  <a:avLst/>
                  <a:gdLst>
                    <a:gd name="T0" fmla="*/ 0 w 76"/>
                    <a:gd name="T1" fmla="*/ 130 h 130"/>
                    <a:gd name="T2" fmla="*/ 0 w 76"/>
                    <a:gd name="T3" fmla="*/ 130 h 130"/>
                    <a:gd name="T4" fmla="*/ 0 w 76"/>
                    <a:gd name="T5" fmla="*/ 130 h 130"/>
                    <a:gd name="T6" fmla="*/ 75 w 76"/>
                    <a:gd name="T7" fmla="*/ 0 h 130"/>
                    <a:gd name="T8" fmla="*/ 75 w 76"/>
                    <a:gd name="T9" fmla="*/ 0 h 130"/>
                    <a:gd name="T10" fmla="*/ 76 w 76"/>
                    <a:gd name="T11" fmla="*/ 1 h 130"/>
                    <a:gd name="T12" fmla="*/ 61 w 76"/>
                    <a:gd name="T13" fmla="*/ 69 h 130"/>
                    <a:gd name="T14" fmla="*/ 61 w 76"/>
                    <a:gd name="T15" fmla="*/ 69 h 130"/>
                    <a:gd name="T16" fmla="*/ 0 w 76"/>
                    <a:gd name="T17" fmla="*/ 130 h 130"/>
                    <a:gd name="T18" fmla="*/ 0 w 76"/>
                    <a:gd name="T19" fmla="*/ 130 h 130"/>
                    <a:gd name="T20" fmla="*/ 75 w 76"/>
                    <a:gd name="T21" fmla="*/ 2 h 130"/>
                    <a:gd name="T22" fmla="*/ 1 w 76"/>
                    <a:gd name="T23" fmla="*/ 128 h 130"/>
                    <a:gd name="T24" fmla="*/ 61 w 76"/>
                    <a:gd name="T25" fmla="*/ 69 h 130"/>
                    <a:gd name="T26" fmla="*/ 75 w 76"/>
                    <a:gd name="T27" fmla="*/ 2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76" h="130">
                      <a:moveTo>
                        <a:pt x="0" y="130"/>
                      </a:moveTo>
                      <a:cubicBezTo>
                        <a:pt x="0" y="130"/>
                        <a:pt x="0" y="130"/>
                        <a:pt x="0" y="130"/>
                      </a:cubicBezTo>
                      <a:cubicBezTo>
                        <a:pt x="0" y="130"/>
                        <a:pt x="0" y="130"/>
                        <a:pt x="0" y="130"/>
                      </a:cubicBezTo>
                      <a:cubicBezTo>
                        <a:pt x="75" y="0"/>
                        <a:pt x="75" y="0"/>
                        <a:pt x="75" y="0"/>
                      </a:cubicBezTo>
                      <a:cubicBezTo>
                        <a:pt x="75" y="0"/>
                        <a:pt x="75" y="0"/>
                        <a:pt x="75" y="0"/>
                      </a:cubicBezTo>
                      <a:cubicBezTo>
                        <a:pt x="76" y="0"/>
                        <a:pt x="76" y="0"/>
                        <a:pt x="76" y="1"/>
                      </a:cubicBezTo>
                      <a:cubicBezTo>
                        <a:pt x="61" y="69"/>
                        <a:pt x="61" y="69"/>
                        <a:pt x="61" y="69"/>
                      </a:cubicBezTo>
                      <a:cubicBezTo>
                        <a:pt x="61" y="69"/>
                        <a:pt x="61" y="69"/>
                        <a:pt x="61" y="69"/>
                      </a:cubicBezTo>
                      <a:cubicBezTo>
                        <a:pt x="0" y="130"/>
                        <a:pt x="0" y="130"/>
                        <a:pt x="0" y="130"/>
                      </a:cubicBezTo>
                      <a:cubicBezTo>
                        <a:pt x="0" y="130"/>
                        <a:pt x="0" y="130"/>
                        <a:pt x="0" y="130"/>
                      </a:cubicBezTo>
                      <a:close/>
                      <a:moveTo>
                        <a:pt x="75" y="2"/>
                      </a:moveTo>
                      <a:cubicBezTo>
                        <a:pt x="1" y="128"/>
                        <a:pt x="1" y="128"/>
                        <a:pt x="1" y="128"/>
                      </a:cubicBezTo>
                      <a:cubicBezTo>
                        <a:pt x="61" y="69"/>
                        <a:pt x="61" y="69"/>
                        <a:pt x="61" y="69"/>
                      </a:cubicBezTo>
                      <a:lnTo>
                        <a:pt x="75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54" name="Freeform 24">
                  <a:extLst>
                    <a:ext uri="{FF2B5EF4-FFF2-40B4-BE49-F238E27FC236}">
                      <a16:creationId xmlns:a16="http://schemas.microsoft.com/office/drawing/2014/main" id="{8B6523DB-E5F4-6A2A-2DBB-E5581CFC46F6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643" y="2493"/>
                  <a:ext cx="243" cy="351"/>
                </a:xfrm>
                <a:custGeom>
                  <a:avLst/>
                  <a:gdLst>
                    <a:gd name="T0" fmla="*/ 14 w 90"/>
                    <a:gd name="T1" fmla="*/ 130 h 130"/>
                    <a:gd name="T2" fmla="*/ 14 w 90"/>
                    <a:gd name="T3" fmla="*/ 130 h 130"/>
                    <a:gd name="T4" fmla="*/ 14 w 90"/>
                    <a:gd name="T5" fmla="*/ 130 h 130"/>
                    <a:gd name="T6" fmla="*/ 0 w 90"/>
                    <a:gd name="T7" fmla="*/ 91 h 130"/>
                    <a:gd name="T8" fmla="*/ 0 w 90"/>
                    <a:gd name="T9" fmla="*/ 91 h 130"/>
                    <a:gd name="T10" fmla="*/ 89 w 90"/>
                    <a:gd name="T11" fmla="*/ 0 h 130"/>
                    <a:gd name="T12" fmla="*/ 90 w 90"/>
                    <a:gd name="T13" fmla="*/ 0 h 130"/>
                    <a:gd name="T14" fmla="*/ 90 w 90"/>
                    <a:gd name="T15" fmla="*/ 1 h 130"/>
                    <a:gd name="T16" fmla="*/ 14 w 90"/>
                    <a:gd name="T17" fmla="*/ 130 h 130"/>
                    <a:gd name="T18" fmla="*/ 14 w 90"/>
                    <a:gd name="T19" fmla="*/ 130 h 130"/>
                    <a:gd name="T20" fmla="*/ 1 w 90"/>
                    <a:gd name="T21" fmla="*/ 91 h 130"/>
                    <a:gd name="T22" fmla="*/ 14 w 90"/>
                    <a:gd name="T23" fmla="*/ 129 h 130"/>
                    <a:gd name="T24" fmla="*/ 88 w 90"/>
                    <a:gd name="T25" fmla="*/ 2 h 130"/>
                    <a:gd name="T26" fmla="*/ 1 w 90"/>
                    <a:gd name="T27" fmla="*/ 91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90" h="130">
                      <a:moveTo>
                        <a:pt x="14" y="130"/>
                      </a:moveTo>
                      <a:cubicBezTo>
                        <a:pt x="14" y="130"/>
                        <a:pt x="14" y="130"/>
                        <a:pt x="14" y="130"/>
                      </a:cubicBezTo>
                      <a:cubicBezTo>
                        <a:pt x="14" y="130"/>
                        <a:pt x="14" y="130"/>
                        <a:pt x="14" y="130"/>
                      </a:cubicBezTo>
                      <a:cubicBezTo>
                        <a:pt x="0" y="91"/>
                        <a:pt x="0" y="91"/>
                        <a:pt x="0" y="91"/>
                      </a:cubicBezTo>
                      <a:cubicBezTo>
                        <a:pt x="0" y="91"/>
                        <a:pt x="0" y="91"/>
                        <a:pt x="0" y="91"/>
                      </a:cubicBezTo>
                      <a:cubicBezTo>
                        <a:pt x="89" y="0"/>
                        <a:pt x="89" y="0"/>
                        <a:pt x="89" y="0"/>
                      </a:cubicBezTo>
                      <a:cubicBezTo>
                        <a:pt x="89" y="0"/>
                        <a:pt x="89" y="0"/>
                        <a:pt x="90" y="0"/>
                      </a:cubicBezTo>
                      <a:cubicBezTo>
                        <a:pt x="90" y="0"/>
                        <a:pt x="90" y="0"/>
                        <a:pt x="90" y="1"/>
                      </a:cubicBezTo>
                      <a:cubicBezTo>
                        <a:pt x="14" y="130"/>
                        <a:pt x="14" y="130"/>
                        <a:pt x="14" y="130"/>
                      </a:cubicBezTo>
                      <a:cubicBezTo>
                        <a:pt x="14" y="130"/>
                        <a:pt x="14" y="130"/>
                        <a:pt x="14" y="130"/>
                      </a:cubicBezTo>
                      <a:close/>
                      <a:moveTo>
                        <a:pt x="1" y="91"/>
                      </a:moveTo>
                      <a:cubicBezTo>
                        <a:pt x="14" y="129"/>
                        <a:pt x="14" y="129"/>
                        <a:pt x="14" y="129"/>
                      </a:cubicBezTo>
                      <a:cubicBezTo>
                        <a:pt x="88" y="2"/>
                        <a:pt x="88" y="2"/>
                        <a:pt x="88" y="2"/>
                      </a:cubicBezTo>
                      <a:lnTo>
                        <a:pt x="1" y="9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55" name="Freeform 25">
                  <a:extLst>
                    <a:ext uri="{FF2B5EF4-FFF2-40B4-BE49-F238E27FC236}">
                      <a16:creationId xmlns:a16="http://schemas.microsoft.com/office/drawing/2014/main" id="{7024CBAC-5EAB-F510-00A5-788E416D1BD1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132" y="3079"/>
                  <a:ext cx="233" cy="33"/>
                </a:xfrm>
                <a:custGeom>
                  <a:avLst/>
                  <a:gdLst>
                    <a:gd name="T0" fmla="*/ 34 w 86"/>
                    <a:gd name="T1" fmla="*/ 12 h 12"/>
                    <a:gd name="T2" fmla="*/ 34 w 86"/>
                    <a:gd name="T3" fmla="*/ 12 h 12"/>
                    <a:gd name="T4" fmla="*/ 1 w 86"/>
                    <a:gd name="T5" fmla="*/ 0 h 12"/>
                    <a:gd name="T6" fmla="*/ 1 w 86"/>
                    <a:gd name="T7" fmla="*/ 0 h 12"/>
                    <a:gd name="T8" fmla="*/ 1 w 86"/>
                    <a:gd name="T9" fmla="*/ 0 h 12"/>
                    <a:gd name="T10" fmla="*/ 86 w 86"/>
                    <a:gd name="T11" fmla="*/ 8 h 12"/>
                    <a:gd name="T12" fmla="*/ 86 w 86"/>
                    <a:gd name="T13" fmla="*/ 8 h 12"/>
                    <a:gd name="T14" fmla="*/ 86 w 86"/>
                    <a:gd name="T15" fmla="*/ 8 h 12"/>
                    <a:gd name="T16" fmla="*/ 34 w 86"/>
                    <a:gd name="T17" fmla="*/ 12 h 12"/>
                    <a:gd name="T18" fmla="*/ 34 w 86"/>
                    <a:gd name="T19" fmla="*/ 12 h 12"/>
                    <a:gd name="T20" fmla="*/ 3 w 86"/>
                    <a:gd name="T21" fmla="*/ 1 h 12"/>
                    <a:gd name="T22" fmla="*/ 34 w 86"/>
                    <a:gd name="T23" fmla="*/ 12 h 12"/>
                    <a:gd name="T24" fmla="*/ 83 w 86"/>
                    <a:gd name="T25" fmla="*/ 8 h 12"/>
                    <a:gd name="T26" fmla="*/ 3 w 86"/>
                    <a:gd name="T27" fmla="*/ 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86" h="12">
                      <a:moveTo>
                        <a:pt x="34" y="12"/>
                      </a:moveTo>
                      <a:cubicBezTo>
                        <a:pt x="34" y="12"/>
                        <a:pt x="34" y="12"/>
                        <a:pt x="34" y="12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0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86" y="8"/>
                        <a:pt x="86" y="8"/>
                        <a:pt x="86" y="8"/>
                      </a:cubicBezTo>
                      <a:cubicBezTo>
                        <a:pt x="86" y="8"/>
                        <a:pt x="86" y="8"/>
                        <a:pt x="86" y="8"/>
                      </a:cubicBezTo>
                      <a:cubicBezTo>
                        <a:pt x="86" y="8"/>
                        <a:pt x="86" y="8"/>
                        <a:pt x="86" y="8"/>
                      </a:cubicBezTo>
                      <a:cubicBezTo>
                        <a:pt x="34" y="12"/>
                        <a:pt x="34" y="12"/>
                        <a:pt x="34" y="12"/>
                      </a:cubicBezTo>
                      <a:cubicBezTo>
                        <a:pt x="34" y="12"/>
                        <a:pt x="34" y="12"/>
                        <a:pt x="34" y="12"/>
                      </a:cubicBezTo>
                      <a:close/>
                      <a:moveTo>
                        <a:pt x="3" y="1"/>
                      </a:moveTo>
                      <a:cubicBezTo>
                        <a:pt x="34" y="12"/>
                        <a:pt x="34" y="12"/>
                        <a:pt x="34" y="12"/>
                      </a:cubicBezTo>
                      <a:cubicBezTo>
                        <a:pt x="83" y="8"/>
                        <a:pt x="83" y="8"/>
                        <a:pt x="83" y="8"/>
                      </a:cubicBezTo>
                      <a:lnTo>
                        <a:pt x="3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56" name="Freeform 26">
                  <a:extLst>
                    <a:ext uri="{FF2B5EF4-FFF2-40B4-BE49-F238E27FC236}">
                      <a16:creationId xmlns:a16="http://schemas.microsoft.com/office/drawing/2014/main" id="{CCBEBEAB-C014-59C0-899C-F8C8D2BC84A0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513" y="2887"/>
                  <a:ext cx="165" cy="119"/>
                </a:xfrm>
                <a:custGeom>
                  <a:avLst/>
                  <a:gdLst>
                    <a:gd name="T0" fmla="*/ 60 w 61"/>
                    <a:gd name="T1" fmla="*/ 44 h 44"/>
                    <a:gd name="T2" fmla="*/ 60 w 61"/>
                    <a:gd name="T3" fmla="*/ 44 h 44"/>
                    <a:gd name="T4" fmla="*/ 0 w 61"/>
                    <a:gd name="T5" fmla="*/ 6 h 44"/>
                    <a:gd name="T6" fmla="*/ 0 w 61"/>
                    <a:gd name="T7" fmla="*/ 5 h 44"/>
                    <a:gd name="T8" fmla="*/ 0 w 61"/>
                    <a:gd name="T9" fmla="*/ 5 h 44"/>
                    <a:gd name="T10" fmla="*/ 14 w 61"/>
                    <a:gd name="T11" fmla="*/ 0 h 44"/>
                    <a:gd name="T12" fmla="*/ 14 w 61"/>
                    <a:gd name="T13" fmla="*/ 0 h 44"/>
                    <a:gd name="T14" fmla="*/ 60 w 61"/>
                    <a:gd name="T15" fmla="*/ 43 h 44"/>
                    <a:gd name="T16" fmla="*/ 60 w 61"/>
                    <a:gd name="T17" fmla="*/ 44 h 44"/>
                    <a:gd name="T18" fmla="*/ 60 w 61"/>
                    <a:gd name="T19" fmla="*/ 44 h 44"/>
                    <a:gd name="T20" fmla="*/ 1 w 61"/>
                    <a:gd name="T21" fmla="*/ 5 h 44"/>
                    <a:gd name="T22" fmla="*/ 58 w 61"/>
                    <a:gd name="T23" fmla="*/ 42 h 44"/>
                    <a:gd name="T24" fmla="*/ 14 w 61"/>
                    <a:gd name="T25" fmla="*/ 0 h 44"/>
                    <a:gd name="T26" fmla="*/ 1 w 61"/>
                    <a:gd name="T27" fmla="*/ 5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61" h="44">
                      <a:moveTo>
                        <a:pt x="60" y="44"/>
                      </a:moveTo>
                      <a:cubicBezTo>
                        <a:pt x="60" y="44"/>
                        <a:pt x="60" y="44"/>
                        <a:pt x="60" y="44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14" y="0"/>
                        <a:pt x="14" y="0"/>
                        <a:pt x="14" y="0"/>
                      </a:cubicBezTo>
                      <a:cubicBezTo>
                        <a:pt x="14" y="0"/>
                        <a:pt x="14" y="0"/>
                        <a:pt x="14" y="0"/>
                      </a:cubicBezTo>
                      <a:cubicBezTo>
                        <a:pt x="60" y="43"/>
                        <a:pt x="60" y="43"/>
                        <a:pt x="60" y="43"/>
                      </a:cubicBezTo>
                      <a:cubicBezTo>
                        <a:pt x="61" y="44"/>
                        <a:pt x="61" y="44"/>
                        <a:pt x="60" y="44"/>
                      </a:cubicBezTo>
                      <a:cubicBezTo>
                        <a:pt x="60" y="44"/>
                        <a:pt x="60" y="44"/>
                        <a:pt x="60" y="44"/>
                      </a:cubicBezTo>
                      <a:close/>
                      <a:moveTo>
                        <a:pt x="1" y="5"/>
                      </a:moveTo>
                      <a:cubicBezTo>
                        <a:pt x="58" y="42"/>
                        <a:pt x="58" y="42"/>
                        <a:pt x="58" y="42"/>
                      </a:cubicBezTo>
                      <a:cubicBezTo>
                        <a:pt x="14" y="0"/>
                        <a:pt x="14" y="0"/>
                        <a:pt x="14" y="0"/>
                      </a:cubicBezTo>
                      <a:lnTo>
                        <a:pt x="1" y="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57" name="Freeform 27">
                  <a:extLst>
                    <a:ext uri="{FF2B5EF4-FFF2-40B4-BE49-F238E27FC236}">
                      <a16:creationId xmlns:a16="http://schemas.microsoft.com/office/drawing/2014/main" id="{EFE02AAA-BB16-8927-BFF2-70D6F3A8965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203" y="2215"/>
                  <a:ext cx="59" cy="202"/>
                </a:xfrm>
                <a:custGeom>
                  <a:avLst/>
                  <a:gdLst>
                    <a:gd name="T0" fmla="*/ 12 w 22"/>
                    <a:gd name="T1" fmla="*/ 75 h 75"/>
                    <a:gd name="T2" fmla="*/ 12 w 22"/>
                    <a:gd name="T3" fmla="*/ 75 h 75"/>
                    <a:gd name="T4" fmla="*/ 0 w 22"/>
                    <a:gd name="T5" fmla="*/ 3 h 75"/>
                    <a:gd name="T6" fmla="*/ 0 w 22"/>
                    <a:gd name="T7" fmla="*/ 3 h 75"/>
                    <a:gd name="T8" fmla="*/ 0 w 22"/>
                    <a:gd name="T9" fmla="*/ 3 h 75"/>
                    <a:gd name="T10" fmla="*/ 21 w 22"/>
                    <a:gd name="T11" fmla="*/ 0 h 75"/>
                    <a:gd name="T12" fmla="*/ 22 w 22"/>
                    <a:gd name="T13" fmla="*/ 0 h 75"/>
                    <a:gd name="T14" fmla="*/ 22 w 22"/>
                    <a:gd name="T15" fmla="*/ 0 h 75"/>
                    <a:gd name="T16" fmla="*/ 12 w 22"/>
                    <a:gd name="T17" fmla="*/ 75 h 75"/>
                    <a:gd name="T18" fmla="*/ 12 w 22"/>
                    <a:gd name="T19" fmla="*/ 75 h 75"/>
                    <a:gd name="T20" fmla="*/ 0 w 22"/>
                    <a:gd name="T21" fmla="*/ 4 h 75"/>
                    <a:gd name="T22" fmla="*/ 12 w 22"/>
                    <a:gd name="T23" fmla="*/ 73 h 75"/>
                    <a:gd name="T24" fmla="*/ 21 w 22"/>
                    <a:gd name="T25" fmla="*/ 0 h 75"/>
                    <a:gd name="T26" fmla="*/ 0 w 22"/>
                    <a:gd name="T27" fmla="*/ 4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2" h="75">
                      <a:moveTo>
                        <a:pt x="12" y="75"/>
                      </a:moveTo>
                      <a:cubicBezTo>
                        <a:pt x="12" y="75"/>
                        <a:pt x="12" y="75"/>
                        <a:pt x="12" y="75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21" y="0"/>
                        <a:pt x="21" y="0"/>
                        <a:pt x="21" y="0"/>
                      </a:cubicBezTo>
                      <a:cubicBezTo>
                        <a:pt x="21" y="0"/>
                        <a:pt x="22" y="0"/>
                        <a:pt x="22" y="0"/>
                      </a:cubicBezTo>
                      <a:cubicBezTo>
                        <a:pt x="22" y="0"/>
                        <a:pt x="22" y="0"/>
                        <a:pt x="22" y="0"/>
                      </a:cubicBezTo>
                      <a:cubicBezTo>
                        <a:pt x="12" y="75"/>
                        <a:pt x="12" y="75"/>
                        <a:pt x="12" y="75"/>
                      </a:cubicBezTo>
                      <a:cubicBezTo>
                        <a:pt x="12" y="75"/>
                        <a:pt x="12" y="75"/>
                        <a:pt x="12" y="75"/>
                      </a:cubicBezTo>
                      <a:close/>
                      <a:moveTo>
                        <a:pt x="0" y="4"/>
                      </a:moveTo>
                      <a:cubicBezTo>
                        <a:pt x="12" y="73"/>
                        <a:pt x="12" y="73"/>
                        <a:pt x="12" y="73"/>
                      </a:cubicBezTo>
                      <a:cubicBezTo>
                        <a:pt x="21" y="0"/>
                        <a:pt x="21" y="0"/>
                        <a:pt x="21" y="0"/>
                      </a:cubicBez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58" name="Freeform 28">
                  <a:extLst>
                    <a:ext uri="{FF2B5EF4-FFF2-40B4-BE49-F238E27FC236}">
                      <a16:creationId xmlns:a16="http://schemas.microsoft.com/office/drawing/2014/main" id="{D9CACA98-7FDA-C399-C969-AC7633656A2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259" y="1953"/>
                  <a:ext cx="154" cy="262"/>
                </a:xfrm>
                <a:custGeom>
                  <a:avLst/>
                  <a:gdLst>
                    <a:gd name="T0" fmla="*/ 0 w 57"/>
                    <a:gd name="T1" fmla="*/ 97 h 97"/>
                    <a:gd name="T2" fmla="*/ 0 w 57"/>
                    <a:gd name="T3" fmla="*/ 97 h 97"/>
                    <a:gd name="T4" fmla="*/ 0 w 57"/>
                    <a:gd name="T5" fmla="*/ 97 h 97"/>
                    <a:gd name="T6" fmla="*/ 23 w 57"/>
                    <a:gd name="T7" fmla="*/ 0 h 97"/>
                    <a:gd name="T8" fmla="*/ 23 w 57"/>
                    <a:gd name="T9" fmla="*/ 0 h 97"/>
                    <a:gd name="T10" fmla="*/ 23 w 57"/>
                    <a:gd name="T11" fmla="*/ 0 h 97"/>
                    <a:gd name="T12" fmla="*/ 57 w 57"/>
                    <a:gd name="T13" fmla="*/ 94 h 97"/>
                    <a:gd name="T14" fmla="*/ 57 w 57"/>
                    <a:gd name="T15" fmla="*/ 94 h 97"/>
                    <a:gd name="T16" fmla="*/ 57 w 57"/>
                    <a:gd name="T17" fmla="*/ 94 h 97"/>
                    <a:gd name="T18" fmla="*/ 0 w 57"/>
                    <a:gd name="T19" fmla="*/ 97 h 97"/>
                    <a:gd name="T20" fmla="*/ 23 w 57"/>
                    <a:gd name="T21" fmla="*/ 1 h 97"/>
                    <a:gd name="T22" fmla="*/ 1 w 57"/>
                    <a:gd name="T23" fmla="*/ 97 h 97"/>
                    <a:gd name="T24" fmla="*/ 56 w 57"/>
                    <a:gd name="T25" fmla="*/ 94 h 97"/>
                    <a:gd name="T26" fmla="*/ 23 w 57"/>
                    <a:gd name="T27" fmla="*/ 1 h 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57" h="97">
                      <a:moveTo>
                        <a:pt x="0" y="97"/>
                      </a:moveTo>
                      <a:cubicBezTo>
                        <a:pt x="0" y="97"/>
                        <a:pt x="0" y="97"/>
                        <a:pt x="0" y="97"/>
                      </a:cubicBezTo>
                      <a:cubicBezTo>
                        <a:pt x="0" y="97"/>
                        <a:pt x="0" y="97"/>
                        <a:pt x="0" y="97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57" y="94"/>
                        <a:pt x="57" y="94"/>
                        <a:pt x="57" y="94"/>
                      </a:cubicBezTo>
                      <a:cubicBezTo>
                        <a:pt x="57" y="94"/>
                        <a:pt x="57" y="94"/>
                        <a:pt x="57" y="94"/>
                      </a:cubicBezTo>
                      <a:cubicBezTo>
                        <a:pt x="57" y="94"/>
                        <a:pt x="57" y="94"/>
                        <a:pt x="57" y="94"/>
                      </a:cubicBezTo>
                      <a:cubicBezTo>
                        <a:pt x="0" y="97"/>
                        <a:pt x="0" y="97"/>
                        <a:pt x="0" y="97"/>
                      </a:cubicBezTo>
                      <a:close/>
                      <a:moveTo>
                        <a:pt x="23" y="1"/>
                      </a:moveTo>
                      <a:cubicBezTo>
                        <a:pt x="1" y="97"/>
                        <a:pt x="1" y="97"/>
                        <a:pt x="1" y="97"/>
                      </a:cubicBezTo>
                      <a:cubicBezTo>
                        <a:pt x="56" y="94"/>
                        <a:pt x="56" y="94"/>
                        <a:pt x="56" y="94"/>
                      </a:cubicBezTo>
                      <a:lnTo>
                        <a:pt x="23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59" name="Freeform 29">
                  <a:extLst>
                    <a:ext uri="{FF2B5EF4-FFF2-40B4-BE49-F238E27FC236}">
                      <a16:creationId xmlns:a16="http://schemas.microsoft.com/office/drawing/2014/main" id="{C068F276-28CA-AF97-875A-E12B2EEEDC00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268" y="1553"/>
                  <a:ext cx="213" cy="338"/>
                </a:xfrm>
                <a:custGeom>
                  <a:avLst/>
                  <a:gdLst>
                    <a:gd name="T0" fmla="*/ 1 w 79"/>
                    <a:gd name="T1" fmla="*/ 125 h 125"/>
                    <a:gd name="T2" fmla="*/ 1 w 79"/>
                    <a:gd name="T3" fmla="*/ 125 h 125"/>
                    <a:gd name="T4" fmla="*/ 0 w 79"/>
                    <a:gd name="T5" fmla="*/ 124 h 125"/>
                    <a:gd name="T6" fmla="*/ 79 w 79"/>
                    <a:gd name="T7" fmla="*/ 0 h 125"/>
                    <a:gd name="T8" fmla="*/ 79 w 79"/>
                    <a:gd name="T9" fmla="*/ 0 h 125"/>
                    <a:gd name="T10" fmla="*/ 79 w 79"/>
                    <a:gd name="T11" fmla="*/ 1 h 125"/>
                    <a:gd name="T12" fmla="*/ 56 w 79"/>
                    <a:gd name="T13" fmla="*/ 66 h 125"/>
                    <a:gd name="T14" fmla="*/ 56 w 79"/>
                    <a:gd name="T15" fmla="*/ 66 h 125"/>
                    <a:gd name="T16" fmla="*/ 1 w 79"/>
                    <a:gd name="T17" fmla="*/ 125 h 125"/>
                    <a:gd name="T18" fmla="*/ 1 w 79"/>
                    <a:gd name="T19" fmla="*/ 125 h 125"/>
                    <a:gd name="T20" fmla="*/ 78 w 79"/>
                    <a:gd name="T21" fmla="*/ 3 h 125"/>
                    <a:gd name="T22" fmla="*/ 2 w 79"/>
                    <a:gd name="T23" fmla="*/ 122 h 125"/>
                    <a:gd name="T24" fmla="*/ 55 w 79"/>
                    <a:gd name="T25" fmla="*/ 65 h 125"/>
                    <a:gd name="T26" fmla="*/ 78 w 79"/>
                    <a:gd name="T27" fmla="*/ 3 h 1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79" h="125">
                      <a:moveTo>
                        <a:pt x="1" y="125"/>
                      </a:moveTo>
                      <a:cubicBezTo>
                        <a:pt x="1" y="125"/>
                        <a:pt x="1" y="125"/>
                        <a:pt x="1" y="125"/>
                      </a:cubicBezTo>
                      <a:cubicBezTo>
                        <a:pt x="0" y="125"/>
                        <a:pt x="0" y="124"/>
                        <a:pt x="0" y="124"/>
                      </a:cubicBezTo>
                      <a:cubicBezTo>
                        <a:pt x="79" y="0"/>
                        <a:pt x="79" y="0"/>
                        <a:pt x="79" y="0"/>
                      </a:cubicBezTo>
                      <a:cubicBezTo>
                        <a:pt x="79" y="0"/>
                        <a:pt x="79" y="0"/>
                        <a:pt x="79" y="0"/>
                      </a:cubicBezTo>
                      <a:cubicBezTo>
                        <a:pt x="79" y="0"/>
                        <a:pt x="79" y="0"/>
                        <a:pt x="79" y="1"/>
                      </a:cubicBezTo>
                      <a:cubicBezTo>
                        <a:pt x="56" y="66"/>
                        <a:pt x="56" y="66"/>
                        <a:pt x="56" y="66"/>
                      </a:cubicBezTo>
                      <a:cubicBezTo>
                        <a:pt x="56" y="66"/>
                        <a:pt x="56" y="66"/>
                        <a:pt x="56" y="66"/>
                      </a:cubicBezTo>
                      <a:cubicBezTo>
                        <a:pt x="1" y="125"/>
                        <a:pt x="1" y="125"/>
                        <a:pt x="1" y="125"/>
                      </a:cubicBezTo>
                      <a:cubicBezTo>
                        <a:pt x="1" y="125"/>
                        <a:pt x="1" y="125"/>
                        <a:pt x="1" y="125"/>
                      </a:cubicBezTo>
                      <a:close/>
                      <a:moveTo>
                        <a:pt x="78" y="3"/>
                      </a:moveTo>
                      <a:cubicBezTo>
                        <a:pt x="2" y="122"/>
                        <a:pt x="2" y="122"/>
                        <a:pt x="2" y="122"/>
                      </a:cubicBezTo>
                      <a:cubicBezTo>
                        <a:pt x="55" y="65"/>
                        <a:pt x="55" y="65"/>
                        <a:pt x="55" y="65"/>
                      </a:cubicBezTo>
                      <a:lnTo>
                        <a:pt x="78" y="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60" name="Freeform 30">
                  <a:extLst>
                    <a:ext uri="{FF2B5EF4-FFF2-40B4-BE49-F238E27FC236}">
                      <a16:creationId xmlns:a16="http://schemas.microsoft.com/office/drawing/2014/main" id="{F84CF9FE-4313-0717-8359-BE9D7F1C0FD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03" y="1553"/>
                  <a:ext cx="278" cy="670"/>
                </a:xfrm>
                <a:custGeom>
                  <a:avLst/>
                  <a:gdLst>
                    <a:gd name="T0" fmla="*/ 0 w 103"/>
                    <a:gd name="T1" fmla="*/ 248 h 248"/>
                    <a:gd name="T2" fmla="*/ 0 w 103"/>
                    <a:gd name="T3" fmla="*/ 248 h 248"/>
                    <a:gd name="T4" fmla="*/ 24 w 103"/>
                    <a:gd name="T5" fmla="*/ 124 h 248"/>
                    <a:gd name="T6" fmla="*/ 24 w 103"/>
                    <a:gd name="T7" fmla="*/ 124 h 248"/>
                    <a:gd name="T8" fmla="*/ 103 w 103"/>
                    <a:gd name="T9" fmla="*/ 0 h 248"/>
                    <a:gd name="T10" fmla="*/ 103 w 103"/>
                    <a:gd name="T11" fmla="*/ 1 h 248"/>
                    <a:gd name="T12" fmla="*/ 25 w 103"/>
                    <a:gd name="T13" fmla="*/ 125 h 248"/>
                    <a:gd name="T14" fmla="*/ 0 w 103"/>
                    <a:gd name="T15" fmla="*/ 248 h 2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03" h="248">
                      <a:moveTo>
                        <a:pt x="0" y="248"/>
                      </a:moveTo>
                      <a:cubicBezTo>
                        <a:pt x="0" y="248"/>
                        <a:pt x="0" y="248"/>
                        <a:pt x="0" y="248"/>
                      </a:cubicBezTo>
                      <a:cubicBezTo>
                        <a:pt x="24" y="124"/>
                        <a:pt x="24" y="124"/>
                        <a:pt x="24" y="124"/>
                      </a:cubicBezTo>
                      <a:cubicBezTo>
                        <a:pt x="24" y="124"/>
                        <a:pt x="24" y="124"/>
                        <a:pt x="24" y="124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03" y="1"/>
                        <a:pt x="103" y="1"/>
                        <a:pt x="103" y="1"/>
                      </a:cubicBezTo>
                      <a:cubicBezTo>
                        <a:pt x="25" y="125"/>
                        <a:pt x="25" y="125"/>
                        <a:pt x="25" y="125"/>
                      </a:cubicBezTo>
                      <a:lnTo>
                        <a:pt x="0" y="24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61" name="Freeform 31">
                  <a:extLst>
                    <a:ext uri="{FF2B5EF4-FFF2-40B4-BE49-F238E27FC236}">
                      <a16:creationId xmlns:a16="http://schemas.microsoft.com/office/drawing/2014/main" id="{662F0170-6B28-1362-6BCA-E9E5D9A5DE92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268" y="1729"/>
                  <a:ext cx="151" cy="224"/>
                </a:xfrm>
                <a:custGeom>
                  <a:avLst/>
                  <a:gdLst>
                    <a:gd name="T0" fmla="*/ 20 w 56"/>
                    <a:gd name="T1" fmla="*/ 83 h 83"/>
                    <a:gd name="T2" fmla="*/ 20 w 56"/>
                    <a:gd name="T3" fmla="*/ 83 h 83"/>
                    <a:gd name="T4" fmla="*/ 0 w 56"/>
                    <a:gd name="T5" fmla="*/ 60 h 83"/>
                    <a:gd name="T6" fmla="*/ 0 w 56"/>
                    <a:gd name="T7" fmla="*/ 59 h 83"/>
                    <a:gd name="T8" fmla="*/ 55 w 56"/>
                    <a:gd name="T9" fmla="*/ 0 h 83"/>
                    <a:gd name="T10" fmla="*/ 56 w 56"/>
                    <a:gd name="T11" fmla="*/ 0 h 83"/>
                    <a:gd name="T12" fmla="*/ 56 w 56"/>
                    <a:gd name="T13" fmla="*/ 1 h 83"/>
                    <a:gd name="T14" fmla="*/ 20 w 56"/>
                    <a:gd name="T15" fmla="*/ 83 h 83"/>
                    <a:gd name="T16" fmla="*/ 20 w 56"/>
                    <a:gd name="T17" fmla="*/ 83 h 83"/>
                    <a:gd name="T18" fmla="*/ 20 w 56"/>
                    <a:gd name="T19" fmla="*/ 83 h 83"/>
                    <a:gd name="T20" fmla="*/ 1 w 56"/>
                    <a:gd name="T21" fmla="*/ 59 h 83"/>
                    <a:gd name="T22" fmla="*/ 20 w 56"/>
                    <a:gd name="T23" fmla="*/ 82 h 83"/>
                    <a:gd name="T24" fmla="*/ 55 w 56"/>
                    <a:gd name="T25" fmla="*/ 2 h 83"/>
                    <a:gd name="T26" fmla="*/ 1 w 56"/>
                    <a:gd name="T27" fmla="*/ 59 h 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56" h="83">
                      <a:moveTo>
                        <a:pt x="20" y="83"/>
                      </a:moveTo>
                      <a:cubicBezTo>
                        <a:pt x="20" y="83"/>
                        <a:pt x="20" y="83"/>
                        <a:pt x="20" y="83"/>
                      </a:cubicBezTo>
                      <a:cubicBezTo>
                        <a:pt x="0" y="60"/>
                        <a:pt x="0" y="60"/>
                        <a:pt x="0" y="60"/>
                      </a:cubicBezTo>
                      <a:cubicBezTo>
                        <a:pt x="0" y="60"/>
                        <a:pt x="0" y="59"/>
                        <a:pt x="0" y="59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56" y="0"/>
                        <a:pt x="56" y="0"/>
                        <a:pt x="56" y="0"/>
                      </a:cubicBezTo>
                      <a:cubicBezTo>
                        <a:pt x="56" y="0"/>
                        <a:pt x="56" y="0"/>
                        <a:pt x="56" y="1"/>
                      </a:cubicBezTo>
                      <a:cubicBezTo>
                        <a:pt x="20" y="83"/>
                        <a:pt x="20" y="83"/>
                        <a:pt x="20" y="83"/>
                      </a:cubicBezTo>
                      <a:cubicBezTo>
                        <a:pt x="20" y="83"/>
                        <a:pt x="20" y="83"/>
                        <a:pt x="20" y="83"/>
                      </a:cubicBezTo>
                      <a:cubicBezTo>
                        <a:pt x="20" y="83"/>
                        <a:pt x="20" y="83"/>
                        <a:pt x="20" y="83"/>
                      </a:cubicBezTo>
                      <a:close/>
                      <a:moveTo>
                        <a:pt x="1" y="59"/>
                      </a:moveTo>
                      <a:cubicBezTo>
                        <a:pt x="20" y="82"/>
                        <a:pt x="20" y="82"/>
                        <a:pt x="20" y="82"/>
                      </a:cubicBezTo>
                      <a:cubicBezTo>
                        <a:pt x="55" y="2"/>
                        <a:pt x="55" y="2"/>
                        <a:pt x="55" y="2"/>
                      </a:cubicBezTo>
                      <a:lnTo>
                        <a:pt x="1" y="5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62" name="Freeform 32">
                  <a:extLst>
                    <a:ext uri="{FF2B5EF4-FFF2-40B4-BE49-F238E27FC236}">
                      <a16:creationId xmlns:a16="http://schemas.microsoft.com/office/drawing/2014/main" id="{EB324F08-23FF-DD74-3726-38608CBFD1B2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259" y="1888"/>
                  <a:ext cx="65" cy="327"/>
                </a:xfrm>
                <a:custGeom>
                  <a:avLst/>
                  <a:gdLst>
                    <a:gd name="T0" fmla="*/ 0 w 24"/>
                    <a:gd name="T1" fmla="*/ 121 h 121"/>
                    <a:gd name="T2" fmla="*/ 0 w 24"/>
                    <a:gd name="T3" fmla="*/ 121 h 121"/>
                    <a:gd name="T4" fmla="*/ 0 w 24"/>
                    <a:gd name="T5" fmla="*/ 121 h 121"/>
                    <a:gd name="T6" fmla="*/ 3 w 24"/>
                    <a:gd name="T7" fmla="*/ 0 h 121"/>
                    <a:gd name="T8" fmla="*/ 4 w 24"/>
                    <a:gd name="T9" fmla="*/ 0 h 121"/>
                    <a:gd name="T10" fmla="*/ 4 w 24"/>
                    <a:gd name="T11" fmla="*/ 0 h 121"/>
                    <a:gd name="T12" fmla="*/ 23 w 24"/>
                    <a:gd name="T13" fmla="*/ 24 h 121"/>
                    <a:gd name="T14" fmla="*/ 23 w 24"/>
                    <a:gd name="T15" fmla="*/ 24 h 121"/>
                    <a:gd name="T16" fmla="*/ 1 w 24"/>
                    <a:gd name="T17" fmla="*/ 121 h 121"/>
                    <a:gd name="T18" fmla="*/ 0 w 24"/>
                    <a:gd name="T19" fmla="*/ 121 h 121"/>
                    <a:gd name="T20" fmla="*/ 4 w 24"/>
                    <a:gd name="T21" fmla="*/ 1 h 121"/>
                    <a:gd name="T22" fmla="*/ 1 w 24"/>
                    <a:gd name="T23" fmla="*/ 119 h 121"/>
                    <a:gd name="T24" fmla="*/ 23 w 24"/>
                    <a:gd name="T25" fmla="*/ 24 h 121"/>
                    <a:gd name="T26" fmla="*/ 4 w 24"/>
                    <a:gd name="T27" fmla="*/ 1 h 1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4" h="121">
                      <a:moveTo>
                        <a:pt x="0" y="121"/>
                      </a:moveTo>
                      <a:cubicBezTo>
                        <a:pt x="0" y="121"/>
                        <a:pt x="0" y="121"/>
                        <a:pt x="0" y="121"/>
                      </a:cubicBezTo>
                      <a:cubicBezTo>
                        <a:pt x="0" y="121"/>
                        <a:pt x="0" y="121"/>
                        <a:pt x="0" y="121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4" y="0"/>
                        <a:pt x="4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23" y="24"/>
                        <a:pt x="23" y="24"/>
                        <a:pt x="23" y="24"/>
                      </a:cubicBezTo>
                      <a:cubicBezTo>
                        <a:pt x="23" y="24"/>
                        <a:pt x="24" y="24"/>
                        <a:pt x="23" y="24"/>
                      </a:cubicBezTo>
                      <a:cubicBezTo>
                        <a:pt x="1" y="121"/>
                        <a:pt x="1" y="121"/>
                        <a:pt x="1" y="121"/>
                      </a:cubicBezTo>
                      <a:cubicBezTo>
                        <a:pt x="1" y="121"/>
                        <a:pt x="1" y="121"/>
                        <a:pt x="0" y="121"/>
                      </a:cubicBezTo>
                      <a:close/>
                      <a:moveTo>
                        <a:pt x="4" y="1"/>
                      </a:moveTo>
                      <a:cubicBezTo>
                        <a:pt x="1" y="119"/>
                        <a:pt x="1" y="119"/>
                        <a:pt x="1" y="119"/>
                      </a:cubicBezTo>
                      <a:cubicBezTo>
                        <a:pt x="23" y="24"/>
                        <a:pt x="23" y="24"/>
                        <a:pt x="23" y="24"/>
                      </a:cubicBezTo>
                      <a:lnTo>
                        <a:pt x="4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63" name="Freeform 33">
                  <a:extLst>
                    <a:ext uri="{FF2B5EF4-FFF2-40B4-BE49-F238E27FC236}">
                      <a16:creationId xmlns:a16="http://schemas.microsoft.com/office/drawing/2014/main" id="{D39799CF-0386-B758-0BA9-E8225DDDB7D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203" y="1888"/>
                  <a:ext cx="67" cy="338"/>
                </a:xfrm>
                <a:custGeom>
                  <a:avLst/>
                  <a:gdLst>
                    <a:gd name="T0" fmla="*/ 0 w 25"/>
                    <a:gd name="T1" fmla="*/ 125 h 125"/>
                    <a:gd name="T2" fmla="*/ 0 w 25"/>
                    <a:gd name="T3" fmla="*/ 125 h 125"/>
                    <a:gd name="T4" fmla="*/ 0 w 25"/>
                    <a:gd name="T5" fmla="*/ 124 h 125"/>
                    <a:gd name="T6" fmla="*/ 24 w 25"/>
                    <a:gd name="T7" fmla="*/ 0 h 125"/>
                    <a:gd name="T8" fmla="*/ 25 w 25"/>
                    <a:gd name="T9" fmla="*/ 0 h 125"/>
                    <a:gd name="T10" fmla="*/ 25 w 25"/>
                    <a:gd name="T11" fmla="*/ 0 h 125"/>
                    <a:gd name="T12" fmla="*/ 22 w 25"/>
                    <a:gd name="T13" fmla="*/ 121 h 125"/>
                    <a:gd name="T14" fmla="*/ 21 w 25"/>
                    <a:gd name="T15" fmla="*/ 121 h 125"/>
                    <a:gd name="T16" fmla="*/ 0 w 25"/>
                    <a:gd name="T17" fmla="*/ 125 h 125"/>
                    <a:gd name="T18" fmla="*/ 0 w 25"/>
                    <a:gd name="T19" fmla="*/ 125 h 125"/>
                    <a:gd name="T20" fmla="*/ 24 w 25"/>
                    <a:gd name="T21" fmla="*/ 3 h 125"/>
                    <a:gd name="T22" fmla="*/ 0 w 25"/>
                    <a:gd name="T23" fmla="*/ 124 h 125"/>
                    <a:gd name="T24" fmla="*/ 21 w 25"/>
                    <a:gd name="T25" fmla="*/ 121 h 125"/>
                    <a:gd name="T26" fmla="*/ 24 w 25"/>
                    <a:gd name="T27" fmla="*/ 3 h 1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5" h="125">
                      <a:moveTo>
                        <a:pt x="0" y="125"/>
                      </a:moveTo>
                      <a:cubicBezTo>
                        <a:pt x="0" y="125"/>
                        <a:pt x="0" y="125"/>
                        <a:pt x="0" y="125"/>
                      </a:cubicBezTo>
                      <a:cubicBezTo>
                        <a:pt x="0" y="125"/>
                        <a:pt x="0" y="124"/>
                        <a:pt x="0" y="124"/>
                      </a:cubicBez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24" y="0"/>
                        <a:pt x="25" y="0"/>
                        <a:pt x="25" y="0"/>
                      </a:cubicBezTo>
                      <a:cubicBezTo>
                        <a:pt x="25" y="0"/>
                        <a:pt x="25" y="0"/>
                        <a:pt x="25" y="0"/>
                      </a:cubicBezTo>
                      <a:cubicBezTo>
                        <a:pt x="22" y="121"/>
                        <a:pt x="22" y="121"/>
                        <a:pt x="22" y="121"/>
                      </a:cubicBezTo>
                      <a:cubicBezTo>
                        <a:pt x="22" y="121"/>
                        <a:pt x="22" y="121"/>
                        <a:pt x="21" y="121"/>
                      </a:cubicBezTo>
                      <a:cubicBezTo>
                        <a:pt x="0" y="125"/>
                        <a:pt x="0" y="125"/>
                        <a:pt x="0" y="125"/>
                      </a:cubicBezTo>
                      <a:cubicBezTo>
                        <a:pt x="0" y="125"/>
                        <a:pt x="0" y="125"/>
                        <a:pt x="0" y="125"/>
                      </a:cubicBezTo>
                      <a:close/>
                      <a:moveTo>
                        <a:pt x="24" y="3"/>
                      </a:moveTo>
                      <a:cubicBezTo>
                        <a:pt x="0" y="124"/>
                        <a:pt x="0" y="124"/>
                        <a:pt x="0" y="124"/>
                      </a:cubicBezTo>
                      <a:cubicBezTo>
                        <a:pt x="21" y="121"/>
                        <a:pt x="21" y="121"/>
                        <a:pt x="21" y="121"/>
                      </a:cubicBezTo>
                      <a:lnTo>
                        <a:pt x="24" y="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64" name="Freeform 34">
                  <a:extLst>
                    <a:ext uri="{FF2B5EF4-FFF2-40B4-BE49-F238E27FC236}">
                      <a16:creationId xmlns:a16="http://schemas.microsoft.com/office/drawing/2014/main" id="{42BEB18D-7F0C-2876-C728-6843DF0EB780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813" y="1315"/>
                  <a:ext cx="154" cy="81"/>
                </a:xfrm>
                <a:custGeom>
                  <a:avLst/>
                  <a:gdLst>
                    <a:gd name="T0" fmla="*/ 0 w 57"/>
                    <a:gd name="T1" fmla="*/ 30 h 30"/>
                    <a:gd name="T2" fmla="*/ 0 w 57"/>
                    <a:gd name="T3" fmla="*/ 30 h 30"/>
                    <a:gd name="T4" fmla="*/ 0 w 57"/>
                    <a:gd name="T5" fmla="*/ 30 h 30"/>
                    <a:gd name="T6" fmla="*/ 56 w 57"/>
                    <a:gd name="T7" fmla="*/ 0 h 30"/>
                    <a:gd name="T8" fmla="*/ 57 w 57"/>
                    <a:gd name="T9" fmla="*/ 0 h 30"/>
                    <a:gd name="T10" fmla="*/ 57 w 57"/>
                    <a:gd name="T11" fmla="*/ 0 h 30"/>
                    <a:gd name="T12" fmla="*/ 48 w 57"/>
                    <a:gd name="T13" fmla="*/ 19 h 30"/>
                    <a:gd name="T14" fmla="*/ 48 w 57"/>
                    <a:gd name="T15" fmla="*/ 19 h 30"/>
                    <a:gd name="T16" fmla="*/ 0 w 57"/>
                    <a:gd name="T17" fmla="*/ 30 h 30"/>
                    <a:gd name="T18" fmla="*/ 0 w 57"/>
                    <a:gd name="T19" fmla="*/ 30 h 30"/>
                    <a:gd name="T20" fmla="*/ 56 w 57"/>
                    <a:gd name="T21" fmla="*/ 1 h 30"/>
                    <a:gd name="T22" fmla="*/ 2 w 57"/>
                    <a:gd name="T23" fmla="*/ 29 h 30"/>
                    <a:gd name="T24" fmla="*/ 47 w 57"/>
                    <a:gd name="T25" fmla="*/ 19 h 30"/>
                    <a:gd name="T26" fmla="*/ 56 w 57"/>
                    <a:gd name="T27" fmla="*/ 1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57" h="30">
                      <a:moveTo>
                        <a:pt x="0" y="30"/>
                      </a:moveTo>
                      <a:cubicBezTo>
                        <a:pt x="0" y="30"/>
                        <a:pt x="0" y="30"/>
                        <a:pt x="0" y="30"/>
                      </a:cubicBezTo>
                      <a:cubicBezTo>
                        <a:pt x="0" y="30"/>
                        <a:pt x="0" y="30"/>
                        <a:pt x="0" y="30"/>
                      </a:cubicBezTo>
                      <a:cubicBezTo>
                        <a:pt x="56" y="0"/>
                        <a:pt x="56" y="0"/>
                        <a:pt x="56" y="0"/>
                      </a:cubicBezTo>
                      <a:cubicBezTo>
                        <a:pt x="56" y="0"/>
                        <a:pt x="56" y="0"/>
                        <a:pt x="57" y="0"/>
                      </a:cubicBezTo>
                      <a:cubicBezTo>
                        <a:pt x="57" y="0"/>
                        <a:pt x="57" y="0"/>
                        <a:pt x="57" y="0"/>
                      </a:cubicBezTo>
                      <a:cubicBezTo>
                        <a:pt x="48" y="19"/>
                        <a:pt x="48" y="19"/>
                        <a:pt x="48" y="19"/>
                      </a:cubicBezTo>
                      <a:cubicBezTo>
                        <a:pt x="48" y="19"/>
                        <a:pt x="48" y="19"/>
                        <a:pt x="48" y="19"/>
                      </a:cubicBezTo>
                      <a:cubicBezTo>
                        <a:pt x="0" y="30"/>
                        <a:pt x="0" y="30"/>
                        <a:pt x="0" y="30"/>
                      </a:cubicBezTo>
                      <a:cubicBezTo>
                        <a:pt x="0" y="30"/>
                        <a:pt x="0" y="30"/>
                        <a:pt x="0" y="30"/>
                      </a:cubicBezTo>
                      <a:close/>
                      <a:moveTo>
                        <a:pt x="56" y="1"/>
                      </a:moveTo>
                      <a:cubicBezTo>
                        <a:pt x="2" y="29"/>
                        <a:pt x="2" y="29"/>
                        <a:pt x="2" y="29"/>
                      </a:cubicBezTo>
                      <a:cubicBezTo>
                        <a:pt x="47" y="19"/>
                        <a:pt x="47" y="19"/>
                        <a:pt x="47" y="19"/>
                      </a:cubicBezTo>
                      <a:lnTo>
                        <a:pt x="56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65" name="Freeform 35">
                  <a:extLst>
                    <a:ext uri="{FF2B5EF4-FFF2-40B4-BE49-F238E27FC236}">
                      <a16:creationId xmlns:a16="http://schemas.microsoft.com/office/drawing/2014/main" id="{2BD058ED-E575-83D9-848E-799D5640B169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965" y="1307"/>
                  <a:ext cx="254" cy="41"/>
                </a:xfrm>
                <a:custGeom>
                  <a:avLst/>
                  <a:gdLst>
                    <a:gd name="T0" fmla="*/ 49 w 94"/>
                    <a:gd name="T1" fmla="*/ 15 h 15"/>
                    <a:gd name="T2" fmla="*/ 49 w 94"/>
                    <a:gd name="T3" fmla="*/ 15 h 15"/>
                    <a:gd name="T4" fmla="*/ 0 w 94"/>
                    <a:gd name="T5" fmla="*/ 3 h 15"/>
                    <a:gd name="T6" fmla="*/ 0 w 94"/>
                    <a:gd name="T7" fmla="*/ 3 h 15"/>
                    <a:gd name="T8" fmla="*/ 0 w 94"/>
                    <a:gd name="T9" fmla="*/ 3 h 15"/>
                    <a:gd name="T10" fmla="*/ 94 w 94"/>
                    <a:gd name="T11" fmla="*/ 0 h 15"/>
                    <a:gd name="T12" fmla="*/ 94 w 94"/>
                    <a:gd name="T13" fmla="*/ 0 h 15"/>
                    <a:gd name="T14" fmla="*/ 94 w 94"/>
                    <a:gd name="T15" fmla="*/ 0 h 15"/>
                    <a:gd name="T16" fmla="*/ 94 w 94"/>
                    <a:gd name="T17" fmla="*/ 0 h 15"/>
                    <a:gd name="T18" fmla="*/ 49 w 94"/>
                    <a:gd name="T19" fmla="*/ 15 h 15"/>
                    <a:gd name="T20" fmla="*/ 49 w 94"/>
                    <a:gd name="T21" fmla="*/ 15 h 15"/>
                    <a:gd name="T22" fmla="*/ 2 w 94"/>
                    <a:gd name="T23" fmla="*/ 3 h 15"/>
                    <a:gd name="T24" fmla="*/ 49 w 94"/>
                    <a:gd name="T25" fmla="*/ 15 h 15"/>
                    <a:gd name="T26" fmla="*/ 93 w 94"/>
                    <a:gd name="T27" fmla="*/ 0 h 15"/>
                    <a:gd name="T28" fmla="*/ 2 w 94"/>
                    <a:gd name="T29" fmla="*/ 3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94" h="15">
                      <a:moveTo>
                        <a:pt x="49" y="15"/>
                      </a:moveTo>
                      <a:cubicBezTo>
                        <a:pt x="49" y="15"/>
                        <a:pt x="49" y="15"/>
                        <a:pt x="49" y="15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94" y="0"/>
                        <a:pt x="94" y="0"/>
                        <a:pt x="94" y="0"/>
                      </a:cubicBezTo>
                      <a:cubicBezTo>
                        <a:pt x="94" y="0"/>
                        <a:pt x="94" y="0"/>
                        <a:pt x="94" y="0"/>
                      </a:cubicBezTo>
                      <a:cubicBezTo>
                        <a:pt x="94" y="0"/>
                        <a:pt x="94" y="0"/>
                        <a:pt x="94" y="0"/>
                      </a:cubicBezTo>
                      <a:cubicBezTo>
                        <a:pt x="94" y="0"/>
                        <a:pt x="94" y="0"/>
                        <a:pt x="94" y="0"/>
                      </a:cubicBezTo>
                      <a:cubicBezTo>
                        <a:pt x="49" y="15"/>
                        <a:pt x="49" y="15"/>
                        <a:pt x="49" y="15"/>
                      </a:cubicBezTo>
                      <a:cubicBezTo>
                        <a:pt x="49" y="15"/>
                        <a:pt x="49" y="15"/>
                        <a:pt x="49" y="15"/>
                      </a:cubicBezTo>
                      <a:close/>
                      <a:moveTo>
                        <a:pt x="2" y="3"/>
                      </a:moveTo>
                      <a:cubicBezTo>
                        <a:pt x="49" y="15"/>
                        <a:pt x="49" y="15"/>
                        <a:pt x="49" y="15"/>
                      </a:cubicBezTo>
                      <a:cubicBezTo>
                        <a:pt x="93" y="0"/>
                        <a:pt x="93" y="0"/>
                        <a:pt x="93" y="0"/>
                      </a:cubicBezTo>
                      <a:lnTo>
                        <a:pt x="2" y="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66" name="Freeform 36">
                  <a:extLst>
                    <a:ext uri="{FF2B5EF4-FFF2-40B4-BE49-F238E27FC236}">
                      <a16:creationId xmlns:a16="http://schemas.microsoft.com/office/drawing/2014/main" id="{49CEA4DA-B0D8-3C5B-B04E-1EE011DB272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940" y="1315"/>
                  <a:ext cx="157" cy="52"/>
                </a:xfrm>
                <a:custGeom>
                  <a:avLst/>
                  <a:gdLst>
                    <a:gd name="T0" fmla="*/ 1 w 58"/>
                    <a:gd name="T1" fmla="*/ 19 h 19"/>
                    <a:gd name="T2" fmla="*/ 0 w 58"/>
                    <a:gd name="T3" fmla="*/ 19 h 19"/>
                    <a:gd name="T4" fmla="*/ 0 w 58"/>
                    <a:gd name="T5" fmla="*/ 19 h 19"/>
                    <a:gd name="T6" fmla="*/ 9 w 58"/>
                    <a:gd name="T7" fmla="*/ 0 h 19"/>
                    <a:gd name="T8" fmla="*/ 9 w 58"/>
                    <a:gd name="T9" fmla="*/ 0 h 19"/>
                    <a:gd name="T10" fmla="*/ 58 w 58"/>
                    <a:gd name="T11" fmla="*/ 12 h 19"/>
                    <a:gd name="T12" fmla="*/ 58 w 58"/>
                    <a:gd name="T13" fmla="*/ 12 h 19"/>
                    <a:gd name="T14" fmla="*/ 58 w 58"/>
                    <a:gd name="T15" fmla="*/ 12 h 19"/>
                    <a:gd name="T16" fmla="*/ 1 w 58"/>
                    <a:gd name="T17" fmla="*/ 19 h 19"/>
                    <a:gd name="T18" fmla="*/ 1 w 58"/>
                    <a:gd name="T19" fmla="*/ 19 h 19"/>
                    <a:gd name="T20" fmla="*/ 9 w 58"/>
                    <a:gd name="T21" fmla="*/ 0 h 19"/>
                    <a:gd name="T22" fmla="*/ 1 w 58"/>
                    <a:gd name="T23" fmla="*/ 19 h 19"/>
                    <a:gd name="T24" fmla="*/ 57 w 58"/>
                    <a:gd name="T25" fmla="*/ 12 h 19"/>
                    <a:gd name="T26" fmla="*/ 9 w 58"/>
                    <a:gd name="T27" fmla="*/ 0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58" h="19">
                      <a:moveTo>
                        <a:pt x="1" y="19"/>
                      </a:moveTo>
                      <a:cubicBezTo>
                        <a:pt x="1" y="19"/>
                        <a:pt x="0" y="19"/>
                        <a:pt x="0" y="19"/>
                      </a:cubicBezTo>
                      <a:cubicBezTo>
                        <a:pt x="0" y="19"/>
                        <a:pt x="0" y="19"/>
                        <a:pt x="0" y="19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58" y="12"/>
                        <a:pt x="58" y="12"/>
                        <a:pt x="58" y="12"/>
                      </a:cubicBezTo>
                      <a:cubicBezTo>
                        <a:pt x="58" y="12"/>
                        <a:pt x="58" y="12"/>
                        <a:pt x="58" y="12"/>
                      </a:cubicBezTo>
                      <a:cubicBezTo>
                        <a:pt x="58" y="12"/>
                        <a:pt x="58" y="12"/>
                        <a:pt x="58" y="12"/>
                      </a:cubicBezTo>
                      <a:cubicBezTo>
                        <a:pt x="1" y="19"/>
                        <a:pt x="1" y="19"/>
                        <a:pt x="1" y="19"/>
                      </a:cubicBezTo>
                      <a:cubicBezTo>
                        <a:pt x="1" y="19"/>
                        <a:pt x="1" y="19"/>
                        <a:pt x="1" y="19"/>
                      </a:cubicBezTo>
                      <a:close/>
                      <a:moveTo>
                        <a:pt x="9" y="0"/>
                      </a:moveTo>
                      <a:cubicBezTo>
                        <a:pt x="1" y="19"/>
                        <a:pt x="1" y="19"/>
                        <a:pt x="1" y="19"/>
                      </a:cubicBezTo>
                      <a:cubicBezTo>
                        <a:pt x="57" y="12"/>
                        <a:pt x="57" y="12"/>
                        <a:pt x="57" y="12"/>
                      </a:cubicBezTo>
                      <a:lnTo>
                        <a:pt x="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67" name="Freeform 37">
                  <a:extLst>
                    <a:ext uri="{FF2B5EF4-FFF2-40B4-BE49-F238E27FC236}">
                      <a16:creationId xmlns:a16="http://schemas.microsoft.com/office/drawing/2014/main" id="{E09EDB44-59F9-FE39-26A9-1250B4552E6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940" y="1348"/>
                  <a:ext cx="238" cy="232"/>
                </a:xfrm>
                <a:custGeom>
                  <a:avLst/>
                  <a:gdLst>
                    <a:gd name="T0" fmla="*/ 88 w 88"/>
                    <a:gd name="T1" fmla="*/ 86 h 86"/>
                    <a:gd name="T2" fmla="*/ 88 w 88"/>
                    <a:gd name="T3" fmla="*/ 86 h 86"/>
                    <a:gd name="T4" fmla="*/ 0 w 88"/>
                    <a:gd name="T5" fmla="*/ 7 h 86"/>
                    <a:gd name="T6" fmla="*/ 0 w 88"/>
                    <a:gd name="T7" fmla="*/ 7 h 86"/>
                    <a:gd name="T8" fmla="*/ 1 w 88"/>
                    <a:gd name="T9" fmla="*/ 7 h 86"/>
                    <a:gd name="T10" fmla="*/ 58 w 88"/>
                    <a:gd name="T11" fmla="*/ 0 h 86"/>
                    <a:gd name="T12" fmla="*/ 58 w 88"/>
                    <a:gd name="T13" fmla="*/ 0 h 86"/>
                    <a:gd name="T14" fmla="*/ 88 w 88"/>
                    <a:gd name="T15" fmla="*/ 86 h 86"/>
                    <a:gd name="T16" fmla="*/ 88 w 88"/>
                    <a:gd name="T17" fmla="*/ 86 h 86"/>
                    <a:gd name="T18" fmla="*/ 88 w 88"/>
                    <a:gd name="T19" fmla="*/ 86 h 86"/>
                    <a:gd name="T20" fmla="*/ 1 w 88"/>
                    <a:gd name="T21" fmla="*/ 7 h 86"/>
                    <a:gd name="T22" fmla="*/ 87 w 88"/>
                    <a:gd name="T23" fmla="*/ 85 h 86"/>
                    <a:gd name="T24" fmla="*/ 58 w 88"/>
                    <a:gd name="T25" fmla="*/ 0 h 86"/>
                    <a:gd name="T26" fmla="*/ 1 w 88"/>
                    <a:gd name="T27" fmla="*/ 7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88" h="86">
                      <a:moveTo>
                        <a:pt x="88" y="86"/>
                      </a:moveTo>
                      <a:cubicBezTo>
                        <a:pt x="88" y="86"/>
                        <a:pt x="88" y="86"/>
                        <a:pt x="88" y="86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0" y="7"/>
                        <a:pt x="1" y="7"/>
                        <a:pt x="1" y="7"/>
                      </a:cubicBezTo>
                      <a:cubicBezTo>
                        <a:pt x="58" y="0"/>
                        <a:pt x="58" y="0"/>
                        <a:pt x="58" y="0"/>
                      </a:cubicBezTo>
                      <a:cubicBezTo>
                        <a:pt x="58" y="0"/>
                        <a:pt x="58" y="0"/>
                        <a:pt x="58" y="0"/>
                      </a:cubicBezTo>
                      <a:cubicBezTo>
                        <a:pt x="88" y="86"/>
                        <a:pt x="88" y="86"/>
                        <a:pt x="88" y="86"/>
                      </a:cubicBezTo>
                      <a:cubicBezTo>
                        <a:pt x="88" y="86"/>
                        <a:pt x="88" y="86"/>
                        <a:pt x="88" y="86"/>
                      </a:cubicBezTo>
                      <a:cubicBezTo>
                        <a:pt x="88" y="86"/>
                        <a:pt x="88" y="86"/>
                        <a:pt x="88" y="86"/>
                      </a:cubicBezTo>
                      <a:close/>
                      <a:moveTo>
                        <a:pt x="1" y="7"/>
                      </a:moveTo>
                      <a:cubicBezTo>
                        <a:pt x="87" y="85"/>
                        <a:pt x="87" y="85"/>
                        <a:pt x="87" y="85"/>
                      </a:cubicBezTo>
                      <a:cubicBezTo>
                        <a:pt x="58" y="0"/>
                        <a:pt x="58" y="0"/>
                        <a:pt x="58" y="0"/>
                      </a:cubicBezTo>
                      <a:lnTo>
                        <a:pt x="1" y="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68" name="Freeform 38">
                  <a:extLst>
                    <a:ext uri="{FF2B5EF4-FFF2-40B4-BE49-F238E27FC236}">
                      <a16:creationId xmlns:a16="http://schemas.microsoft.com/office/drawing/2014/main" id="{E4948D00-C0C0-0C0F-D8D3-1A11AD34ED0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062" y="1577"/>
                  <a:ext cx="221" cy="319"/>
                </a:xfrm>
                <a:custGeom>
                  <a:avLst/>
                  <a:gdLst>
                    <a:gd name="T0" fmla="*/ 82 w 82"/>
                    <a:gd name="T1" fmla="*/ 118 h 118"/>
                    <a:gd name="T2" fmla="*/ 81 w 82"/>
                    <a:gd name="T3" fmla="*/ 118 h 118"/>
                    <a:gd name="T4" fmla="*/ 0 w 82"/>
                    <a:gd name="T5" fmla="*/ 65 h 118"/>
                    <a:gd name="T6" fmla="*/ 0 w 82"/>
                    <a:gd name="T7" fmla="*/ 65 h 118"/>
                    <a:gd name="T8" fmla="*/ 0 w 82"/>
                    <a:gd name="T9" fmla="*/ 64 h 118"/>
                    <a:gd name="T10" fmla="*/ 43 w 82"/>
                    <a:gd name="T11" fmla="*/ 0 h 118"/>
                    <a:gd name="T12" fmla="*/ 43 w 82"/>
                    <a:gd name="T13" fmla="*/ 0 h 118"/>
                    <a:gd name="T14" fmla="*/ 43 w 82"/>
                    <a:gd name="T15" fmla="*/ 1 h 118"/>
                    <a:gd name="T16" fmla="*/ 82 w 82"/>
                    <a:gd name="T17" fmla="*/ 118 h 118"/>
                    <a:gd name="T18" fmla="*/ 82 w 82"/>
                    <a:gd name="T19" fmla="*/ 118 h 118"/>
                    <a:gd name="T20" fmla="*/ 82 w 82"/>
                    <a:gd name="T21" fmla="*/ 118 h 118"/>
                    <a:gd name="T22" fmla="*/ 1 w 82"/>
                    <a:gd name="T23" fmla="*/ 65 h 118"/>
                    <a:gd name="T24" fmla="*/ 81 w 82"/>
                    <a:gd name="T25" fmla="*/ 117 h 118"/>
                    <a:gd name="T26" fmla="*/ 43 w 82"/>
                    <a:gd name="T27" fmla="*/ 1 h 118"/>
                    <a:gd name="T28" fmla="*/ 1 w 82"/>
                    <a:gd name="T29" fmla="*/ 65 h 1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82" h="118">
                      <a:moveTo>
                        <a:pt x="82" y="118"/>
                      </a:moveTo>
                      <a:cubicBezTo>
                        <a:pt x="82" y="118"/>
                        <a:pt x="82" y="118"/>
                        <a:pt x="81" y="118"/>
                      </a:cubicBezTo>
                      <a:cubicBezTo>
                        <a:pt x="0" y="65"/>
                        <a:pt x="0" y="65"/>
                        <a:pt x="0" y="65"/>
                      </a:cubicBezTo>
                      <a:cubicBezTo>
                        <a:pt x="0" y="65"/>
                        <a:pt x="0" y="65"/>
                        <a:pt x="0" y="65"/>
                      </a:cubicBezTo>
                      <a:cubicBezTo>
                        <a:pt x="0" y="65"/>
                        <a:pt x="0" y="65"/>
                        <a:pt x="0" y="64"/>
                      </a:cubicBezTo>
                      <a:cubicBezTo>
                        <a:pt x="43" y="0"/>
                        <a:pt x="43" y="0"/>
                        <a:pt x="43" y="0"/>
                      </a:cubicBezTo>
                      <a:cubicBezTo>
                        <a:pt x="43" y="0"/>
                        <a:pt x="43" y="0"/>
                        <a:pt x="43" y="0"/>
                      </a:cubicBezTo>
                      <a:cubicBezTo>
                        <a:pt x="43" y="0"/>
                        <a:pt x="43" y="0"/>
                        <a:pt x="43" y="1"/>
                      </a:cubicBezTo>
                      <a:cubicBezTo>
                        <a:pt x="82" y="118"/>
                        <a:pt x="82" y="118"/>
                        <a:pt x="82" y="118"/>
                      </a:cubicBezTo>
                      <a:cubicBezTo>
                        <a:pt x="82" y="118"/>
                        <a:pt x="82" y="118"/>
                        <a:pt x="82" y="118"/>
                      </a:cubicBezTo>
                      <a:cubicBezTo>
                        <a:pt x="82" y="118"/>
                        <a:pt x="82" y="118"/>
                        <a:pt x="82" y="118"/>
                      </a:cubicBezTo>
                      <a:close/>
                      <a:moveTo>
                        <a:pt x="1" y="65"/>
                      </a:moveTo>
                      <a:cubicBezTo>
                        <a:pt x="81" y="117"/>
                        <a:pt x="81" y="117"/>
                        <a:pt x="81" y="117"/>
                      </a:cubicBezTo>
                      <a:cubicBezTo>
                        <a:pt x="43" y="1"/>
                        <a:pt x="43" y="1"/>
                        <a:pt x="43" y="1"/>
                      </a:cubicBezTo>
                      <a:lnTo>
                        <a:pt x="1" y="6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69" name="Freeform 39">
                  <a:extLst>
                    <a:ext uri="{FF2B5EF4-FFF2-40B4-BE49-F238E27FC236}">
                      <a16:creationId xmlns:a16="http://schemas.microsoft.com/office/drawing/2014/main" id="{3EA701CF-FC68-9DAA-5D2F-063EC02643A9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997" y="1750"/>
                  <a:ext cx="286" cy="389"/>
                </a:xfrm>
                <a:custGeom>
                  <a:avLst/>
                  <a:gdLst>
                    <a:gd name="T0" fmla="*/ 0 w 106"/>
                    <a:gd name="T1" fmla="*/ 144 h 144"/>
                    <a:gd name="T2" fmla="*/ 0 w 106"/>
                    <a:gd name="T3" fmla="*/ 144 h 144"/>
                    <a:gd name="T4" fmla="*/ 0 w 106"/>
                    <a:gd name="T5" fmla="*/ 144 h 144"/>
                    <a:gd name="T6" fmla="*/ 24 w 106"/>
                    <a:gd name="T7" fmla="*/ 1 h 144"/>
                    <a:gd name="T8" fmla="*/ 24 w 106"/>
                    <a:gd name="T9" fmla="*/ 0 h 144"/>
                    <a:gd name="T10" fmla="*/ 25 w 106"/>
                    <a:gd name="T11" fmla="*/ 0 h 144"/>
                    <a:gd name="T12" fmla="*/ 106 w 106"/>
                    <a:gd name="T13" fmla="*/ 53 h 144"/>
                    <a:gd name="T14" fmla="*/ 106 w 106"/>
                    <a:gd name="T15" fmla="*/ 54 h 144"/>
                    <a:gd name="T16" fmla="*/ 106 w 106"/>
                    <a:gd name="T17" fmla="*/ 54 h 144"/>
                    <a:gd name="T18" fmla="*/ 0 w 106"/>
                    <a:gd name="T19" fmla="*/ 144 h 144"/>
                    <a:gd name="T20" fmla="*/ 0 w 106"/>
                    <a:gd name="T21" fmla="*/ 144 h 144"/>
                    <a:gd name="T22" fmla="*/ 25 w 106"/>
                    <a:gd name="T23" fmla="*/ 1 h 144"/>
                    <a:gd name="T24" fmla="*/ 0 w 106"/>
                    <a:gd name="T25" fmla="*/ 143 h 144"/>
                    <a:gd name="T26" fmla="*/ 105 w 106"/>
                    <a:gd name="T27" fmla="*/ 54 h 144"/>
                    <a:gd name="T28" fmla="*/ 25 w 106"/>
                    <a:gd name="T29" fmla="*/ 1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06" h="144">
                      <a:moveTo>
                        <a:pt x="0" y="144"/>
                      </a:moveTo>
                      <a:cubicBezTo>
                        <a:pt x="0" y="144"/>
                        <a:pt x="0" y="144"/>
                        <a:pt x="0" y="144"/>
                      </a:cubicBezTo>
                      <a:cubicBezTo>
                        <a:pt x="0" y="144"/>
                        <a:pt x="0" y="144"/>
                        <a:pt x="0" y="144"/>
                      </a:cubicBezTo>
                      <a:cubicBezTo>
                        <a:pt x="24" y="1"/>
                        <a:pt x="24" y="1"/>
                        <a:pt x="24" y="1"/>
                      </a:cubicBezTo>
                      <a:cubicBezTo>
                        <a:pt x="24" y="0"/>
                        <a:pt x="24" y="0"/>
                        <a:pt x="24" y="0"/>
                      </a:cubicBezTo>
                      <a:cubicBezTo>
                        <a:pt x="24" y="0"/>
                        <a:pt x="24" y="0"/>
                        <a:pt x="25" y="0"/>
                      </a:cubicBezTo>
                      <a:cubicBezTo>
                        <a:pt x="106" y="53"/>
                        <a:pt x="106" y="53"/>
                        <a:pt x="106" y="53"/>
                      </a:cubicBezTo>
                      <a:cubicBezTo>
                        <a:pt x="106" y="53"/>
                        <a:pt x="106" y="54"/>
                        <a:pt x="106" y="54"/>
                      </a:cubicBezTo>
                      <a:cubicBezTo>
                        <a:pt x="106" y="54"/>
                        <a:pt x="106" y="54"/>
                        <a:pt x="106" y="54"/>
                      </a:cubicBezTo>
                      <a:cubicBezTo>
                        <a:pt x="0" y="144"/>
                        <a:pt x="0" y="144"/>
                        <a:pt x="0" y="144"/>
                      </a:cubicBezTo>
                      <a:cubicBezTo>
                        <a:pt x="0" y="144"/>
                        <a:pt x="0" y="144"/>
                        <a:pt x="0" y="144"/>
                      </a:cubicBezTo>
                      <a:close/>
                      <a:moveTo>
                        <a:pt x="25" y="1"/>
                      </a:moveTo>
                      <a:cubicBezTo>
                        <a:pt x="0" y="143"/>
                        <a:pt x="0" y="143"/>
                        <a:pt x="0" y="143"/>
                      </a:cubicBezTo>
                      <a:cubicBezTo>
                        <a:pt x="105" y="54"/>
                        <a:pt x="105" y="54"/>
                        <a:pt x="105" y="54"/>
                      </a:cubicBezTo>
                      <a:lnTo>
                        <a:pt x="25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70" name="Freeform 40">
                  <a:extLst>
                    <a:ext uri="{FF2B5EF4-FFF2-40B4-BE49-F238E27FC236}">
                      <a16:creationId xmlns:a16="http://schemas.microsoft.com/office/drawing/2014/main" id="{4F5AA7C0-0983-8458-E703-A8C29921458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254" y="1353"/>
                  <a:ext cx="351" cy="273"/>
                </a:xfrm>
                <a:custGeom>
                  <a:avLst/>
                  <a:gdLst>
                    <a:gd name="T0" fmla="*/ 130 w 130"/>
                    <a:gd name="T1" fmla="*/ 101 h 101"/>
                    <a:gd name="T2" fmla="*/ 130 w 130"/>
                    <a:gd name="T3" fmla="*/ 101 h 101"/>
                    <a:gd name="T4" fmla="*/ 0 w 130"/>
                    <a:gd name="T5" fmla="*/ 0 h 101"/>
                    <a:gd name="T6" fmla="*/ 0 w 130"/>
                    <a:gd name="T7" fmla="*/ 0 h 101"/>
                    <a:gd name="T8" fmla="*/ 0 w 130"/>
                    <a:gd name="T9" fmla="*/ 0 h 101"/>
                    <a:gd name="T10" fmla="*/ 117 w 130"/>
                    <a:gd name="T11" fmla="*/ 49 h 101"/>
                    <a:gd name="T12" fmla="*/ 117 w 130"/>
                    <a:gd name="T13" fmla="*/ 49 h 101"/>
                    <a:gd name="T14" fmla="*/ 130 w 130"/>
                    <a:gd name="T15" fmla="*/ 101 h 101"/>
                    <a:gd name="T16" fmla="*/ 130 w 130"/>
                    <a:gd name="T17" fmla="*/ 101 h 101"/>
                    <a:gd name="T18" fmla="*/ 130 w 130"/>
                    <a:gd name="T19" fmla="*/ 101 h 101"/>
                    <a:gd name="T20" fmla="*/ 2 w 130"/>
                    <a:gd name="T21" fmla="*/ 1 h 101"/>
                    <a:gd name="T22" fmla="*/ 129 w 130"/>
                    <a:gd name="T23" fmla="*/ 101 h 101"/>
                    <a:gd name="T24" fmla="*/ 116 w 130"/>
                    <a:gd name="T25" fmla="*/ 50 h 101"/>
                    <a:gd name="T26" fmla="*/ 2 w 130"/>
                    <a:gd name="T27" fmla="*/ 1 h 1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30" h="101">
                      <a:moveTo>
                        <a:pt x="130" y="101"/>
                      </a:moveTo>
                      <a:cubicBezTo>
                        <a:pt x="130" y="101"/>
                        <a:pt x="130" y="101"/>
                        <a:pt x="130" y="101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17" y="49"/>
                        <a:pt x="117" y="49"/>
                        <a:pt x="117" y="49"/>
                      </a:cubicBezTo>
                      <a:cubicBezTo>
                        <a:pt x="117" y="49"/>
                        <a:pt x="117" y="49"/>
                        <a:pt x="117" y="49"/>
                      </a:cubicBezTo>
                      <a:cubicBezTo>
                        <a:pt x="130" y="101"/>
                        <a:pt x="130" y="101"/>
                        <a:pt x="130" y="101"/>
                      </a:cubicBezTo>
                      <a:cubicBezTo>
                        <a:pt x="130" y="101"/>
                        <a:pt x="130" y="101"/>
                        <a:pt x="130" y="101"/>
                      </a:cubicBezTo>
                      <a:cubicBezTo>
                        <a:pt x="130" y="101"/>
                        <a:pt x="130" y="101"/>
                        <a:pt x="130" y="101"/>
                      </a:cubicBezTo>
                      <a:close/>
                      <a:moveTo>
                        <a:pt x="2" y="1"/>
                      </a:moveTo>
                      <a:cubicBezTo>
                        <a:pt x="129" y="101"/>
                        <a:pt x="129" y="101"/>
                        <a:pt x="129" y="101"/>
                      </a:cubicBezTo>
                      <a:cubicBezTo>
                        <a:pt x="116" y="50"/>
                        <a:pt x="116" y="50"/>
                        <a:pt x="116" y="50"/>
                      </a:cubicBezTo>
                      <a:lnTo>
                        <a:pt x="2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71" name="Freeform 41">
                  <a:extLst>
                    <a:ext uri="{FF2B5EF4-FFF2-40B4-BE49-F238E27FC236}">
                      <a16:creationId xmlns:a16="http://schemas.microsoft.com/office/drawing/2014/main" id="{64B11A7D-1EA3-87BC-E71B-B7AD50FC8C10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097" y="1307"/>
                  <a:ext cx="157" cy="46"/>
                </a:xfrm>
                <a:custGeom>
                  <a:avLst/>
                  <a:gdLst>
                    <a:gd name="T0" fmla="*/ 58 w 58"/>
                    <a:gd name="T1" fmla="*/ 17 h 17"/>
                    <a:gd name="T2" fmla="*/ 58 w 58"/>
                    <a:gd name="T3" fmla="*/ 17 h 17"/>
                    <a:gd name="T4" fmla="*/ 0 w 58"/>
                    <a:gd name="T5" fmla="*/ 15 h 17"/>
                    <a:gd name="T6" fmla="*/ 0 w 58"/>
                    <a:gd name="T7" fmla="*/ 15 h 17"/>
                    <a:gd name="T8" fmla="*/ 0 w 58"/>
                    <a:gd name="T9" fmla="*/ 15 h 17"/>
                    <a:gd name="T10" fmla="*/ 45 w 58"/>
                    <a:gd name="T11" fmla="*/ 0 h 17"/>
                    <a:gd name="T12" fmla="*/ 45 w 58"/>
                    <a:gd name="T13" fmla="*/ 0 h 17"/>
                    <a:gd name="T14" fmla="*/ 58 w 58"/>
                    <a:gd name="T15" fmla="*/ 17 h 17"/>
                    <a:gd name="T16" fmla="*/ 58 w 58"/>
                    <a:gd name="T17" fmla="*/ 17 h 17"/>
                    <a:gd name="T18" fmla="*/ 58 w 58"/>
                    <a:gd name="T19" fmla="*/ 17 h 17"/>
                    <a:gd name="T20" fmla="*/ 1 w 58"/>
                    <a:gd name="T21" fmla="*/ 15 h 17"/>
                    <a:gd name="T22" fmla="*/ 57 w 58"/>
                    <a:gd name="T23" fmla="*/ 17 h 17"/>
                    <a:gd name="T24" fmla="*/ 45 w 58"/>
                    <a:gd name="T25" fmla="*/ 0 h 17"/>
                    <a:gd name="T26" fmla="*/ 1 w 58"/>
                    <a:gd name="T27" fmla="*/ 1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58" h="17">
                      <a:moveTo>
                        <a:pt x="58" y="17"/>
                      </a:moveTo>
                      <a:cubicBezTo>
                        <a:pt x="58" y="17"/>
                        <a:pt x="58" y="17"/>
                        <a:pt x="58" y="17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45" y="0"/>
                        <a:pt x="45" y="0"/>
                        <a:pt x="45" y="0"/>
                      </a:cubicBezTo>
                      <a:cubicBezTo>
                        <a:pt x="45" y="0"/>
                        <a:pt x="45" y="0"/>
                        <a:pt x="45" y="0"/>
                      </a:cubicBezTo>
                      <a:cubicBezTo>
                        <a:pt x="58" y="17"/>
                        <a:pt x="58" y="17"/>
                        <a:pt x="58" y="17"/>
                      </a:cubicBezTo>
                      <a:cubicBezTo>
                        <a:pt x="58" y="17"/>
                        <a:pt x="58" y="17"/>
                        <a:pt x="58" y="17"/>
                      </a:cubicBezTo>
                      <a:cubicBezTo>
                        <a:pt x="58" y="17"/>
                        <a:pt x="58" y="17"/>
                        <a:pt x="58" y="17"/>
                      </a:cubicBezTo>
                      <a:close/>
                      <a:moveTo>
                        <a:pt x="1" y="15"/>
                      </a:moveTo>
                      <a:cubicBezTo>
                        <a:pt x="57" y="17"/>
                        <a:pt x="57" y="17"/>
                        <a:pt x="57" y="17"/>
                      </a:cubicBezTo>
                      <a:cubicBezTo>
                        <a:pt x="45" y="0"/>
                        <a:pt x="45" y="0"/>
                        <a:pt x="45" y="0"/>
                      </a:cubicBezTo>
                      <a:lnTo>
                        <a:pt x="1" y="1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72" name="Freeform 42">
                  <a:extLst>
                    <a:ext uri="{FF2B5EF4-FFF2-40B4-BE49-F238E27FC236}">
                      <a16:creationId xmlns:a16="http://schemas.microsoft.com/office/drawing/2014/main" id="{3E0AE93F-60F7-B8F4-E58A-9421C4736E7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097" y="1348"/>
                  <a:ext cx="157" cy="232"/>
                </a:xfrm>
                <a:custGeom>
                  <a:avLst/>
                  <a:gdLst>
                    <a:gd name="T0" fmla="*/ 30 w 58"/>
                    <a:gd name="T1" fmla="*/ 86 h 86"/>
                    <a:gd name="T2" fmla="*/ 30 w 58"/>
                    <a:gd name="T3" fmla="*/ 86 h 86"/>
                    <a:gd name="T4" fmla="*/ 0 w 58"/>
                    <a:gd name="T5" fmla="*/ 0 h 86"/>
                    <a:gd name="T6" fmla="*/ 0 w 58"/>
                    <a:gd name="T7" fmla="*/ 0 h 86"/>
                    <a:gd name="T8" fmla="*/ 0 w 58"/>
                    <a:gd name="T9" fmla="*/ 0 h 86"/>
                    <a:gd name="T10" fmla="*/ 58 w 58"/>
                    <a:gd name="T11" fmla="*/ 2 h 86"/>
                    <a:gd name="T12" fmla="*/ 58 w 58"/>
                    <a:gd name="T13" fmla="*/ 2 h 86"/>
                    <a:gd name="T14" fmla="*/ 58 w 58"/>
                    <a:gd name="T15" fmla="*/ 2 h 86"/>
                    <a:gd name="T16" fmla="*/ 30 w 58"/>
                    <a:gd name="T17" fmla="*/ 86 h 86"/>
                    <a:gd name="T18" fmla="*/ 30 w 58"/>
                    <a:gd name="T19" fmla="*/ 86 h 86"/>
                    <a:gd name="T20" fmla="*/ 0 w 58"/>
                    <a:gd name="T21" fmla="*/ 0 h 86"/>
                    <a:gd name="T22" fmla="*/ 30 w 58"/>
                    <a:gd name="T23" fmla="*/ 85 h 86"/>
                    <a:gd name="T24" fmla="*/ 58 w 58"/>
                    <a:gd name="T25" fmla="*/ 2 h 86"/>
                    <a:gd name="T26" fmla="*/ 0 w 58"/>
                    <a:gd name="T27" fmla="*/ 0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58" h="86">
                      <a:moveTo>
                        <a:pt x="30" y="86"/>
                      </a:moveTo>
                      <a:cubicBezTo>
                        <a:pt x="30" y="86"/>
                        <a:pt x="30" y="86"/>
                        <a:pt x="30" y="86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58" y="2"/>
                        <a:pt x="58" y="2"/>
                        <a:pt x="58" y="2"/>
                      </a:cubicBezTo>
                      <a:cubicBezTo>
                        <a:pt x="58" y="2"/>
                        <a:pt x="58" y="2"/>
                        <a:pt x="58" y="2"/>
                      </a:cubicBezTo>
                      <a:cubicBezTo>
                        <a:pt x="58" y="2"/>
                        <a:pt x="58" y="2"/>
                        <a:pt x="58" y="2"/>
                      </a:cubicBezTo>
                      <a:cubicBezTo>
                        <a:pt x="30" y="86"/>
                        <a:pt x="30" y="86"/>
                        <a:pt x="30" y="86"/>
                      </a:cubicBezTo>
                      <a:cubicBezTo>
                        <a:pt x="30" y="86"/>
                        <a:pt x="30" y="86"/>
                        <a:pt x="30" y="86"/>
                      </a:cubicBezTo>
                      <a:close/>
                      <a:moveTo>
                        <a:pt x="0" y="0"/>
                      </a:moveTo>
                      <a:cubicBezTo>
                        <a:pt x="30" y="85"/>
                        <a:pt x="30" y="85"/>
                        <a:pt x="30" y="85"/>
                      </a:cubicBezTo>
                      <a:cubicBezTo>
                        <a:pt x="58" y="2"/>
                        <a:pt x="58" y="2"/>
                        <a:pt x="58" y="2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73" name="Freeform 43">
                  <a:extLst>
                    <a:ext uri="{FF2B5EF4-FFF2-40B4-BE49-F238E27FC236}">
                      <a16:creationId xmlns:a16="http://schemas.microsoft.com/office/drawing/2014/main" id="{83D9AD52-0913-5E7D-DECB-2E306696E46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254" y="1353"/>
                  <a:ext cx="351" cy="278"/>
                </a:xfrm>
                <a:custGeom>
                  <a:avLst/>
                  <a:gdLst>
                    <a:gd name="T0" fmla="*/ 83 w 130"/>
                    <a:gd name="T1" fmla="*/ 103 h 103"/>
                    <a:gd name="T2" fmla="*/ 83 w 130"/>
                    <a:gd name="T3" fmla="*/ 102 h 103"/>
                    <a:gd name="T4" fmla="*/ 0 w 130"/>
                    <a:gd name="T5" fmla="*/ 0 h 103"/>
                    <a:gd name="T6" fmla="*/ 0 w 130"/>
                    <a:gd name="T7" fmla="*/ 0 h 103"/>
                    <a:gd name="T8" fmla="*/ 0 w 130"/>
                    <a:gd name="T9" fmla="*/ 0 h 103"/>
                    <a:gd name="T10" fmla="*/ 130 w 130"/>
                    <a:gd name="T11" fmla="*/ 101 h 103"/>
                    <a:gd name="T12" fmla="*/ 130 w 130"/>
                    <a:gd name="T13" fmla="*/ 101 h 103"/>
                    <a:gd name="T14" fmla="*/ 130 w 130"/>
                    <a:gd name="T15" fmla="*/ 101 h 103"/>
                    <a:gd name="T16" fmla="*/ 83 w 130"/>
                    <a:gd name="T17" fmla="*/ 103 h 103"/>
                    <a:gd name="T18" fmla="*/ 1 w 130"/>
                    <a:gd name="T19" fmla="*/ 1 h 103"/>
                    <a:gd name="T20" fmla="*/ 83 w 130"/>
                    <a:gd name="T21" fmla="*/ 102 h 103"/>
                    <a:gd name="T22" fmla="*/ 129 w 130"/>
                    <a:gd name="T23" fmla="*/ 101 h 103"/>
                    <a:gd name="T24" fmla="*/ 1 w 130"/>
                    <a:gd name="T25" fmla="*/ 1 h 10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30" h="103">
                      <a:moveTo>
                        <a:pt x="83" y="103"/>
                      </a:moveTo>
                      <a:cubicBezTo>
                        <a:pt x="83" y="103"/>
                        <a:pt x="83" y="103"/>
                        <a:pt x="83" y="102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30" y="101"/>
                        <a:pt x="130" y="101"/>
                        <a:pt x="130" y="101"/>
                      </a:cubicBezTo>
                      <a:cubicBezTo>
                        <a:pt x="130" y="101"/>
                        <a:pt x="130" y="101"/>
                        <a:pt x="130" y="101"/>
                      </a:cubicBezTo>
                      <a:cubicBezTo>
                        <a:pt x="130" y="101"/>
                        <a:pt x="130" y="101"/>
                        <a:pt x="130" y="101"/>
                      </a:cubicBezTo>
                      <a:cubicBezTo>
                        <a:pt x="83" y="103"/>
                        <a:pt x="83" y="103"/>
                        <a:pt x="83" y="103"/>
                      </a:cubicBezTo>
                      <a:close/>
                      <a:moveTo>
                        <a:pt x="1" y="1"/>
                      </a:moveTo>
                      <a:cubicBezTo>
                        <a:pt x="83" y="102"/>
                        <a:pt x="83" y="102"/>
                        <a:pt x="83" y="102"/>
                      </a:cubicBezTo>
                      <a:cubicBezTo>
                        <a:pt x="129" y="101"/>
                        <a:pt x="129" y="101"/>
                        <a:pt x="129" y="101"/>
                      </a:cubicBez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74" name="Freeform 44">
                  <a:extLst>
                    <a:ext uri="{FF2B5EF4-FFF2-40B4-BE49-F238E27FC236}">
                      <a16:creationId xmlns:a16="http://schemas.microsoft.com/office/drawing/2014/main" id="{995B1AF5-4087-0895-6727-74417CA9F8E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178" y="1353"/>
                  <a:ext cx="300" cy="278"/>
                </a:xfrm>
                <a:custGeom>
                  <a:avLst/>
                  <a:gdLst>
                    <a:gd name="T0" fmla="*/ 111 w 111"/>
                    <a:gd name="T1" fmla="*/ 103 h 103"/>
                    <a:gd name="T2" fmla="*/ 111 w 111"/>
                    <a:gd name="T3" fmla="*/ 103 h 103"/>
                    <a:gd name="T4" fmla="*/ 0 w 111"/>
                    <a:gd name="T5" fmla="*/ 84 h 103"/>
                    <a:gd name="T6" fmla="*/ 0 w 111"/>
                    <a:gd name="T7" fmla="*/ 84 h 103"/>
                    <a:gd name="T8" fmla="*/ 0 w 111"/>
                    <a:gd name="T9" fmla="*/ 84 h 103"/>
                    <a:gd name="T10" fmla="*/ 28 w 111"/>
                    <a:gd name="T11" fmla="*/ 0 h 103"/>
                    <a:gd name="T12" fmla="*/ 28 w 111"/>
                    <a:gd name="T13" fmla="*/ 0 h 103"/>
                    <a:gd name="T14" fmla="*/ 28 w 111"/>
                    <a:gd name="T15" fmla="*/ 0 h 103"/>
                    <a:gd name="T16" fmla="*/ 111 w 111"/>
                    <a:gd name="T17" fmla="*/ 102 h 103"/>
                    <a:gd name="T18" fmla="*/ 111 w 111"/>
                    <a:gd name="T19" fmla="*/ 102 h 103"/>
                    <a:gd name="T20" fmla="*/ 111 w 111"/>
                    <a:gd name="T21" fmla="*/ 103 h 103"/>
                    <a:gd name="T22" fmla="*/ 0 w 111"/>
                    <a:gd name="T23" fmla="*/ 83 h 103"/>
                    <a:gd name="T24" fmla="*/ 111 w 111"/>
                    <a:gd name="T25" fmla="*/ 102 h 103"/>
                    <a:gd name="T26" fmla="*/ 28 w 111"/>
                    <a:gd name="T27" fmla="*/ 0 h 103"/>
                    <a:gd name="T28" fmla="*/ 0 w 111"/>
                    <a:gd name="T29" fmla="*/ 83 h 10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11" h="103">
                      <a:moveTo>
                        <a:pt x="111" y="103"/>
                      </a:moveTo>
                      <a:cubicBezTo>
                        <a:pt x="111" y="103"/>
                        <a:pt x="111" y="103"/>
                        <a:pt x="111" y="103"/>
                      </a:cubicBezTo>
                      <a:cubicBezTo>
                        <a:pt x="0" y="84"/>
                        <a:pt x="0" y="84"/>
                        <a:pt x="0" y="84"/>
                      </a:cubicBezTo>
                      <a:cubicBezTo>
                        <a:pt x="0" y="84"/>
                        <a:pt x="0" y="84"/>
                        <a:pt x="0" y="84"/>
                      </a:cubicBezTo>
                      <a:cubicBezTo>
                        <a:pt x="0" y="84"/>
                        <a:pt x="0" y="84"/>
                        <a:pt x="0" y="84"/>
                      </a:cubicBezTo>
                      <a:cubicBezTo>
                        <a:pt x="28" y="0"/>
                        <a:pt x="28" y="0"/>
                        <a:pt x="28" y="0"/>
                      </a:cubicBezTo>
                      <a:cubicBezTo>
                        <a:pt x="28" y="0"/>
                        <a:pt x="28" y="0"/>
                        <a:pt x="28" y="0"/>
                      </a:cubicBezTo>
                      <a:cubicBezTo>
                        <a:pt x="28" y="0"/>
                        <a:pt x="28" y="0"/>
                        <a:pt x="28" y="0"/>
                      </a:cubicBezTo>
                      <a:cubicBezTo>
                        <a:pt x="111" y="102"/>
                        <a:pt x="111" y="102"/>
                        <a:pt x="111" y="102"/>
                      </a:cubicBezTo>
                      <a:cubicBezTo>
                        <a:pt x="111" y="102"/>
                        <a:pt x="111" y="102"/>
                        <a:pt x="111" y="102"/>
                      </a:cubicBezTo>
                      <a:cubicBezTo>
                        <a:pt x="111" y="102"/>
                        <a:pt x="111" y="103"/>
                        <a:pt x="111" y="103"/>
                      </a:cubicBezTo>
                      <a:close/>
                      <a:moveTo>
                        <a:pt x="0" y="83"/>
                      </a:moveTo>
                      <a:cubicBezTo>
                        <a:pt x="111" y="102"/>
                        <a:pt x="111" y="102"/>
                        <a:pt x="111" y="102"/>
                      </a:cubicBezTo>
                      <a:cubicBezTo>
                        <a:pt x="28" y="0"/>
                        <a:pt x="28" y="0"/>
                        <a:pt x="28" y="0"/>
                      </a:cubicBezTo>
                      <a:lnTo>
                        <a:pt x="0" y="8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75" name="Freeform 45">
                  <a:extLst>
                    <a:ext uri="{FF2B5EF4-FFF2-40B4-BE49-F238E27FC236}">
                      <a16:creationId xmlns:a16="http://schemas.microsoft.com/office/drawing/2014/main" id="{DFA1091D-F0D5-FEB8-5B9C-1A8940D6171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178" y="1577"/>
                  <a:ext cx="300" cy="214"/>
                </a:xfrm>
                <a:custGeom>
                  <a:avLst/>
                  <a:gdLst>
                    <a:gd name="T0" fmla="*/ 103 w 111"/>
                    <a:gd name="T1" fmla="*/ 79 h 79"/>
                    <a:gd name="T2" fmla="*/ 103 w 111"/>
                    <a:gd name="T3" fmla="*/ 79 h 79"/>
                    <a:gd name="T4" fmla="*/ 0 w 111"/>
                    <a:gd name="T5" fmla="*/ 1 h 79"/>
                    <a:gd name="T6" fmla="*/ 0 w 111"/>
                    <a:gd name="T7" fmla="*/ 1 h 79"/>
                    <a:gd name="T8" fmla="*/ 0 w 111"/>
                    <a:gd name="T9" fmla="*/ 0 h 79"/>
                    <a:gd name="T10" fmla="*/ 111 w 111"/>
                    <a:gd name="T11" fmla="*/ 19 h 79"/>
                    <a:gd name="T12" fmla="*/ 111 w 111"/>
                    <a:gd name="T13" fmla="*/ 19 h 79"/>
                    <a:gd name="T14" fmla="*/ 104 w 111"/>
                    <a:gd name="T15" fmla="*/ 79 h 79"/>
                    <a:gd name="T16" fmla="*/ 103 w 111"/>
                    <a:gd name="T17" fmla="*/ 79 h 79"/>
                    <a:gd name="T18" fmla="*/ 103 w 111"/>
                    <a:gd name="T19" fmla="*/ 79 h 79"/>
                    <a:gd name="T20" fmla="*/ 1 w 111"/>
                    <a:gd name="T21" fmla="*/ 1 h 79"/>
                    <a:gd name="T22" fmla="*/ 103 w 111"/>
                    <a:gd name="T23" fmla="*/ 78 h 79"/>
                    <a:gd name="T24" fmla="*/ 111 w 111"/>
                    <a:gd name="T25" fmla="*/ 19 h 79"/>
                    <a:gd name="T26" fmla="*/ 1 w 111"/>
                    <a:gd name="T27" fmla="*/ 1 h 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11" h="79">
                      <a:moveTo>
                        <a:pt x="103" y="79"/>
                      </a:moveTo>
                      <a:cubicBezTo>
                        <a:pt x="103" y="79"/>
                        <a:pt x="103" y="79"/>
                        <a:pt x="103" y="79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11" y="19"/>
                        <a:pt x="111" y="19"/>
                        <a:pt x="111" y="19"/>
                      </a:cubicBezTo>
                      <a:cubicBezTo>
                        <a:pt x="111" y="19"/>
                        <a:pt x="111" y="19"/>
                        <a:pt x="111" y="19"/>
                      </a:cubicBezTo>
                      <a:cubicBezTo>
                        <a:pt x="104" y="79"/>
                        <a:pt x="104" y="79"/>
                        <a:pt x="104" y="79"/>
                      </a:cubicBezTo>
                      <a:cubicBezTo>
                        <a:pt x="104" y="79"/>
                        <a:pt x="103" y="79"/>
                        <a:pt x="103" y="79"/>
                      </a:cubicBezTo>
                      <a:cubicBezTo>
                        <a:pt x="103" y="79"/>
                        <a:pt x="103" y="79"/>
                        <a:pt x="103" y="79"/>
                      </a:cubicBezTo>
                      <a:close/>
                      <a:moveTo>
                        <a:pt x="1" y="1"/>
                      </a:moveTo>
                      <a:cubicBezTo>
                        <a:pt x="103" y="78"/>
                        <a:pt x="103" y="78"/>
                        <a:pt x="103" y="78"/>
                      </a:cubicBezTo>
                      <a:cubicBezTo>
                        <a:pt x="111" y="19"/>
                        <a:pt x="111" y="19"/>
                        <a:pt x="111" y="19"/>
                      </a:cubicBez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76" name="Freeform 46">
                  <a:extLst>
                    <a:ext uri="{FF2B5EF4-FFF2-40B4-BE49-F238E27FC236}">
                      <a16:creationId xmlns:a16="http://schemas.microsoft.com/office/drawing/2014/main" id="{9897C75B-D7CF-289D-887B-89C5FEC8591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178" y="1577"/>
                  <a:ext cx="281" cy="319"/>
                </a:xfrm>
                <a:custGeom>
                  <a:avLst/>
                  <a:gdLst>
                    <a:gd name="T0" fmla="*/ 39 w 104"/>
                    <a:gd name="T1" fmla="*/ 118 h 118"/>
                    <a:gd name="T2" fmla="*/ 39 w 104"/>
                    <a:gd name="T3" fmla="*/ 118 h 118"/>
                    <a:gd name="T4" fmla="*/ 38 w 104"/>
                    <a:gd name="T5" fmla="*/ 118 h 118"/>
                    <a:gd name="T6" fmla="*/ 0 w 104"/>
                    <a:gd name="T7" fmla="*/ 1 h 118"/>
                    <a:gd name="T8" fmla="*/ 0 w 104"/>
                    <a:gd name="T9" fmla="*/ 0 h 118"/>
                    <a:gd name="T10" fmla="*/ 0 w 104"/>
                    <a:gd name="T11" fmla="*/ 0 h 118"/>
                    <a:gd name="T12" fmla="*/ 103 w 104"/>
                    <a:gd name="T13" fmla="*/ 78 h 118"/>
                    <a:gd name="T14" fmla="*/ 104 w 104"/>
                    <a:gd name="T15" fmla="*/ 79 h 118"/>
                    <a:gd name="T16" fmla="*/ 103 w 104"/>
                    <a:gd name="T17" fmla="*/ 79 h 118"/>
                    <a:gd name="T18" fmla="*/ 39 w 104"/>
                    <a:gd name="T19" fmla="*/ 118 h 118"/>
                    <a:gd name="T20" fmla="*/ 39 w 104"/>
                    <a:gd name="T21" fmla="*/ 118 h 118"/>
                    <a:gd name="T22" fmla="*/ 0 w 104"/>
                    <a:gd name="T23" fmla="*/ 1 h 118"/>
                    <a:gd name="T24" fmla="*/ 39 w 104"/>
                    <a:gd name="T25" fmla="*/ 117 h 118"/>
                    <a:gd name="T26" fmla="*/ 103 w 104"/>
                    <a:gd name="T27" fmla="*/ 78 h 118"/>
                    <a:gd name="T28" fmla="*/ 0 w 104"/>
                    <a:gd name="T29" fmla="*/ 1 h 1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04" h="118">
                      <a:moveTo>
                        <a:pt x="39" y="118"/>
                      </a:moveTo>
                      <a:cubicBezTo>
                        <a:pt x="39" y="118"/>
                        <a:pt x="39" y="118"/>
                        <a:pt x="39" y="118"/>
                      </a:cubicBezTo>
                      <a:cubicBezTo>
                        <a:pt x="38" y="118"/>
                        <a:pt x="38" y="118"/>
                        <a:pt x="38" y="118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03" y="78"/>
                        <a:pt x="103" y="78"/>
                        <a:pt x="103" y="78"/>
                      </a:cubicBezTo>
                      <a:cubicBezTo>
                        <a:pt x="104" y="78"/>
                        <a:pt x="104" y="78"/>
                        <a:pt x="104" y="79"/>
                      </a:cubicBezTo>
                      <a:cubicBezTo>
                        <a:pt x="104" y="79"/>
                        <a:pt x="103" y="79"/>
                        <a:pt x="103" y="79"/>
                      </a:cubicBezTo>
                      <a:cubicBezTo>
                        <a:pt x="39" y="118"/>
                        <a:pt x="39" y="118"/>
                        <a:pt x="39" y="118"/>
                      </a:cubicBezTo>
                      <a:cubicBezTo>
                        <a:pt x="39" y="118"/>
                        <a:pt x="39" y="118"/>
                        <a:pt x="39" y="118"/>
                      </a:cubicBezTo>
                      <a:close/>
                      <a:moveTo>
                        <a:pt x="0" y="1"/>
                      </a:moveTo>
                      <a:cubicBezTo>
                        <a:pt x="39" y="117"/>
                        <a:pt x="39" y="117"/>
                        <a:pt x="39" y="117"/>
                      </a:cubicBezTo>
                      <a:cubicBezTo>
                        <a:pt x="103" y="78"/>
                        <a:pt x="103" y="78"/>
                        <a:pt x="103" y="78"/>
                      </a:cubicBezTo>
                      <a:lnTo>
                        <a:pt x="0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77" name="Freeform 47">
                  <a:extLst>
                    <a:ext uri="{FF2B5EF4-FFF2-40B4-BE49-F238E27FC236}">
                      <a16:creationId xmlns:a16="http://schemas.microsoft.com/office/drawing/2014/main" id="{D07358BA-8A6F-9286-CFFB-A2E46DE13200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281" y="1788"/>
                  <a:ext cx="400" cy="238"/>
                </a:xfrm>
                <a:custGeom>
                  <a:avLst/>
                  <a:gdLst>
                    <a:gd name="T0" fmla="*/ 147 w 148"/>
                    <a:gd name="T1" fmla="*/ 88 h 88"/>
                    <a:gd name="T2" fmla="*/ 147 w 148"/>
                    <a:gd name="T3" fmla="*/ 88 h 88"/>
                    <a:gd name="T4" fmla="*/ 1 w 148"/>
                    <a:gd name="T5" fmla="*/ 40 h 88"/>
                    <a:gd name="T6" fmla="*/ 0 w 148"/>
                    <a:gd name="T7" fmla="*/ 40 h 88"/>
                    <a:gd name="T8" fmla="*/ 0 w 148"/>
                    <a:gd name="T9" fmla="*/ 39 h 88"/>
                    <a:gd name="T10" fmla="*/ 65 w 148"/>
                    <a:gd name="T11" fmla="*/ 0 h 88"/>
                    <a:gd name="T12" fmla="*/ 65 w 148"/>
                    <a:gd name="T13" fmla="*/ 0 h 88"/>
                    <a:gd name="T14" fmla="*/ 148 w 148"/>
                    <a:gd name="T15" fmla="*/ 88 h 88"/>
                    <a:gd name="T16" fmla="*/ 148 w 148"/>
                    <a:gd name="T17" fmla="*/ 88 h 88"/>
                    <a:gd name="T18" fmla="*/ 147 w 148"/>
                    <a:gd name="T19" fmla="*/ 88 h 88"/>
                    <a:gd name="T20" fmla="*/ 1 w 148"/>
                    <a:gd name="T21" fmla="*/ 40 h 88"/>
                    <a:gd name="T22" fmla="*/ 147 w 148"/>
                    <a:gd name="T23" fmla="*/ 87 h 88"/>
                    <a:gd name="T24" fmla="*/ 65 w 148"/>
                    <a:gd name="T25" fmla="*/ 1 h 88"/>
                    <a:gd name="T26" fmla="*/ 1 w 148"/>
                    <a:gd name="T27" fmla="*/ 40 h 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48" h="88">
                      <a:moveTo>
                        <a:pt x="147" y="88"/>
                      </a:moveTo>
                      <a:cubicBezTo>
                        <a:pt x="147" y="88"/>
                        <a:pt x="147" y="88"/>
                        <a:pt x="147" y="88"/>
                      </a:cubicBezTo>
                      <a:cubicBezTo>
                        <a:pt x="1" y="40"/>
                        <a:pt x="1" y="40"/>
                        <a:pt x="1" y="40"/>
                      </a:cubicBezTo>
                      <a:cubicBezTo>
                        <a:pt x="0" y="40"/>
                        <a:pt x="0" y="40"/>
                        <a:pt x="0" y="40"/>
                      </a:cubicBezTo>
                      <a:cubicBezTo>
                        <a:pt x="0" y="40"/>
                        <a:pt x="0" y="39"/>
                        <a:pt x="0" y="39"/>
                      </a:cubicBezTo>
                      <a:cubicBezTo>
                        <a:pt x="65" y="0"/>
                        <a:pt x="65" y="0"/>
                        <a:pt x="65" y="0"/>
                      </a:cubicBezTo>
                      <a:cubicBezTo>
                        <a:pt x="65" y="0"/>
                        <a:pt x="65" y="0"/>
                        <a:pt x="65" y="0"/>
                      </a:cubicBezTo>
                      <a:cubicBezTo>
                        <a:pt x="148" y="88"/>
                        <a:pt x="148" y="88"/>
                        <a:pt x="148" y="88"/>
                      </a:cubicBezTo>
                      <a:cubicBezTo>
                        <a:pt x="148" y="88"/>
                        <a:pt x="148" y="88"/>
                        <a:pt x="148" y="88"/>
                      </a:cubicBezTo>
                      <a:cubicBezTo>
                        <a:pt x="148" y="88"/>
                        <a:pt x="148" y="88"/>
                        <a:pt x="147" y="88"/>
                      </a:cubicBezTo>
                      <a:close/>
                      <a:moveTo>
                        <a:pt x="1" y="40"/>
                      </a:moveTo>
                      <a:cubicBezTo>
                        <a:pt x="147" y="87"/>
                        <a:pt x="147" y="87"/>
                        <a:pt x="147" y="87"/>
                      </a:cubicBezTo>
                      <a:cubicBezTo>
                        <a:pt x="65" y="1"/>
                        <a:pt x="65" y="1"/>
                        <a:pt x="65" y="1"/>
                      </a:cubicBezTo>
                      <a:lnTo>
                        <a:pt x="1" y="4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78" name="Freeform 48">
                  <a:extLst>
                    <a:ext uri="{FF2B5EF4-FFF2-40B4-BE49-F238E27FC236}">
                      <a16:creationId xmlns:a16="http://schemas.microsoft.com/office/drawing/2014/main" id="{68AB95CC-882A-391C-68F1-C3DDC30D04A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789" y="2136"/>
                  <a:ext cx="162" cy="171"/>
                </a:xfrm>
                <a:custGeom>
                  <a:avLst/>
                  <a:gdLst>
                    <a:gd name="T0" fmla="*/ 60 w 60"/>
                    <a:gd name="T1" fmla="*/ 63 h 63"/>
                    <a:gd name="T2" fmla="*/ 60 w 60"/>
                    <a:gd name="T3" fmla="*/ 63 h 63"/>
                    <a:gd name="T4" fmla="*/ 1 w 60"/>
                    <a:gd name="T5" fmla="*/ 43 h 63"/>
                    <a:gd name="T6" fmla="*/ 1 w 60"/>
                    <a:gd name="T7" fmla="*/ 43 h 63"/>
                    <a:gd name="T8" fmla="*/ 1 w 60"/>
                    <a:gd name="T9" fmla="*/ 43 h 63"/>
                    <a:gd name="T10" fmla="*/ 44 w 60"/>
                    <a:gd name="T11" fmla="*/ 0 h 63"/>
                    <a:gd name="T12" fmla="*/ 44 w 60"/>
                    <a:gd name="T13" fmla="*/ 0 h 63"/>
                    <a:gd name="T14" fmla="*/ 44 w 60"/>
                    <a:gd name="T15" fmla="*/ 0 h 63"/>
                    <a:gd name="T16" fmla="*/ 60 w 60"/>
                    <a:gd name="T17" fmla="*/ 62 h 63"/>
                    <a:gd name="T18" fmla="*/ 60 w 60"/>
                    <a:gd name="T19" fmla="*/ 63 h 63"/>
                    <a:gd name="T20" fmla="*/ 60 w 60"/>
                    <a:gd name="T21" fmla="*/ 63 h 63"/>
                    <a:gd name="T22" fmla="*/ 1 w 60"/>
                    <a:gd name="T23" fmla="*/ 43 h 63"/>
                    <a:gd name="T24" fmla="*/ 59 w 60"/>
                    <a:gd name="T25" fmla="*/ 62 h 63"/>
                    <a:gd name="T26" fmla="*/ 44 w 60"/>
                    <a:gd name="T27" fmla="*/ 1 h 63"/>
                    <a:gd name="T28" fmla="*/ 1 w 60"/>
                    <a:gd name="T29" fmla="*/ 43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60" h="63">
                      <a:moveTo>
                        <a:pt x="60" y="63"/>
                      </a:moveTo>
                      <a:cubicBezTo>
                        <a:pt x="60" y="63"/>
                        <a:pt x="60" y="63"/>
                        <a:pt x="60" y="63"/>
                      </a:cubicBezTo>
                      <a:cubicBezTo>
                        <a:pt x="1" y="43"/>
                        <a:pt x="1" y="43"/>
                        <a:pt x="1" y="43"/>
                      </a:cubicBezTo>
                      <a:cubicBezTo>
                        <a:pt x="1" y="43"/>
                        <a:pt x="1" y="43"/>
                        <a:pt x="1" y="43"/>
                      </a:cubicBezTo>
                      <a:cubicBezTo>
                        <a:pt x="0" y="43"/>
                        <a:pt x="1" y="43"/>
                        <a:pt x="1" y="43"/>
                      </a:cubicBezTo>
                      <a:cubicBezTo>
                        <a:pt x="44" y="0"/>
                        <a:pt x="44" y="0"/>
                        <a:pt x="44" y="0"/>
                      </a:cubicBezTo>
                      <a:cubicBezTo>
                        <a:pt x="44" y="0"/>
                        <a:pt x="44" y="0"/>
                        <a:pt x="44" y="0"/>
                      </a:cubicBezTo>
                      <a:cubicBezTo>
                        <a:pt x="44" y="0"/>
                        <a:pt x="44" y="0"/>
                        <a:pt x="44" y="0"/>
                      </a:cubicBezTo>
                      <a:cubicBezTo>
                        <a:pt x="60" y="62"/>
                        <a:pt x="60" y="62"/>
                        <a:pt x="60" y="62"/>
                      </a:cubicBezTo>
                      <a:cubicBezTo>
                        <a:pt x="60" y="63"/>
                        <a:pt x="60" y="63"/>
                        <a:pt x="60" y="63"/>
                      </a:cubicBezTo>
                      <a:cubicBezTo>
                        <a:pt x="60" y="63"/>
                        <a:pt x="60" y="63"/>
                        <a:pt x="60" y="63"/>
                      </a:cubicBezTo>
                      <a:close/>
                      <a:moveTo>
                        <a:pt x="1" y="43"/>
                      </a:moveTo>
                      <a:cubicBezTo>
                        <a:pt x="59" y="62"/>
                        <a:pt x="59" y="62"/>
                        <a:pt x="59" y="62"/>
                      </a:cubicBezTo>
                      <a:cubicBezTo>
                        <a:pt x="44" y="1"/>
                        <a:pt x="44" y="1"/>
                        <a:pt x="44" y="1"/>
                      </a:cubicBezTo>
                      <a:lnTo>
                        <a:pt x="1" y="4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79" name="Freeform 49">
                  <a:extLst>
                    <a:ext uri="{FF2B5EF4-FFF2-40B4-BE49-F238E27FC236}">
                      <a16:creationId xmlns:a16="http://schemas.microsoft.com/office/drawing/2014/main" id="{E3391D30-0787-59B3-D296-7158F25792D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678" y="2026"/>
                  <a:ext cx="230" cy="227"/>
                </a:xfrm>
                <a:custGeom>
                  <a:avLst/>
                  <a:gdLst>
                    <a:gd name="T0" fmla="*/ 42 w 85"/>
                    <a:gd name="T1" fmla="*/ 84 h 84"/>
                    <a:gd name="T2" fmla="*/ 42 w 85"/>
                    <a:gd name="T3" fmla="*/ 84 h 84"/>
                    <a:gd name="T4" fmla="*/ 42 w 85"/>
                    <a:gd name="T5" fmla="*/ 84 h 84"/>
                    <a:gd name="T6" fmla="*/ 0 w 85"/>
                    <a:gd name="T7" fmla="*/ 0 h 84"/>
                    <a:gd name="T8" fmla="*/ 0 w 85"/>
                    <a:gd name="T9" fmla="*/ 0 h 84"/>
                    <a:gd name="T10" fmla="*/ 1 w 85"/>
                    <a:gd name="T11" fmla="*/ 0 h 84"/>
                    <a:gd name="T12" fmla="*/ 85 w 85"/>
                    <a:gd name="T13" fmla="*/ 41 h 84"/>
                    <a:gd name="T14" fmla="*/ 85 w 85"/>
                    <a:gd name="T15" fmla="*/ 41 h 84"/>
                    <a:gd name="T16" fmla="*/ 85 w 85"/>
                    <a:gd name="T17" fmla="*/ 41 h 84"/>
                    <a:gd name="T18" fmla="*/ 42 w 85"/>
                    <a:gd name="T19" fmla="*/ 84 h 84"/>
                    <a:gd name="T20" fmla="*/ 42 w 85"/>
                    <a:gd name="T21" fmla="*/ 84 h 84"/>
                    <a:gd name="T22" fmla="*/ 1 w 85"/>
                    <a:gd name="T23" fmla="*/ 0 h 84"/>
                    <a:gd name="T24" fmla="*/ 42 w 85"/>
                    <a:gd name="T25" fmla="*/ 84 h 84"/>
                    <a:gd name="T26" fmla="*/ 84 w 85"/>
                    <a:gd name="T27" fmla="*/ 41 h 84"/>
                    <a:gd name="T28" fmla="*/ 1 w 85"/>
                    <a:gd name="T29" fmla="*/ 0 h 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85" h="84">
                      <a:moveTo>
                        <a:pt x="42" y="84"/>
                      </a:moveTo>
                      <a:cubicBezTo>
                        <a:pt x="42" y="84"/>
                        <a:pt x="42" y="84"/>
                        <a:pt x="42" y="84"/>
                      </a:cubicBezTo>
                      <a:cubicBezTo>
                        <a:pt x="42" y="84"/>
                        <a:pt x="42" y="84"/>
                        <a:pt x="42" y="84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1" y="0"/>
                      </a:cubicBezTo>
                      <a:cubicBezTo>
                        <a:pt x="85" y="41"/>
                        <a:pt x="85" y="41"/>
                        <a:pt x="85" y="41"/>
                      </a:cubicBezTo>
                      <a:cubicBezTo>
                        <a:pt x="85" y="41"/>
                        <a:pt x="85" y="41"/>
                        <a:pt x="85" y="41"/>
                      </a:cubicBezTo>
                      <a:cubicBezTo>
                        <a:pt x="85" y="41"/>
                        <a:pt x="85" y="41"/>
                        <a:pt x="85" y="41"/>
                      </a:cubicBezTo>
                      <a:cubicBezTo>
                        <a:pt x="42" y="84"/>
                        <a:pt x="42" y="84"/>
                        <a:pt x="42" y="84"/>
                      </a:cubicBezTo>
                      <a:cubicBezTo>
                        <a:pt x="42" y="84"/>
                        <a:pt x="42" y="84"/>
                        <a:pt x="42" y="84"/>
                      </a:cubicBezTo>
                      <a:close/>
                      <a:moveTo>
                        <a:pt x="1" y="0"/>
                      </a:moveTo>
                      <a:cubicBezTo>
                        <a:pt x="42" y="84"/>
                        <a:pt x="42" y="84"/>
                        <a:pt x="42" y="84"/>
                      </a:cubicBezTo>
                      <a:cubicBezTo>
                        <a:pt x="84" y="41"/>
                        <a:pt x="84" y="41"/>
                        <a:pt x="84" y="41"/>
                      </a:cubicBezTo>
                      <a:lnTo>
                        <a:pt x="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80" name="Freeform 50">
                  <a:extLst>
                    <a:ext uri="{FF2B5EF4-FFF2-40B4-BE49-F238E27FC236}">
                      <a16:creationId xmlns:a16="http://schemas.microsoft.com/office/drawing/2014/main" id="{CD260E2A-3694-6493-F247-3403C63C3E6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789" y="2253"/>
                  <a:ext cx="162" cy="243"/>
                </a:xfrm>
                <a:custGeom>
                  <a:avLst/>
                  <a:gdLst>
                    <a:gd name="T0" fmla="*/ 35 w 60"/>
                    <a:gd name="T1" fmla="*/ 90 h 90"/>
                    <a:gd name="T2" fmla="*/ 35 w 60"/>
                    <a:gd name="T3" fmla="*/ 90 h 90"/>
                    <a:gd name="T4" fmla="*/ 1 w 60"/>
                    <a:gd name="T5" fmla="*/ 0 h 90"/>
                    <a:gd name="T6" fmla="*/ 1 w 60"/>
                    <a:gd name="T7" fmla="*/ 0 h 90"/>
                    <a:gd name="T8" fmla="*/ 1 w 60"/>
                    <a:gd name="T9" fmla="*/ 0 h 90"/>
                    <a:gd name="T10" fmla="*/ 60 w 60"/>
                    <a:gd name="T11" fmla="*/ 19 h 90"/>
                    <a:gd name="T12" fmla="*/ 60 w 60"/>
                    <a:gd name="T13" fmla="*/ 19 h 90"/>
                    <a:gd name="T14" fmla="*/ 60 w 60"/>
                    <a:gd name="T15" fmla="*/ 20 h 90"/>
                    <a:gd name="T16" fmla="*/ 36 w 60"/>
                    <a:gd name="T17" fmla="*/ 90 h 90"/>
                    <a:gd name="T18" fmla="*/ 35 w 60"/>
                    <a:gd name="T19" fmla="*/ 90 h 90"/>
                    <a:gd name="T20" fmla="*/ 1 w 60"/>
                    <a:gd name="T21" fmla="*/ 0 h 90"/>
                    <a:gd name="T22" fmla="*/ 35 w 60"/>
                    <a:gd name="T23" fmla="*/ 89 h 90"/>
                    <a:gd name="T24" fmla="*/ 59 w 60"/>
                    <a:gd name="T25" fmla="*/ 20 h 90"/>
                    <a:gd name="T26" fmla="*/ 1 w 60"/>
                    <a:gd name="T27" fmla="*/ 0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60" h="90">
                      <a:moveTo>
                        <a:pt x="35" y="90"/>
                      </a:moveTo>
                      <a:cubicBezTo>
                        <a:pt x="35" y="90"/>
                        <a:pt x="35" y="90"/>
                        <a:pt x="35" y="9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0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60" y="19"/>
                        <a:pt x="60" y="19"/>
                        <a:pt x="60" y="19"/>
                      </a:cubicBezTo>
                      <a:cubicBezTo>
                        <a:pt x="60" y="19"/>
                        <a:pt x="60" y="19"/>
                        <a:pt x="60" y="19"/>
                      </a:cubicBezTo>
                      <a:cubicBezTo>
                        <a:pt x="60" y="20"/>
                        <a:pt x="60" y="20"/>
                        <a:pt x="60" y="20"/>
                      </a:cubicBezTo>
                      <a:cubicBezTo>
                        <a:pt x="36" y="90"/>
                        <a:pt x="36" y="90"/>
                        <a:pt x="36" y="90"/>
                      </a:cubicBezTo>
                      <a:cubicBezTo>
                        <a:pt x="36" y="90"/>
                        <a:pt x="36" y="90"/>
                        <a:pt x="35" y="90"/>
                      </a:cubicBezTo>
                      <a:close/>
                      <a:moveTo>
                        <a:pt x="1" y="0"/>
                      </a:moveTo>
                      <a:cubicBezTo>
                        <a:pt x="35" y="89"/>
                        <a:pt x="35" y="89"/>
                        <a:pt x="35" y="89"/>
                      </a:cubicBezTo>
                      <a:cubicBezTo>
                        <a:pt x="59" y="20"/>
                        <a:pt x="59" y="20"/>
                        <a:pt x="59" y="20"/>
                      </a:cubicBezTo>
                      <a:lnTo>
                        <a:pt x="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81" name="Freeform 51">
                  <a:extLst>
                    <a:ext uri="{FF2B5EF4-FFF2-40B4-BE49-F238E27FC236}">
                      <a16:creationId xmlns:a16="http://schemas.microsoft.com/office/drawing/2014/main" id="{CC45AC6D-E645-68CB-4F68-F8D2B0B753D9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546" y="2026"/>
                  <a:ext cx="245" cy="256"/>
                </a:xfrm>
                <a:custGeom>
                  <a:avLst/>
                  <a:gdLst>
                    <a:gd name="T0" fmla="*/ 0 w 91"/>
                    <a:gd name="T1" fmla="*/ 95 h 95"/>
                    <a:gd name="T2" fmla="*/ 0 w 91"/>
                    <a:gd name="T3" fmla="*/ 94 h 95"/>
                    <a:gd name="T4" fmla="*/ 0 w 91"/>
                    <a:gd name="T5" fmla="*/ 94 h 95"/>
                    <a:gd name="T6" fmla="*/ 49 w 91"/>
                    <a:gd name="T7" fmla="*/ 0 h 95"/>
                    <a:gd name="T8" fmla="*/ 49 w 91"/>
                    <a:gd name="T9" fmla="*/ 0 h 95"/>
                    <a:gd name="T10" fmla="*/ 50 w 91"/>
                    <a:gd name="T11" fmla="*/ 0 h 95"/>
                    <a:gd name="T12" fmla="*/ 91 w 91"/>
                    <a:gd name="T13" fmla="*/ 84 h 95"/>
                    <a:gd name="T14" fmla="*/ 91 w 91"/>
                    <a:gd name="T15" fmla="*/ 84 h 95"/>
                    <a:gd name="T16" fmla="*/ 91 w 91"/>
                    <a:gd name="T17" fmla="*/ 84 h 95"/>
                    <a:gd name="T18" fmla="*/ 0 w 91"/>
                    <a:gd name="T19" fmla="*/ 95 h 95"/>
                    <a:gd name="T20" fmla="*/ 0 w 91"/>
                    <a:gd name="T21" fmla="*/ 95 h 95"/>
                    <a:gd name="T22" fmla="*/ 49 w 91"/>
                    <a:gd name="T23" fmla="*/ 0 h 95"/>
                    <a:gd name="T24" fmla="*/ 1 w 91"/>
                    <a:gd name="T25" fmla="*/ 94 h 95"/>
                    <a:gd name="T26" fmla="*/ 90 w 91"/>
                    <a:gd name="T27" fmla="*/ 84 h 95"/>
                    <a:gd name="T28" fmla="*/ 49 w 91"/>
                    <a:gd name="T29" fmla="*/ 0 h 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91" h="95">
                      <a:moveTo>
                        <a:pt x="0" y="95"/>
                      </a:moveTo>
                      <a:cubicBezTo>
                        <a:pt x="0" y="95"/>
                        <a:pt x="0" y="95"/>
                        <a:pt x="0" y="94"/>
                      </a:cubicBezTo>
                      <a:cubicBezTo>
                        <a:pt x="0" y="94"/>
                        <a:pt x="0" y="94"/>
                        <a:pt x="0" y="94"/>
                      </a:cubicBezTo>
                      <a:cubicBezTo>
                        <a:pt x="49" y="0"/>
                        <a:pt x="49" y="0"/>
                        <a:pt x="49" y="0"/>
                      </a:cubicBezTo>
                      <a:cubicBezTo>
                        <a:pt x="49" y="0"/>
                        <a:pt x="49" y="0"/>
                        <a:pt x="49" y="0"/>
                      </a:cubicBezTo>
                      <a:cubicBezTo>
                        <a:pt x="50" y="0"/>
                        <a:pt x="50" y="0"/>
                        <a:pt x="50" y="0"/>
                      </a:cubicBezTo>
                      <a:cubicBezTo>
                        <a:pt x="91" y="84"/>
                        <a:pt x="91" y="84"/>
                        <a:pt x="91" y="84"/>
                      </a:cubicBezTo>
                      <a:cubicBezTo>
                        <a:pt x="91" y="84"/>
                        <a:pt x="91" y="84"/>
                        <a:pt x="91" y="84"/>
                      </a:cubicBezTo>
                      <a:cubicBezTo>
                        <a:pt x="91" y="84"/>
                        <a:pt x="91" y="84"/>
                        <a:pt x="91" y="84"/>
                      </a:cubicBezTo>
                      <a:cubicBezTo>
                        <a:pt x="0" y="95"/>
                        <a:pt x="0" y="95"/>
                        <a:pt x="0" y="95"/>
                      </a:cubicBezTo>
                      <a:cubicBezTo>
                        <a:pt x="0" y="95"/>
                        <a:pt x="0" y="95"/>
                        <a:pt x="0" y="95"/>
                      </a:cubicBezTo>
                      <a:close/>
                      <a:moveTo>
                        <a:pt x="49" y="0"/>
                      </a:moveTo>
                      <a:cubicBezTo>
                        <a:pt x="1" y="94"/>
                        <a:pt x="1" y="94"/>
                        <a:pt x="1" y="94"/>
                      </a:cubicBezTo>
                      <a:cubicBezTo>
                        <a:pt x="90" y="84"/>
                        <a:pt x="90" y="84"/>
                        <a:pt x="90" y="84"/>
                      </a:cubicBezTo>
                      <a:lnTo>
                        <a:pt x="4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82" name="Freeform 52">
                  <a:extLst>
                    <a:ext uri="{FF2B5EF4-FFF2-40B4-BE49-F238E27FC236}">
                      <a16:creationId xmlns:a16="http://schemas.microsoft.com/office/drawing/2014/main" id="{96A8F4FC-412C-2841-FE98-99C90D01ABB1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567" y="1486"/>
                  <a:ext cx="232" cy="197"/>
                </a:xfrm>
                <a:custGeom>
                  <a:avLst/>
                  <a:gdLst>
                    <a:gd name="T0" fmla="*/ 81 w 86"/>
                    <a:gd name="T1" fmla="*/ 73 h 73"/>
                    <a:gd name="T2" fmla="*/ 81 w 86"/>
                    <a:gd name="T3" fmla="*/ 73 h 73"/>
                    <a:gd name="T4" fmla="*/ 0 w 86"/>
                    <a:gd name="T5" fmla="*/ 1 h 73"/>
                    <a:gd name="T6" fmla="*/ 0 w 86"/>
                    <a:gd name="T7" fmla="*/ 0 h 73"/>
                    <a:gd name="T8" fmla="*/ 1 w 86"/>
                    <a:gd name="T9" fmla="*/ 0 h 73"/>
                    <a:gd name="T10" fmla="*/ 85 w 86"/>
                    <a:gd name="T11" fmla="*/ 34 h 73"/>
                    <a:gd name="T12" fmla="*/ 86 w 86"/>
                    <a:gd name="T13" fmla="*/ 34 h 73"/>
                    <a:gd name="T14" fmla="*/ 81 w 86"/>
                    <a:gd name="T15" fmla="*/ 73 h 73"/>
                    <a:gd name="T16" fmla="*/ 81 w 86"/>
                    <a:gd name="T17" fmla="*/ 73 h 73"/>
                    <a:gd name="T18" fmla="*/ 81 w 86"/>
                    <a:gd name="T19" fmla="*/ 73 h 73"/>
                    <a:gd name="T20" fmla="*/ 2 w 86"/>
                    <a:gd name="T21" fmla="*/ 1 h 73"/>
                    <a:gd name="T22" fmla="*/ 81 w 86"/>
                    <a:gd name="T23" fmla="*/ 72 h 73"/>
                    <a:gd name="T24" fmla="*/ 85 w 86"/>
                    <a:gd name="T25" fmla="*/ 34 h 73"/>
                    <a:gd name="T26" fmla="*/ 2 w 86"/>
                    <a:gd name="T27" fmla="*/ 1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86" h="73">
                      <a:moveTo>
                        <a:pt x="81" y="73"/>
                      </a:moveTo>
                      <a:cubicBezTo>
                        <a:pt x="81" y="73"/>
                        <a:pt x="81" y="73"/>
                        <a:pt x="81" y="73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1" y="0"/>
                        <a:pt x="1" y="0"/>
                      </a:cubicBezTo>
                      <a:cubicBezTo>
                        <a:pt x="85" y="34"/>
                        <a:pt x="85" y="34"/>
                        <a:pt x="85" y="34"/>
                      </a:cubicBezTo>
                      <a:cubicBezTo>
                        <a:pt x="85" y="34"/>
                        <a:pt x="86" y="34"/>
                        <a:pt x="86" y="34"/>
                      </a:cubicBezTo>
                      <a:cubicBezTo>
                        <a:pt x="81" y="73"/>
                        <a:pt x="81" y="73"/>
                        <a:pt x="81" y="73"/>
                      </a:cubicBezTo>
                      <a:cubicBezTo>
                        <a:pt x="81" y="73"/>
                        <a:pt x="81" y="73"/>
                        <a:pt x="81" y="73"/>
                      </a:cubicBezTo>
                      <a:cubicBezTo>
                        <a:pt x="81" y="73"/>
                        <a:pt x="81" y="73"/>
                        <a:pt x="81" y="73"/>
                      </a:cubicBezTo>
                      <a:close/>
                      <a:moveTo>
                        <a:pt x="2" y="1"/>
                      </a:moveTo>
                      <a:cubicBezTo>
                        <a:pt x="81" y="72"/>
                        <a:pt x="81" y="72"/>
                        <a:pt x="81" y="72"/>
                      </a:cubicBezTo>
                      <a:cubicBezTo>
                        <a:pt x="85" y="34"/>
                        <a:pt x="85" y="34"/>
                        <a:pt x="85" y="34"/>
                      </a:cubicBezTo>
                      <a:lnTo>
                        <a:pt x="2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83" name="Freeform 53">
                  <a:extLst>
                    <a:ext uri="{FF2B5EF4-FFF2-40B4-BE49-F238E27FC236}">
                      <a16:creationId xmlns:a16="http://schemas.microsoft.com/office/drawing/2014/main" id="{06763027-21FE-086D-1F8D-28EE35B26A2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786" y="1577"/>
                  <a:ext cx="119" cy="292"/>
                </a:xfrm>
                <a:custGeom>
                  <a:avLst/>
                  <a:gdLst>
                    <a:gd name="T0" fmla="*/ 44 w 44"/>
                    <a:gd name="T1" fmla="*/ 108 h 108"/>
                    <a:gd name="T2" fmla="*/ 44 w 44"/>
                    <a:gd name="T3" fmla="*/ 108 h 108"/>
                    <a:gd name="T4" fmla="*/ 0 w 44"/>
                    <a:gd name="T5" fmla="*/ 39 h 108"/>
                    <a:gd name="T6" fmla="*/ 0 w 44"/>
                    <a:gd name="T7" fmla="*/ 39 h 108"/>
                    <a:gd name="T8" fmla="*/ 4 w 44"/>
                    <a:gd name="T9" fmla="*/ 0 h 108"/>
                    <a:gd name="T10" fmla="*/ 4 w 44"/>
                    <a:gd name="T11" fmla="*/ 0 h 108"/>
                    <a:gd name="T12" fmla="*/ 5 w 44"/>
                    <a:gd name="T13" fmla="*/ 0 h 108"/>
                    <a:gd name="T14" fmla="*/ 44 w 44"/>
                    <a:gd name="T15" fmla="*/ 107 h 108"/>
                    <a:gd name="T16" fmla="*/ 44 w 44"/>
                    <a:gd name="T17" fmla="*/ 108 h 108"/>
                    <a:gd name="T18" fmla="*/ 44 w 44"/>
                    <a:gd name="T19" fmla="*/ 108 h 108"/>
                    <a:gd name="T20" fmla="*/ 0 w 44"/>
                    <a:gd name="T21" fmla="*/ 39 h 108"/>
                    <a:gd name="T22" fmla="*/ 43 w 44"/>
                    <a:gd name="T23" fmla="*/ 105 h 108"/>
                    <a:gd name="T24" fmla="*/ 4 w 44"/>
                    <a:gd name="T25" fmla="*/ 1 h 108"/>
                    <a:gd name="T26" fmla="*/ 0 w 44"/>
                    <a:gd name="T27" fmla="*/ 39 h 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4" h="108">
                      <a:moveTo>
                        <a:pt x="44" y="108"/>
                      </a:moveTo>
                      <a:cubicBezTo>
                        <a:pt x="44" y="108"/>
                        <a:pt x="44" y="108"/>
                        <a:pt x="44" y="108"/>
                      </a:cubicBezTo>
                      <a:cubicBezTo>
                        <a:pt x="0" y="39"/>
                        <a:pt x="0" y="39"/>
                        <a:pt x="0" y="39"/>
                      </a:cubicBezTo>
                      <a:cubicBezTo>
                        <a:pt x="0" y="39"/>
                        <a:pt x="0" y="39"/>
                        <a:pt x="0" y="39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4" y="0"/>
                        <a:pt x="4" y="0"/>
                        <a:pt x="5" y="0"/>
                      </a:cubicBezTo>
                      <a:cubicBezTo>
                        <a:pt x="44" y="107"/>
                        <a:pt x="44" y="107"/>
                        <a:pt x="44" y="107"/>
                      </a:cubicBezTo>
                      <a:cubicBezTo>
                        <a:pt x="44" y="108"/>
                        <a:pt x="44" y="108"/>
                        <a:pt x="44" y="108"/>
                      </a:cubicBezTo>
                      <a:cubicBezTo>
                        <a:pt x="44" y="108"/>
                        <a:pt x="44" y="108"/>
                        <a:pt x="44" y="108"/>
                      </a:cubicBezTo>
                      <a:close/>
                      <a:moveTo>
                        <a:pt x="0" y="39"/>
                      </a:moveTo>
                      <a:cubicBezTo>
                        <a:pt x="43" y="105"/>
                        <a:pt x="43" y="105"/>
                        <a:pt x="43" y="105"/>
                      </a:cubicBezTo>
                      <a:cubicBezTo>
                        <a:pt x="4" y="1"/>
                        <a:pt x="4" y="1"/>
                        <a:pt x="4" y="1"/>
                      </a:cubicBezTo>
                      <a:lnTo>
                        <a:pt x="0" y="3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84" name="Freeform 54">
                  <a:extLst>
                    <a:ext uri="{FF2B5EF4-FFF2-40B4-BE49-F238E27FC236}">
                      <a16:creationId xmlns:a16="http://schemas.microsoft.com/office/drawing/2014/main" id="{EE96A481-58E7-153A-666C-D69F17A1B67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567" y="1486"/>
                  <a:ext cx="219" cy="197"/>
                </a:xfrm>
                <a:custGeom>
                  <a:avLst/>
                  <a:gdLst>
                    <a:gd name="T0" fmla="*/ 81 w 81"/>
                    <a:gd name="T1" fmla="*/ 73 h 73"/>
                    <a:gd name="T2" fmla="*/ 81 w 81"/>
                    <a:gd name="T3" fmla="*/ 73 h 73"/>
                    <a:gd name="T4" fmla="*/ 14 w 81"/>
                    <a:gd name="T5" fmla="*/ 52 h 73"/>
                    <a:gd name="T6" fmla="*/ 14 w 81"/>
                    <a:gd name="T7" fmla="*/ 52 h 73"/>
                    <a:gd name="T8" fmla="*/ 0 w 81"/>
                    <a:gd name="T9" fmla="*/ 0 h 73"/>
                    <a:gd name="T10" fmla="*/ 0 w 81"/>
                    <a:gd name="T11" fmla="*/ 0 h 73"/>
                    <a:gd name="T12" fmla="*/ 1 w 81"/>
                    <a:gd name="T13" fmla="*/ 0 h 73"/>
                    <a:gd name="T14" fmla="*/ 81 w 81"/>
                    <a:gd name="T15" fmla="*/ 73 h 73"/>
                    <a:gd name="T16" fmla="*/ 81 w 81"/>
                    <a:gd name="T17" fmla="*/ 73 h 73"/>
                    <a:gd name="T18" fmla="*/ 81 w 81"/>
                    <a:gd name="T19" fmla="*/ 73 h 73"/>
                    <a:gd name="T20" fmla="*/ 14 w 81"/>
                    <a:gd name="T21" fmla="*/ 52 h 73"/>
                    <a:gd name="T22" fmla="*/ 80 w 81"/>
                    <a:gd name="T23" fmla="*/ 72 h 73"/>
                    <a:gd name="T24" fmla="*/ 1 w 81"/>
                    <a:gd name="T25" fmla="*/ 1 h 73"/>
                    <a:gd name="T26" fmla="*/ 14 w 81"/>
                    <a:gd name="T27" fmla="*/ 52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81" h="73">
                      <a:moveTo>
                        <a:pt x="81" y="73"/>
                      </a:moveTo>
                      <a:cubicBezTo>
                        <a:pt x="81" y="73"/>
                        <a:pt x="81" y="73"/>
                        <a:pt x="81" y="73"/>
                      </a:cubicBezTo>
                      <a:cubicBezTo>
                        <a:pt x="14" y="52"/>
                        <a:pt x="14" y="52"/>
                        <a:pt x="14" y="52"/>
                      </a:cubicBezTo>
                      <a:cubicBezTo>
                        <a:pt x="14" y="52"/>
                        <a:pt x="14" y="52"/>
                        <a:pt x="14" y="52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81" y="73"/>
                        <a:pt x="81" y="73"/>
                        <a:pt x="81" y="73"/>
                      </a:cubicBezTo>
                      <a:cubicBezTo>
                        <a:pt x="81" y="73"/>
                        <a:pt x="81" y="73"/>
                        <a:pt x="81" y="73"/>
                      </a:cubicBezTo>
                      <a:cubicBezTo>
                        <a:pt x="81" y="73"/>
                        <a:pt x="81" y="73"/>
                        <a:pt x="81" y="73"/>
                      </a:cubicBezTo>
                      <a:close/>
                      <a:moveTo>
                        <a:pt x="14" y="52"/>
                      </a:moveTo>
                      <a:cubicBezTo>
                        <a:pt x="80" y="72"/>
                        <a:pt x="80" y="72"/>
                        <a:pt x="80" y="72"/>
                      </a:cubicBezTo>
                      <a:cubicBezTo>
                        <a:pt x="1" y="1"/>
                        <a:pt x="1" y="1"/>
                        <a:pt x="1" y="1"/>
                      </a:cubicBezTo>
                      <a:lnTo>
                        <a:pt x="14" y="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85" name="Freeform 55">
                  <a:extLst>
                    <a:ext uri="{FF2B5EF4-FFF2-40B4-BE49-F238E27FC236}">
                      <a16:creationId xmlns:a16="http://schemas.microsoft.com/office/drawing/2014/main" id="{DF12B64B-9983-4B4C-3B52-7B0701C3C52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786" y="1683"/>
                  <a:ext cx="143" cy="332"/>
                </a:xfrm>
                <a:custGeom>
                  <a:avLst/>
                  <a:gdLst>
                    <a:gd name="T0" fmla="*/ 53 w 53"/>
                    <a:gd name="T1" fmla="*/ 123 h 123"/>
                    <a:gd name="T2" fmla="*/ 52 w 53"/>
                    <a:gd name="T3" fmla="*/ 123 h 123"/>
                    <a:gd name="T4" fmla="*/ 0 w 53"/>
                    <a:gd name="T5" fmla="*/ 0 h 123"/>
                    <a:gd name="T6" fmla="*/ 0 w 53"/>
                    <a:gd name="T7" fmla="*/ 0 h 123"/>
                    <a:gd name="T8" fmla="*/ 0 w 53"/>
                    <a:gd name="T9" fmla="*/ 0 h 123"/>
                    <a:gd name="T10" fmla="*/ 44 w 53"/>
                    <a:gd name="T11" fmla="*/ 68 h 123"/>
                    <a:gd name="T12" fmla="*/ 44 w 53"/>
                    <a:gd name="T13" fmla="*/ 68 h 123"/>
                    <a:gd name="T14" fmla="*/ 53 w 53"/>
                    <a:gd name="T15" fmla="*/ 123 h 123"/>
                    <a:gd name="T16" fmla="*/ 53 w 53"/>
                    <a:gd name="T17" fmla="*/ 123 h 123"/>
                    <a:gd name="T18" fmla="*/ 53 w 53"/>
                    <a:gd name="T19" fmla="*/ 123 h 123"/>
                    <a:gd name="T20" fmla="*/ 1 w 53"/>
                    <a:gd name="T21" fmla="*/ 2 h 123"/>
                    <a:gd name="T22" fmla="*/ 52 w 53"/>
                    <a:gd name="T23" fmla="*/ 121 h 123"/>
                    <a:gd name="T24" fmla="*/ 43 w 53"/>
                    <a:gd name="T25" fmla="*/ 69 h 123"/>
                    <a:gd name="T26" fmla="*/ 1 w 53"/>
                    <a:gd name="T27" fmla="*/ 2 h 1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53" h="123">
                      <a:moveTo>
                        <a:pt x="53" y="123"/>
                      </a:moveTo>
                      <a:cubicBezTo>
                        <a:pt x="52" y="123"/>
                        <a:pt x="52" y="123"/>
                        <a:pt x="52" y="123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44" y="68"/>
                        <a:pt x="44" y="68"/>
                        <a:pt x="44" y="68"/>
                      </a:cubicBezTo>
                      <a:cubicBezTo>
                        <a:pt x="44" y="68"/>
                        <a:pt x="44" y="68"/>
                        <a:pt x="44" y="68"/>
                      </a:cubicBezTo>
                      <a:cubicBezTo>
                        <a:pt x="53" y="123"/>
                        <a:pt x="53" y="123"/>
                        <a:pt x="53" y="123"/>
                      </a:cubicBezTo>
                      <a:cubicBezTo>
                        <a:pt x="53" y="123"/>
                        <a:pt x="53" y="123"/>
                        <a:pt x="53" y="123"/>
                      </a:cubicBezTo>
                      <a:cubicBezTo>
                        <a:pt x="53" y="123"/>
                        <a:pt x="53" y="123"/>
                        <a:pt x="53" y="123"/>
                      </a:cubicBezTo>
                      <a:close/>
                      <a:moveTo>
                        <a:pt x="1" y="2"/>
                      </a:moveTo>
                      <a:cubicBezTo>
                        <a:pt x="52" y="121"/>
                        <a:pt x="52" y="121"/>
                        <a:pt x="52" y="121"/>
                      </a:cubicBezTo>
                      <a:cubicBezTo>
                        <a:pt x="43" y="69"/>
                        <a:pt x="43" y="69"/>
                        <a:pt x="43" y="69"/>
                      </a:cubicBezTo>
                      <a:lnTo>
                        <a:pt x="1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86" name="Freeform 56">
                  <a:extLst>
                    <a:ext uri="{FF2B5EF4-FFF2-40B4-BE49-F238E27FC236}">
                      <a16:creationId xmlns:a16="http://schemas.microsoft.com/office/drawing/2014/main" id="{3F6495BD-BE94-5B73-BC32-93E265859E4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551" y="2887"/>
                  <a:ext cx="154" cy="119"/>
                </a:xfrm>
                <a:custGeom>
                  <a:avLst/>
                  <a:gdLst>
                    <a:gd name="T0" fmla="*/ 46 w 57"/>
                    <a:gd name="T1" fmla="*/ 44 h 44"/>
                    <a:gd name="T2" fmla="*/ 46 w 57"/>
                    <a:gd name="T3" fmla="*/ 44 h 44"/>
                    <a:gd name="T4" fmla="*/ 0 w 57"/>
                    <a:gd name="T5" fmla="*/ 0 h 44"/>
                    <a:gd name="T6" fmla="*/ 0 w 57"/>
                    <a:gd name="T7" fmla="*/ 0 h 44"/>
                    <a:gd name="T8" fmla="*/ 0 w 57"/>
                    <a:gd name="T9" fmla="*/ 0 h 44"/>
                    <a:gd name="T10" fmla="*/ 57 w 57"/>
                    <a:gd name="T11" fmla="*/ 35 h 44"/>
                    <a:gd name="T12" fmla="*/ 57 w 57"/>
                    <a:gd name="T13" fmla="*/ 35 h 44"/>
                    <a:gd name="T14" fmla="*/ 57 w 57"/>
                    <a:gd name="T15" fmla="*/ 35 h 44"/>
                    <a:gd name="T16" fmla="*/ 46 w 57"/>
                    <a:gd name="T17" fmla="*/ 44 h 44"/>
                    <a:gd name="T18" fmla="*/ 46 w 57"/>
                    <a:gd name="T19" fmla="*/ 44 h 44"/>
                    <a:gd name="T20" fmla="*/ 2 w 57"/>
                    <a:gd name="T21" fmla="*/ 2 h 44"/>
                    <a:gd name="T22" fmla="*/ 46 w 57"/>
                    <a:gd name="T23" fmla="*/ 43 h 44"/>
                    <a:gd name="T24" fmla="*/ 56 w 57"/>
                    <a:gd name="T25" fmla="*/ 35 h 44"/>
                    <a:gd name="T26" fmla="*/ 2 w 57"/>
                    <a:gd name="T27" fmla="*/ 2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57" h="44">
                      <a:moveTo>
                        <a:pt x="46" y="44"/>
                      </a:moveTo>
                      <a:cubicBezTo>
                        <a:pt x="46" y="44"/>
                        <a:pt x="46" y="44"/>
                        <a:pt x="46" y="44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57" y="35"/>
                        <a:pt x="57" y="35"/>
                        <a:pt x="57" y="35"/>
                      </a:cubicBezTo>
                      <a:cubicBezTo>
                        <a:pt x="57" y="35"/>
                        <a:pt x="57" y="35"/>
                        <a:pt x="57" y="35"/>
                      </a:cubicBezTo>
                      <a:cubicBezTo>
                        <a:pt x="57" y="35"/>
                        <a:pt x="57" y="35"/>
                        <a:pt x="57" y="35"/>
                      </a:cubicBezTo>
                      <a:cubicBezTo>
                        <a:pt x="46" y="44"/>
                        <a:pt x="46" y="44"/>
                        <a:pt x="46" y="44"/>
                      </a:cubicBezTo>
                      <a:cubicBezTo>
                        <a:pt x="46" y="44"/>
                        <a:pt x="46" y="44"/>
                        <a:pt x="46" y="44"/>
                      </a:cubicBezTo>
                      <a:close/>
                      <a:moveTo>
                        <a:pt x="2" y="2"/>
                      </a:moveTo>
                      <a:cubicBezTo>
                        <a:pt x="46" y="43"/>
                        <a:pt x="46" y="43"/>
                        <a:pt x="46" y="43"/>
                      </a:cubicBezTo>
                      <a:cubicBezTo>
                        <a:pt x="56" y="35"/>
                        <a:pt x="56" y="35"/>
                        <a:pt x="56" y="35"/>
                      </a:cubicBezTo>
                      <a:lnTo>
                        <a:pt x="2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87" name="Freeform 57">
                  <a:extLst>
                    <a:ext uri="{FF2B5EF4-FFF2-40B4-BE49-F238E27FC236}">
                      <a16:creationId xmlns:a16="http://schemas.microsoft.com/office/drawing/2014/main" id="{8C709988-1CFE-B258-D2A8-1BDD2EA80DC6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676" y="2982"/>
                  <a:ext cx="127" cy="65"/>
                </a:xfrm>
                <a:custGeom>
                  <a:avLst/>
                  <a:gdLst>
                    <a:gd name="T0" fmla="*/ 46 w 47"/>
                    <a:gd name="T1" fmla="*/ 24 h 24"/>
                    <a:gd name="T2" fmla="*/ 46 w 47"/>
                    <a:gd name="T3" fmla="*/ 24 h 24"/>
                    <a:gd name="T4" fmla="*/ 0 w 47"/>
                    <a:gd name="T5" fmla="*/ 9 h 24"/>
                    <a:gd name="T6" fmla="*/ 0 w 47"/>
                    <a:gd name="T7" fmla="*/ 9 h 24"/>
                    <a:gd name="T8" fmla="*/ 0 w 47"/>
                    <a:gd name="T9" fmla="*/ 8 h 24"/>
                    <a:gd name="T10" fmla="*/ 10 w 47"/>
                    <a:gd name="T11" fmla="*/ 0 h 24"/>
                    <a:gd name="T12" fmla="*/ 11 w 47"/>
                    <a:gd name="T13" fmla="*/ 0 h 24"/>
                    <a:gd name="T14" fmla="*/ 47 w 47"/>
                    <a:gd name="T15" fmla="*/ 23 h 24"/>
                    <a:gd name="T16" fmla="*/ 47 w 47"/>
                    <a:gd name="T17" fmla="*/ 24 h 24"/>
                    <a:gd name="T18" fmla="*/ 46 w 47"/>
                    <a:gd name="T19" fmla="*/ 24 h 24"/>
                    <a:gd name="T20" fmla="*/ 1 w 47"/>
                    <a:gd name="T21" fmla="*/ 9 h 24"/>
                    <a:gd name="T22" fmla="*/ 45 w 47"/>
                    <a:gd name="T23" fmla="*/ 23 h 24"/>
                    <a:gd name="T24" fmla="*/ 11 w 47"/>
                    <a:gd name="T25" fmla="*/ 0 h 24"/>
                    <a:gd name="T26" fmla="*/ 1 w 47"/>
                    <a:gd name="T27" fmla="*/ 9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7" h="24">
                      <a:moveTo>
                        <a:pt x="46" y="24"/>
                      </a:moveTo>
                      <a:cubicBezTo>
                        <a:pt x="46" y="24"/>
                        <a:pt x="46" y="24"/>
                        <a:pt x="46" y="24"/>
                      </a:cubicBezTo>
                      <a:cubicBezTo>
                        <a:pt x="0" y="9"/>
                        <a:pt x="0" y="9"/>
                        <a:pt x="0" y="9"/>
                      </a:cubicBezTo>
                      <a:cubicBezTo>
                        <a:pt x="0" y="9"/>
                        <a:pt x="0" y="9"/>
                        <a:pt x="0" y="9"/>
                      </a:cubicBezTo>
                      <a:cubicBezTo>
                        <a:pt x="0" y="9"/>
                        <a:pt x="0" y="8"/>
                        <a:pt x="0" y="8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47" y="23"/>
                        <a:pt x="47" y="23"/>
                        <a:pt x="47" y="23"/>
                      </a:cubicBezTo>
                      <a:cubicBezTo>
                        <a:pt x="47" y="23"/>
                        <a:pt x="47" y="23"/>
                        <a:pt x="47" y="24"/>
                      </a:cubicBezTo>
                      <a:cubicBezTo>
                        <a:pt x="47" y="24"/>
                        <a:pt x="47" y="24"/>
                        <a:pt x="46" y="24"/>
                      </a:cubicBezTo>
                      <a:close/>
                      <a:moveTo>
                        <a:pt x="1" y="9"/>
                      </a:moveTo>
                      <a:cubicBezTo>
                        <a:pt x="45" y="23"/>
                        <a:pt x="45" y="23"/>
                        <a:pt x="45" y="23"/>
                      </a:cubicBezTo>
                      <a:cubicBezTo>
                        <a:pt x="11" y="0"/>
                        <a:pt x="11" y="0"/>
                        <a:pt x="11" y="0"/>
                      </a:cubicBezTo>
                      <a:lnTo>
                        <a:pt x="1" y="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88" name="Freeform 58">
                  <a:extLst>
                    <a:ext uri="{FF2B5EF4-FFF2-40B4-BE49-F238E27FC236}">
                      <a16:creationId xmlns:a16="http://schemas.microsoft.com/office/drawing/2014/main" id="{98B5A902-651C-F73B-0B41-43AAE024477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432" y="2660"/>
                  <a:ext cx="273" cy="322"/>
                </a:xfrm>
                <a:custGeom>
                  <a:avLst/>
                  <a:gdLst>
                    <a:gd name="T0" fmla="*/ 101 w 101"/>
                    <a:gd name="T1" fmla="*/ 119 h 119"/>
                    <a:gd name="T2" fmla="*/ 100 w 101"/>
                    <a:gd name="T3" fmla="*/ 119 h 119"/>
                    <a:gd name="T4" fmla="*/ 44 w 101"/>
                    <a:gd name="T5" fmla="*/ 84 h 119"/>
                    <a:gd name="T6" fmla="*/ 44 w 101"/>
                    <a:gd name="T7" fmla="*/ 84 h 119"/>
                    <a:gd name="T8" fmla="*/ 0 w 101"/>
                    <a:gd name="T9" fmla="*/ 0 h 119"/>
                    <a:gd name="T10" fmla="*/ 0 w 101"/>
                    <a:gd name="T11" fmla="*/ 0 h 119"/>
                    <a:gd name="T12" fmla="*/ 0 w 101"/>
                    <a:gd name="T13" fmla="*/ 0 h 119"/>
                    <a:gd name="T14" fmla="*/ 101 w 101"/>
                    <a:gd name="T15" fmla="*/ 119 h 119"/>
                    <a:gd name="T16" fmla="*/ 101 w 101"/>
                    <a:gd name="T17" fmla="*/ 119 h 119"/>
                    <a:gd name="T18" fmla="*/ 101 w 101"/>
                    <a:gd name="T19" fmla="*/ 119 h 119"/>
                    <a:gd name="T20" fmla="*/ 44 w 101"/>
                    <a:gd name="T21" fmla="*/ 84 h 119"/>
                    <a:gd name="T22" fmla="*/ 99 w 101"/>
                    <a:gd name="T23" fmla="*/ 118 h 119"/>
                    <a:gd name="T24" fmla="*/ 2 w 101"/>
                    <a:gd name="T25" fmla="*/ 2 h 119"/>
                    <a:gd name="T26" fmla="*/ 44 w 101"/>
                    <a:gd name="T27" fmla="*/ 84 h 1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01" h="119">
                      <a:moveTo>
                        <a:pt x="101" y="119"/>
                      </a:moveTo>
                      <a:cubicBezTo>
                        <a:pt x="101" y="119"/>
                        <a:pt x="101" y="119"/>
                        <a:pt x="100" y="119"/>
                      </a:cubicBezTo>
                      <a:cubicBezTo>
                        <a:pt x="44" y="84"/>
                        <a:pt x="44" y="84"/>
                        <a:pt x="44" y="84"/>
                      </a:cubicBezTo>
                      <a:cubicBezTo>
                        <a:pt x="44" y="84"/>
                        <a:pt x="44" y="84"/>
                        <a:pt x="44" y="84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01" y="119"/>
                        <a:pt x="101" y="119"/>
                        <a:pt x="101" y="119"/>
                      </a:cubicBezTo>
                      <a:cubicBezTo>
                        <a:pt x="101" y="119"/>
                        <a:pt x="101" y="119"/>
                        <a:pt x="101" y="119"/>
                      </a:cubicBezTo>
                      <a:cubicBezTo>
                        <a:pt x="101" y="119"/>
                        <a:pt x="101" y="119"/>
                        <a:pt x="101" y="119"/>
                      </a:cubicBezTo>
                      <a:close/>
                      <a:moveTo>
                        <a:pt x="44" y="84"/>
                      </a:moveTo>
                      <a:cubicBezTo>
                        <a:pt x="99" y="118"/>
                        <a:pt x="99" y="118"/>
                        <a:pt x="99" y="118"/>
                      </a:cubicBezTo>
                      <a:cubicBezTo>
                        <a:pt x="2" y="2"/>
                        <a:pt x="2" y="2"/>
                        <a:pt x="2" y="2"/>
                      </a:cubicBezTo>
                      <a:lnTo>
                        <a:pt x="44" y="8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89" name="Freeform 59">
                  <a:extLst>
                    <a:ext uri="{FF2B5EF4-FFF2-40B4-BE49-F238E27FC236}">
                      <a16:creationId xmlns:a16="http://schemas.microsoft.com/office/drawing/2014/main" id="{4FA78087-10F2-CCA8-1A33-2536D5A5BA3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259" y="2207"/>
                  <a:ext cx="154" cy="259"/>
                </a:xfrm>
                <a:custGeom>
                  <a:avLst/>
                  <a:gdLst>
                    <a:gd name="T0" fmla="*/ 15 w 57"/>
                    <a:gd name="T1" fmla="*/ 96 h 96"/>
                    <a:gd name="T2" fmla="*/ 15 w 57"/>
                    <a:gd name="T3" fmla="*/ 96 h 96"/>
                    <a:gd name="T4" fmla="*/ 15 w 57"/>
                    <a:gd name="T5" fmla="*/ 96 h 96"/>
                    <a:gd name="T6" fmla="*/ 0 w 57"/>
                    <a:gd name="T7" fmla="*/ 3 h 96"/>
                    <a:gd name="T8" fmla="*/ 0 w 57"/>
                    <a:gd name="T9" fmla="*/ 3 h 96"/>
                    <a:gd name="T10" fmla="*/ 0 w 57"/>
                    <a:gd name="T11" fmla="*/ 3 h 96"/>
                    <a:gd name="T12" fmla="*/ 57 w 57"/>
                    <a:gd name="T13" fmla="*/ 0 h 96"/>
                    <a:gd name="T14" fmla="*/ 57 w 57"/>
                    <a:gd name="T15" fmla="*/ 0 h 96"/>
                    <a:gd name="T16" fmla="*/ 57 w 57"/>
                    <a:gd name="T17" fmla="*/ 0 h 96"/>
                    <a:gd name="T18" fmla="*/ 15 w 57"/>
                    <a:gd name="T19" fmla="*/ 96 h 96"/>
                    <a:gd name="T20" fmla="*/ 15 w 57"/>
                    <a:gd name="T21" fmla="*/ 96 h 96"/>
                    <a:gd name="T22" fmla="*/ 1 w 57"/>
                    <a:gd name="T23" fmla="*/ 3 h 96"/>
                    <a:gd name="T24" fmla="*/ 15 w 57"/>
                    <a:gd name="T25" fmla="*/ 95 h 96"/>
                    <a:gd name="T26" fmla="*/ 56 w 57"/>
                    <a:gd name="T27" fmla="*/ 0 h 96"/>
                    <a:gd name="T28" fmla="*/ 1 w 57"/>
                    <a:gd name="T29" fmla="*/ 3 h 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57" h="96">
                      <a:moveTo>
                        <a:pt x="15" y="96"/>
                      </a:moveTo>
                      <a:cubicBezTo>
                        <a:pt x="15" y="96"/>
                        <a:pt x="15" y="96"/>
                        <a:pt x="15" y="96"/>
                      </a:cubicBezTo>
                      <a:cubicBezTo>
                        <a:pt x="15" y="96"/>
                        <a:pt x="15" y="96"/>
                        <a:pt x="15" y="96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57" y="0"/>
                        <a:pt x="57" y="0"/>
                        <a:pt x="57" y="0"/>
                      </a:cubicBezTo>
                      <a:cubicBezTo>
                        <a:pt x="57" y="0"/>
                        <a:pt x="57" y="0"/>
                        <a:pt x="57" y="0"/>
                      </a:cubicBezTo>
                      <a:cubicBezTo>
                        <a:pt x="57" y="0"/>
                        <a:pt x="57" y="0"/>
                        <a:pt x="57" y="0"/>
                      </a:cubicBezTo>
                      <a:cubicBezTo>
                        <a:pt x="15" y="96"/>
                        <a:pt x="15" y="96"/>
                        <a:pt x="15" y="96"/>
                      </a:cubicBezTo>
                      <a:cubicBezTo>
                        <a:pt x="15" y="96"/>
                        <a:pt x="15" y="96"/>
                        <a:pt x="15" y="96"/>
                      </a:cubicBezTo>
                      <a:close/>
                      <a:moveTo>
                        <a:pt x="1" y="3"/>
                      </a:moveTo>
                      <a:cubicBezTo>
                        <a:pt x="15" y="95"/>
                        <a:pt x="15" y="95"/>
                        <a:pt x="15" y="95"/>
                      </a:cubicBezTo>
                      <a:cubicBezTo>
                        <a:pt x="56" y="0"/>
                        <a:pt x="56" y="0"/>
                        <a:pt x="56" y="0"/>
                      </a:cubicBezTo>
                      <a:lnTo>
                        <a:pt x="1" y="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90" name="Freeform 60">
                  <a:extLst>
                    <a:ext uri="{FF2B5EF4-FFF2-40B4-BE49-F238E27FC236}">
                      <a16:creationId xmlns:a16="http://schemas.microsoft.com/office/drawing/2014/main" id="{B81924BC-9BB8-A078-73DF-AC6D60A5693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00" y="2207"/>
                  <a:ext cx="135" cy="456"/>
                </a:xfrm>
                <a:custGeom>
                  <a:avLst/>
                  <a:gdLst>
                    <a:gd name="T0" fmla="*/ 49 w 50"/>
                    <a:gd name="T1" fmla="*/ 169 h 169"/>
                    <a:gd name="T2" fmla="*/ 49 w 50"/>
                    <a:gd name="T3" fmla="*/ 168 h 169"/>
                    <a:gd name="T4" fmla="*/ 0 w 50"/>
                    <a:gd name="T5" fmla="*/ 96 h 169"/>
                    <a:gd name="T6" fmla="*/ 0 w 50"/>
                    <a:gd name="T7" fmla="*/ 96 h 169"/>
                    <a:gd name="T8" fmla="*/ 41 w 50"/>
                    <a:gd name="T9" fmla="*/ 0 h 169"/>
                    <a:gd name="T10" fmla="*/ 42 w 50"/>
                    <a:gd name="T11" fmla="*/ 0 h 169"/>
                    <a:gd name="T12" fmla="*/ 42 w 50"/>
                    <a:gd name="T13" fmla="*/ 0 h 169"/>
                    <a:gd name="T14" fmla="*/ 50 w 50"/>
                    <a:gd name="T15" fmla="*/ 168 h 169"/>
                    <a:gd name="T16" fmla="*/ 49 w 50"/>
                    <a:gd name="T17" fmla="*/ 169 h 169"/>
                    <a:gd name="T18" fmla="*/ 49 w 50"/>
                    <a:gd name="T19" fmla="*/ 169 h 169"/>
                    <a:gd name="T20" fmla="*/ 1 w 50"/>
                    <a:gd name="T21" fmla="*/ 96 h 169"/>
                    <a:gd name="T22" fmla="*/ 49 w 50"/>
                    <a:gd name="T23" fmla="*/ 167 h 169"/>
                    <a:gd name="T24" fmla="*/ 42 w 50"/>
                    <a:gd name="T25" fmla="*/ 1 h 169"/>
                    <a:gd name="T26" fmla="*/ 1 w 50"/>
                    <a:gd name="T27" fmla="*/ 96 h 1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50" h="169">
                      <a:moveTo>
                        <a:pt x="49" y="169"/>
                      </a:moveTo>
                      <a:cubicBezTo>
                        <a:pt x="49" y="169"/>
                        <a:pt x="49" y="169"/>
                        <a:pt x="49" y="168"/>
                      </a:cubicBezTo>
                      <a:cubicBezTo>
                        <a:pt x="0" y="96"/>
                        <a:pt x="0" y="96"/>
                        <a:pt x="0" y="96"/>
                      </a:cubicBezTo>
                      <a:cubicBezTo>
                        <a:pt x="0" y="96"/>
                        <a:pt x="0" y="96"/>
                        <a:pt x="0" y="96"/>
                      </a:cubicBezTo>
                      <a:cubicBezTo>
                        <a:pt x="41" y="0"/>
                        <a:pt x="41" y="0"/>
                        <a:pt x="41" y="0"/>
                      </a:cubicBezTo>
                      <a:cubicBezTo>
                        <a:pt x="42" y="0"/>
                        <a:pt x="42" y="0"/>
                        <a:pt x="42" y="0"/>
                      </a:cubicBezTo>
                      <a:cubicBezTo>
                        <a:pt x="42" y="0"/>
                        <a:pt x="42" y="0"/>
                        <a:pt x="42" y="0"/>
                      </a:cubicBezTo>
                      <a:cubicBezTo>
                        <a:pt x="50" y="168"/>
                        <a:pt x="50" y="168"/>
                        <a:pt x="50" y="168"/>
                      </a:cubicBezTo>
                      <a:cubicBezTo>
                        <a:pt x="50" y="168"/>
                        <a:pt x="49" y="169"/>
                        <a:pt x="49" y="169"/>
                      </a:cubicBezTo>
                      <a:cubicBezTo>
                        <a:pt x="49" y="169"/>
                        <a:pt x="49" y="169"/>
                        <a:pt x="49" y="169"/>
                      </a:cubicBezTo>
                      <a:close/>
                      <a:moveTo>
                        <a:pt x="1" y="96"/>
                      </a:moveTo>
                      <a:cubicBezTo>
                        <a:pt x="49" y="167"/>
                        <a:pt x="49" y="167"/>
                        <a:pt x="49" y="167"/>
                      </a:cubicBezTo>
                      <a:cubicBezTo>
                        <a:pt x="42" y="1"/>
                        <a:pt x="42" y="1"/>
                        <a:pt x="42" y="1"/>
                      </a:cubicBezTo>
                      <a:lnTo>
                        <a:pt x="1" y="9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91" name="Freeform 61">
                  <a:extLst>
                    <a:ext uri="{FF2B5EF4-FFF2-40B4-BE49-F238E27FC236}">
                      <a16:creationId xmlns:a16="http://schemas.microsoft.com/office/drawing/2014/main" id="{82C63F93-9D59-5416-EFBE-B29263E6516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235" y="2215"/>
                  <a:ext cx="68" cy="251"/>
                </a:xfrm>
                <a:custGeom>
                  <a:avLst/>
                  <a:gdLst>
                    <a:gd name="T0" fmla="*/ 24 w 25"/>
                    <a:gd name="T1" fmla="*/ 93 h 93"/>
                    <a:gd name="T2" fmla="*/ 24 w 25"/>
                    <a:gd name="T3" fmla="*/ 93 h 93"/>
                    <a:gd name="T4" fmla="*/ 0 w 25"/>
                    <a:gd name="T5" fmla="*/ 75 h 93"/>
                    <a:gd name="T6" fmla="*/ 0 w 25"/>
                    <a:gd name="T7" fmla="*/ 74 h 93"/>
                    <a:gd name="T8" fmla="*/ 9 w 25"/>
                    <a:gd name="T9" fmla="*/ 0 h 93"/>
                    <a:gd name="T10" fmla="*/ 9 w 25"/>
                    <a:gd name="T11" fmla="*/ 0 h 93"/>
                    <a:gd name="T12" fmla="*/ 10 w 25"/>
                    <a:gd name="T13" fmla="*/ 0 h 93"/>
                    <a:gd name="T14" fmla="*/ 24 w 25"/>
                    <a:gd name="T15" fmla="*/ 93 h 93"/>
                    <a:gd name="T16" fmla="*/ 24 w 25"/>
                    <a:gd name="T17" fmla="*/ 93 h 93"/>
                    <a:gd name="T18" fmla="*/ 24 w 25"/>
                    <a:gd name="T19" fmla="*/ 93 h 93"/>
                    <a:gd name="T20" fmla="*/ 0 w 25"/>
                    <a:gd name="T21" fmla="*/ 74 h 93"/>
                    <a:gd name="T22" fmla="*/ 24 w 25"/>
                    <a:gd name="T23" fmla="*/ 92 h 93"/>
                    <a:gd name="T24" fmla="*/ 9 w 25"/>
                    <a:gd name="T25" fmla="*/ 2 h 93"/>
                    <a:gd name="T26" fmla="*/ 0 w 25"/>
                    <a:gd name="T27" fmla="*/ 74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5" h="93">
                      <a:moveTo>
                        <a:pt x="24" y="93"/>
                      </a:moveTo>
                      <a:cubicBezTo>
                        <a:pt x="24" y="93"/>
                        <a:pt x="24" y="93"/>
                        <a:pt x="24" y="93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0" y="75"/>
                        <a:pt x="0" y="75"/>
                        <a:pt x="0" y="74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24" y="93"/>
                        <a:pt x="24" y="93"/>
                        <a:pt x="24" y="93"/>
                      </a:cubicBezTo>
                      <a:cubicBezTo>
                        <a:pt x="25" y="93"/>
                        <a:pt x="24" y="93"/>
                        <a:pt x="24" y="93"/>
                      </a:cubicBezTo>
                      <a:cubicBezTo>
                        <a:pt x="24" y="93"/>
                        <a:pt x="24" y="93"/>
                        <a:pt x="24" y="93"/>
                      </a:cubicBezTo>
                      <a:close/>
                      <a:moveTo>
                        <a:pt x="0" y="74"/>
                      </a:moveTo>
                      <a:cubicBezTo>
                        <a:pt x="24" y="92"/>
                        <a:pt x="24" y="92"/>
                        <a:pt x="24" y="92"/>
                      </a:cubicBezTo>
                      <a:cubicBezTo>
                        <a:pt x="9" y="2"/>
                        <a:pt x="9" y="2"/>
                        <a:pt x="9" y="2"/>
                      </a:cubicBezTo>
                      <a:lnTo>
                        <a:pt x="0" y="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92" name="Freeform 62">
                  <a:extLst>
                    <a:ext uri="{FF2B5EF4-FFF2-40B4-BE49-F238E27FC236}">
                      <a16:creationId xmlns:a16="http://schemas.microsoft.com/office/drawing/2014/main" id="{4D939D19-AE00-575A-75B2-75A7C0E612B2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578" y="1542"/>
                  <a:ext cx="487" cy="268"/>
                </a:xfrm>
                <a:custGeom>
                  <a:avLst/>
                  <a:gdLst>
                    <a:gd name="T0" fmla="*/ 0 w 180"/>
                    <a:gd name="T1" fmla="*/ 99 h 99"/>
                    <a:gd name="T2" fmla="*/ 0 w 180"/>
                    <a:gd name="T3" fmla="*/ 99 h 99"/>
                    <a:gd name="T4" fmla="*/ 0 w 180"/>
                    <a:gd name="T5" fmla="*/ 99 h 99"/>
                    <a:gd name="T6" fmla="*/ 74 w 180"/>
                    <a:gd name="T7" fmla="*/ 0 h 99"/>
                    <a:gd name="T8" fmla="*/ 74 w 180"/>
                    <a:gd name="T9" fmla="*/ 0 h 99"/>
                    <a:gd name="T10" fmla="*/ 180 w 180"/>
                    <a:gd name="T11" fmla="*/ 77 h 99"/>
                    <a:gd name="T12" fmla="*/ 180 w 180"/>
                    <a:gd name="T13" fmla="*/ 78 h 99"/>
                    <a:gd name="T14" fmla="*/ 179 w 180"/>
                    <a:gd name="T15" fmla="*/ 78 h 99"/>
                    <a:gd name="T16" fmla="*/ 0 w 180"/>
                    <a:gd name="T17" fmla="*/ 99 h 99"/>
                    <a:gd name="T18" fmla="*/ 0 w 180"/>
                    <a:gd name="T19" fmla="*/ 99 h 99"/>
                    <a:gd name="T20" fmla="*/ 74 w 180"/>
                    <a:gd name="T21" fmla="*/ 0 h 99"/>
                    <a:gd name="T22" fmla="*/ 1 w 180"/>
                    <a:gd name="T23" fmla="*/ 99 h 99"/>
                    <a:gd name="T24" fmla="*/ 179 w 180"/>
                    <a:gd name="T25" fmla="*/ 77 h 99"/>
                    <a:gd name="T26" fmla="*/ 74 w 180"/>
                    <a:gd name="T27" fmla="*/ 0 h 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80" h="99">
                      <a:moveTo>
                        <a:pt x="0" y="99"/>
                      </a:moveTo>
                      <a:cubicBezTo>
                        <a:pt x="0" y="99"/>
                        <a:pt x="0" y="99"/>
                        <a:pt x="0" y="99"/>
                      </a:cubicBezTo>
                      <a:cubicBezTo>
                        <a:pt x="0" y="99"/>
                        <a:pt x="0" y="99"/>
                        <a:pt x="0" y="99"/>
                      </a:cubicBezTo>
                      <a:cubicBezTo>
                        <a:pt x="74" y="0"/>
                        <a:pt x="74" y="0"/>
                        <a:pt x="74" y="0"/>
                      </a:cubicBezTo>
                      <a:cubicBezTo>
                        <a:pt x="74" y="0"/>
                        <a:pt x="74" y="0"/>
                        <a:pt x="74" y="0"/>
                      </a:cubicBezTo>
                      <a:cubicBezTo>
                        <a:pt x="180" y="77"/>
                        <a:pt x="180" y="77"/>
                        <a:pt x="180" y="77"/>
                      </a:cubicBezTo>
                      <a:cubicBezTo>
                        <a:pt x="180" y="77"/>
                        <a:pt x="180" y="78"/>
                        <a:pt x="180" y="78"/>
                      </a:cubicBezTo>
                      <a:cubicBezTo>
                        <a:pt x="180" y="78"/>
                        <a:pt x="180" y="78"/>
                        <a:pt x="179" y="78"/>
                      </a:cubicBezTo>
                      <a:cubicBezTo>
                        <a:pt x="0" y="99"/>
                        <a:pt x="0" y="99"/>
                        <a:pt x="0" y="99"/>
                      </a:cubicBezTo>
                      <a:cubicBezTo>
                        <a:pt x="0" y="99"/>
                        <a:pt x="0" y="99"/>
                        <a:pt x="0" y="99"/>
                      </a:cubicBezTo>
                      <a:close/>
                      <a:moveTo>
                        <a:pt x="74" y="0"/>
                      </a:moveTo>
                      <a:cubicBezTo>
                        <a:pt x="1" y="99"/>
                        <a:pt x="1" y="99"/>
                        <a:pt x="1" y="99"/>
                      </a:cubicBezTo>
                      <a:cubicBezTo>
                        <a:pt x="179" y="77"/>
                        <a:pt x="179" y="77"/>
                        <a:pt x="179" y="77"/>
                      </a:cubicBezTo>
                      <a:lnTo>
                        <a:pt x="7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93" name="Freeform 63">
                  <a:extLst>
                    <a:ext uri="{FF2B5EF4-FFF2-40B4-BE49-F238E27FC236}">
                      <a16:creationId xmlns:a16="http://schemas.microsoft.com/office/drawing/2014/main" id="{18265278-B06A-A350-4F06-AFA2DEC6A11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578" y="1750"/>
                  <a:ext cx="487" cy="389"/>
                </a:xfrm>
                <a:custGeom>
                  <a:avLst/>
                  <a:gdLst>
                    <a:gd name="T0" fmla="*/ 155 w 180"/>
                    <a:gd name="T1" fmla="*/ 144 h 144"/>
                    <a:gd name="T2" fmla="*/ 155 w 180"/>
                    <a:gd name="T3" fmla="*/ 144 h 144"/>
                    <a:gd name="T4" fmla="*/ 0 w 180"/>
                    <a:gd name="T5" fmla="*/ 22 h 144"/>
                    <a:gd name="T6" fmla="*/ 0 w 180"/>
                    <a:gd name="T7" fmla="*/ 22 h 144"/>
                    <a:gd name="T8" fmla="*/ 0 w 180"/>
                    <a:gd name="T9" fmla="*/ 22 h 144"/>
                    <a:gd name="T10" fmla="*/ 179 w 180"/>
                    <a:gd name="T11" fmla="*/ 0 h 144"/>
                    <a:gd name="T12" fmla="*/ 180 w 180"/>
                    <a:gd name="T13" fmla="*/ 0 h 144"/>
                    <a:gd name="T14" fmla="*/ 180 w 180"/>
                    <a:gd name="T15" fmla="*/ 1 h 144"/>
                    <a:gd name="T16" fmla="*/ 155 w 180"/>
                    <a:gd name="T17" fmla="*/ 144 h 144"/>
                    <a:gd name="T18" fmla="*/ 155 w 180"/>
                    <a:gd name="T19" fmla="*/ 144 h 144"/>
                    <a:gd name="T20" fmla="*/ 155 w 180"/>
                    <a:gd name="T21" fmla="*/ 144 h 144"/>
                    <a:gd name="T22" fmla="*/ 1 w 180"/>
                    <a:gd name="T23" fmla="*/ 22 h 144"/>
                    <a:gd name="T24" fmla="*/ 155 w 180"/>
                    <a:gd name="T25" fmla="*/ 143 h 144"/>
                    <a:gd name="T26" fmla="*/ 179 w 180"/>
                    <a:gd name="T27" fmla="*/ 1 h 144"/>
                    <a:gd name="T28" fmla="*/ 1 w 180"/>
                    <a:gd name="T29" fmla="*/ 22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80" h="144">
                      <a:moveTo>
                        <a:pt x="155" y="144"/>
                      </a:moveTo>
                      <a:cubicBezTo>
                        <a:pt x="155" y="144"/>
                        <a:pt x="155" y="144"/>
                        <a:pt x="155" y="144"/>
                      </a:cubicBezTo>
                      <a:cubicBezTo>
                        <a:pt x="0" y="22"/>
                        <a:pt x="0" y="22"/>
                        <a:pt x="0" y="22"/>
                      </a:cubicBezTo>
                      <a:cubicBezTo>
                        <a:pt x="0" y="22"/>
                        <a:pt x="0" y="22"/>
                        <a:pt x="0" y="22"/>
                      </a:cubicBezTo>
                      <a:cubicBezTo>
                        <a:pt x="0" y="22"/>
                        <a:pt x="0" y="22"/>
                        <a:pt x="0" y="22"/>
                      </a:cubicBezTo>
                      <a:cubicBezTo>
                        <a:pt x="179" y="0"/>
                        <a:pt x="179" y="0"/>
                        <a:pt x="179" y="0"/>
                      </a:cubicBezTo>
                      <a:cubicBezTo>
                        <a:pt x="179" y="0"/>
                        <a:pt x="180" y="0"/>
                        <a:pt x="180" y="0"/>
                      </a:cubicBezTo>
                      <a:cubicBezTo>
                        <a:pt x="180" y="0"/>
                        <a:pt x="180" y="1"/>
                        <a:pt x="180" y="1"/>
                      </a:cubicBezTo>
                      <a:cubicBezTo>
                        <a:pt x="155" y="144"/>
                        <a:pt x="155" y="144"/>
                        <a:pt x="155" y="144"/>
                      </a:cubicBezTo>
                      <a:cubicBezTo>
                        <a:pt x="155" y="144"/>
                        <a:pt x="155" y="144"/>
                        <a:pt x="155" y="144"/>
                      </a:cubicBezTo>
                      <a:cubicBezTo>
                        <a:pt x="155" y="144"/>
                        <a:pt x="155" y="144"/>
                        <a:pt x="155" y="144"/>
                      </a:cubicBezTo>
                      <a:close/>
                      <a:moveTo>
                        <a:pt x="1" y="22"/>
                      </a:moveTo>
                      <a:cubicBezTo>
                        <a:pt x="155" y="143"/>
                        <a:pt x="155" y="143"/>
                        <a:pt x="155" y="143"/>
                      </a:cubicBezTo>
                      <a:cubicBezTo>
                        <a:pt x="179" y="1"/>
                        <a:pt x="179" y="1"/>
                        <a:pt x="179" y="1"/>
                      </a:cubicBezTo>
                      <a:lnTo>
                        <a:pt x="1" y="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94" name="Freeform 64">
                  <a:extLst>
                    <a:ext uri="{FF2B5EF4-FFF2-40B4-BE49-F238E27FC236}">
                      <a16:creationId xmlns:a16="http://schemas.microsoft.com/office/drawing/2014/main" id="{696FBF4C-1C38-90D7-6AD8-B45ABA88F4A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416" y="1542"/>
                  <a:ext cx="362" cy="268"/>
                </a:xfrm>
                <a:custGeom>
                  <a:avLst/>
                  <a:gdLst>
                    <a:gd name="T0" fmla="*/ 60 w 134"/>
                    <a:gd name="T1" fmla="*/ 99 h 99"/>
                    <a:gd name="T2" fmla="*/ 60 w 134"/>
                    <a:gd name="T3" fmla="*/ 99 h 99"/>
                    <a:gd name="T4" fmla="*/ 1 w 134"/>
                    <a:gd name="T5" fmla="*/ 70 h 99"/>
                    <a:gd name="T6" fmla="*/ 0 w 134"/>
                    <a:gd name="T7" fmla="*/ 70 h 99"/>
                    <a:gd name="T8" fmla="*/ 1 w 134"/>
                    <a:gd name="T9" fmla="*/ 69 h 99"/>
                    <a:gd name="T10" fmla="*/ 134 w 134"/>
                    <a:gd name="T11" fmla="*/ 0 h 99"/>
                    <a:gd name="T12" fmla="*/ 134 w 134"/>
                    <a:gd name="T13" fmla="*/ 0 h 99"/>
                    <a:gd name="T14" fmla="*/ 134 w 134"/>
                    <a:gd name="T15" fmla="*/ 0 h 99"/>
                    <a:gd name="T16" fmla="*/ 60 w 134"/>
                    <a:gd name="T17" fmla="*/ 99 h 99"/>
                    <a:gd name="T18" fmla="*/ 60 w 134"/>
                    <a:gd name="T19" fmla="*/ 99 h 99"/>
                    <a:gd name="T20" fmla="*/ 1 w 134"/>
                    <a:gd name="T21" fmla="*/ 70 h 99"/>
                    <a:gd name="T22" fmla="*/ 60 w 134"/>
                    <a:gd name="T23" fmla="*/ 99 h 99"/>
                    <a:gd name="T24" fmla="*/ 133 w 134"/>
                    <a:gd name="T25" fmla="*/ 1 h 99"/>
                    <a:gd name="T26" fmla="*/ 1 w 134"/>
                    <a:gd name="T27" fmla="*/ 70 h 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34" h="99">
                      <a:moveTo>
                        <a:pt x="60" y="99"/>
                      </a:moveTo>
                      <a:cubicBezTo>
                        <a:pt x="60" y="99"/>
                        <a:pt x="60" y="99"/>
                        <a:pt x="60" y="99"/>
                      </a:cubicBezTo>
                      <a:cubicBezTo>
                        <a:pt x="1" y="70"/>
                        <a:pt x="1" y="70"/>
                        <a:pt x="1" y="70"/>
                      </a:cubicBezTo>
                      <a:cubicBezTo>
                        <a:pt x="0" y="70"/>
                        <a:pt x="0" y="70"/>
                        <a:pt x="0" y="70"/>
                      </a:cubicBezTo>
                      <a:cubicBezTo>
                        <a:pt x="0" y="69"/>
                        <a:pt x="0" y="69"/>
                        <a:pt x="1" y="69"/>
                      </a:cubicBezTo>
                      <a:cubicBezTo>
                        <a:pt x="134" y="0"/>
                        <a:pt x="134" y="0"/>
                        <a:pt x="134" y="0"/>
                      </a:cubicBezTo>
                      <a:cubicBezTo>
                        <a:pt x="134" y="0"/>
                        <a:pt x="134" y="0"/>
                        <a:pt x="134" y="0"/>
                      </a:cubicBezTo>
                      <a:cubicBezTo>
                        <a:pt x="134" y="0"/>
                        <a:pt x="134" y="0"/>
                        <a:pt x="134" y="0"/>
                      </a:cubicBezTo>
                      <a:cubicBezTo>
                        <a:pt x="60" y="99"/>
                        <a:pt x="60" y="99"/>
                        <a:pt x="60" y="99"/>
                      </a:cubicBezTo>
                      <a:cubicBezTo>
                        <a:pt x="60" y="99"/>
                        <a:pt x="60" y="99"/>
                        <a:pt x="60" y="99"/>
                      </a:cubicBezTo>
                      <a:close/>
                      <a:moveTo>
                        <a:pt x="1" y="70"/>
                      </a:moveTo>
                      <a:cubicBezTo>
                        <a:pt x="60" y="99"/>
                        <a:pt x="60" y="99"/>
                        <a:pt x="60" y="99"/>
                      </a:cubicBezTo>
                      <a:cubicBezTo>
                        <a:pt x="133" y="1"/>
                        <a:pt x="133" y="1"/>
                        <a:pt x="133" y="1"/>
                      </a:cubicBezTo>
                      <a:lnTo>
                        <a:pt x="1" y="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95" name="Freeform 65">
                  <a:extLst>
                    <a:ext uri="{FF2B5EF4-FFF2-40B4-BE49-F238E27FC236}">
                      <a16:creationId xmlns:a16="http://schemas.microsoft.com/office/drawing/2014/main" id="{5340D6DE-D1E2-DBC0-A297-10229CA2D9A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22" y="1729"/>
                  <a:ext cx="259" cy="224"/>
                </a:xfrm>
                <a:custGeom>
                  <a:avLst/>
                  <a:gdLst>
                    <a:gd name="T0" fmla="*/ 0 w 96"/>
                    <a:gd name="T1" fmla="*/ 83 h 83"/>
                    <a:gd name="T2" fmla="*/ 0 w 96"/>
                    <a:gd name="T3" fmla="*/ 83 h 83"/>
                    <a:gd name="T4" fmla="*/ 0 w 96"/>
                    <a:gd name="T5" fmla="*/ 83 h 83"/>
                    <a:gd name="T6" fmla="*/ 35 w 96"/>
                    <a:gd name="T7" fmla="*/ 0 h 83"/>
                    <a:gd name="T8" fmla="*/ 36 w 96"/>
                    <a:gd name="T9" fmla="*/ 0 h 83"/>
                    <a:gd name="T10" fmla="*/ 36 w 96"/>
                    <a:gd name="T11" fmla="*/ 0 h 83"/>
                    <a:gd name="T12" fmla="*/ 95 w 96"/>
                    <a:gd name="T13" fmla="*/ 30 h 83"/>
                    <a:gd name="T14" fmla="*/ 96 w 96"/>
                    <a:gd name="T15" fmla="*/ 30 h 83"/>
                    <a:gd name="T16" fmla="*/ 95 w 96"/>
                    <a:gd name="T17" fmla="*/ 30 h 83"/>
                    <a:gd name="T18" fmla="*/ 0 w 96"/>
                    <a:gd name="T19" fmla="*/ 83 h 83"/>
                    <a:gd name="T20" fmla="*/ 0 w 96"/>
                    <a:gd name="T21" fmla="*/ 83 h 83"/>
                    <a:gd name="T22" fmla="*/ 36 w 96"/>
                    <a:gd name="T23" fmla="*/ 1 h 83"/>
                    <a:gd name="T24" fmla="*/ 1 w 96"/>
                    <a:gd name="T25" fmla="*/ 82 h 83"/>
                    <a:gd name="T26" fmla="*/ 95 w 96"/>
                    <a:gd name="T27" fmla="*/ 30 h 83"/>
                    <a:gd name="T28" fmla="*/ 36 w 96"/>
                    <a:gd name="T29" fmla="*/ 1 h 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96" h="83">
                      <a:moveTo>
                        <a:pt x="0" y="83"/>
                      </a:moveTo>
                      <a:cubicBezTo>
                        <a:pt x="0" y="83"/>
                        <a:pt x="0" y="83"/>
                        <a:pt x="0" y="83"/>
                      </a:cubicBezTo>
                      <a:cubicBezTo>
                        <a:pt x="0" y="83"/>
                        <a:pt x="0" y="83"/>
                        <a:pt x="0" y="83"/>
                      </a:cubicBezTo>
                      <a:cubicBezTo>
                        <a:pt x="35" y="0"/>
                        <a:pt x="35" y="0"/>
                        <a:pt x="35" y="0"/>
                      </a:cubicBezTo>
                      <a:cubicBezTo>
                        <a:pt x="35" y="0"/>
                        <a:pt x="36" y="0"/>
                        <a:pt x="36" y="0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95" y="30"/>
                        <a:pt x="95" y="30"/>
                        <a:pt x="95" y="30"/>
                      </a:cubicBezTo>
                      <a:cubicBezTo>
                        <a:pt x="95" y="30"/>
                        <a:pt x="96" y="30"/>
                        <a:pt x="96" y="30"/>
                      </a:cubicBezTo>
                      <a:cubicBezTo>
                        <a:pt x="96" y="30"/>
                        <a:pt x="95" y="30"/>
                        <a:pt x="95" y="30"/>
                      </a:cubicBezTo>
                      <a:cubicBezTo>
                        <a:pt x="0" y="83"/>
                        <a:pt x="0" y="83"/>
                        <a:pt x="0" y="83"/>
                      </a:cubicBezTo>
                      <a:cubicBezTo>
                        <a:pt x="0" y="83"/>
                        <a:pt x="0" y="83"/>
                        <a:pt x="0" y="83"/>
                      </a:cubicBezTo>
                      <a:close/>
                      <a:moveTo>
                        <a:pt x="36" y="1"/>
                      </a:moveTo>
                      <a:cubicBezTo>
                        <a:pt x="1" y="82"/>
                        <a:pt x="1" y="82"/>
                        <a:pt x="1" y="82"/>
                      </a:cubicBezTo>
                      <a:cubicBezTo>
                        <a:pt x="95" y="30"/>
                        <a:pt x="95" y="30"/>
                        <a:pt x="95" y="30"/>
                      </a:cubicBez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96" name="Freeform 66">
                  <a:extLst>
                    <a:ext uri="{FF2B5EF4-FFF2-40B4-BE49-F238E27FC236}">
                      <a16:creationId xmlns:a16="http://schemas.microsoft.com/office/drawing/2014/main" id="{C715063F-8261-7A90-B9CD-C30EFA33EBC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578" y="1810"/>
                  <a:ext cx="419" cy="364"/>
                </a:xfrm>
                <a:custGeom>
                  <a:avLst/>
                  <a:gdLst>
                    <a:gd name="T0" fmla="*/ 28 w 155"/>
                    <a:gd name="T1" fmla="*/ 135 h 135"/>
                    <a:gd name="T2" fmla="*/ 28 w 155"/>
                    <a:gd name="T3" fmla="*/ 135 h 135"/>
                    <a:gd name="T4" fmla="*/ 0 w 155"/>
                    <a:gd name="T5" fmla="*/ 0 h 135"/>
                    <a:gd name="T6" fmla="*/ 0 w 155"/>
                    <a:gd name="T7" fmla="*/ 0 h 135"/>
                    <a:gd name="T8" fmla="*/ 0 w 155"/>
                    <a:gd name="T9" fmla="*/ 0 h 135"/>
                    <a:gd name="T10" fmla="*/ 155 w 155"/>
                    <a:gd name="T11" fmla="*/ 122 h 135"/>
                    <a:gd name="T12" fmla="*/ 155 w 155"/>
                    <a:gd name="T13" fmla="*/ 122 h 135"/>
                    <a:gd name="T14" fmla="*/ 155 w 155"/>
                    <a:gd name="T15" fmla="*/ 122 h 135"/>
                    <a:gd name="T16" fmla="*/ 28 w 155"/>
                    <a:gd name="T17" fmla="*/ 135 h 135"/>
                    <a:gd name="T18" fmla="*/ 28 w 155"/>
                    <a:gd name="T19" fmla="*/ 135 h 135"/>
                    <a:gd name="T20" fmla="*/ 1 w 155"/>
                    <a:gd name="T21" fmla="*/ 1 h 135"/>
                    <a:gd name="T22" fmla="*/ 28 w 155"/>
                    <a:gd name="T23" fmla="*/ 134 h 135"/>
                    <a:gd name="T24" fmla="*/ 154 w 155"/>
                    <a:gd name="T25" fmla="*/ 122 h 135"/>
                    <a:gd name="T26" fmla="*/ 1 w 155"/>
                    <a:gd name="T27" fmla="*/ 1 h 1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55" h="135">
                      <a:moveTo>
                        <a:pt x="28" y="135"/>
                      </a:moveTo>
                      <a:cubicBezTo>
                        <a:pt x="28" y="135"/>
                        <a:pt x="28" y="135"/>
                        <a:pt x="28" y="135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55" y="122"/>
                        <a:pt x="155" y="122"/>
                        <a:pt x="155" y="122"/>
                      </a:cubicBezTo>
                      <a:cubicBezTo>
                        <a:pt x="155" y="122"/>
                        <a:pt x="155" y="122"/>
                        <a:pt x="155" y="122"/>
                      </a:cubicBezTo>
                      <a:cubicBezTo>
                        <a:pt x="155" y="122"/>
                        <a:pt x="155" y="122"/>
                        <a:pt x="155" y="122"/>
                      </a:cubicBezTo>
                      <a:cubicBezTo>
                        <a:pt x="28" y="135"/>
                        <a:pt x="28" y="135"/>
                        <a:pt x="28" y="135"/>
                      </a:cubicBezTo>
                      <a:cubicBezTo>
                        <a:pt x="28" y="135"/>
                        <a:pt x="28" y="135"/>
                        <a:pt x="28" y="135"/>
                      </a:cubicBezTo>
                      <a:close/>
                      <a:moveTo>
                        <a:pt x="1" y="1"/>
                      </a:moveTo>
                      <a:cubicBezTo>
                        <a:pt x="28" y="134"/>
                        <a:pt x="28" y="134"/>
                        <a:pt x="28" y="134"/>
                      </a:cubicBezTo>
                      <a:cubicBezTo>
                        <a:pt x="154" y="122"/>
                        <a:pt x="154" y="122"/>
                        <a:pt x="154" y="122"/>
                      </a:cubicBez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97" name="Freeform 67">
                  <a:extLst>
                    <a:ext uri="{FF2B5EF4-FFF2-40B4-BE49-F238E27FC236}">
                      <a16:creationId xmlns:a16="http://schemas.microsoft.com/office/drawing/2014/main" id="{F0DB6644-33D9-105B-13C4-1F343597FE7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411" y="1810"/>
                  <a:ext cx="243" cy="397"/>
                </a:xfrm>
                <a:custGeom>
                  <a:avLst/>
                  <a:gdLst>
                    <a:gd name="T0" fmla="*/ 1 w 90"/>
                    <a:gd name="T1" fmla="*/ 147 h 147"/>
                    <a:gd name="T2" fmla="*/ 1 w 90"/>
                    <a:gd name="T3" fmla="*/ 147 h 147"/>
                    <a:gd name="T4" fmla="*/ 0 w 90"/>
                    <a:gd name="T5" fmla="*/ 147 h 147"/>
                    <a:gd name="T6" fmla="*/ 62 w 90"/>
                    <a:gd name="T7" fmla="*/ 0 h 147"/>
                    <a:gd name="T8" fmla="*/ 62 w 90"/>
                    <a:gd name="T9" fmla="*/ 0 h 147"/>
                    <a:gd name="T10" fmla="*/ 63 w 90"/>
                    <a:gd name="T11" fmla="*/ 0 h 147"/>
                    <a:gd name="T12" fmla="*/ 90 w 90"/>
                    <a:gd name="T13" fmla="*/ 135 h 147"/>
                    <a:gd name="T14" fmla="*/ 90 w 90"/>
                    <a:gd name="T15" fmla="*/ 135 h 147"/>
                    <a:gd name="T16" fmla="*/ 90 w 90"/>
                    <a:gd name="T17" fmla="*/ 135 h 147"/>
                    <a:gd name="T18" fmla="*/ 1 w 90"/>
                    <a:gd name="T19" fmla="*/ 147 h 147"/>
                    <a:gd name="T20" fmla="*/ 1 w 90"/>
                    <a:gd name="T21" fmla="*/ 147 h 147"/>
                    <a:gd name="T22" fmla="*/ 62 w 90"/>
                    <a:gd name="T23" fmla="*/ 1 h 147"/>
                    <a:gd name="T24" fmla="*/ 1 w 90"/>
                    <a:gd name="T25" fmla="*/ 147 h 147"/>
                    <a:gd name="T26" fmla="*/ 90 w 90"/>
                    <a:gd name="T27" fmla="*/ 134 h 147"/>
                    <a:gd name="T28" fmla="*/ 62 w 90"/>
                    <a:gd name="T29" fmla="*/ 1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90" h="147">
                      <a:moveTo>
                        <a:pt x="1" y="147"/>
                      </a:moveTo>
                      <a:cubicBezTo>
                        <a:pt x="1" y="147"/>
                        <a:pt x="1" y="147"/>
                        <a:pt x="1" y="147"/>
                      </a:cubicBezTo>
                      <a:cubicBezTo>
                        <a:pt x="0" y="147"/>
                        <a:pt x="0" y="147"/>
                        <a:pt x="0" y="147"/>
                      </a:cubicBezTo>
                      <a:cubicBezTo>
                        <a:pt x="62" y="0"/>
                        <a:pt x="62" y="0"/>
                        <a:pt x="62" y="0"/>
                      </a:cubicBezTo>
                      <a:cubicBezTo>
                        <a:pt x="62" y="0"/>
                        <a:pt x="62" y="0"/>
                        <a:pt x="62" y="0"/>
                      </a:cubicBezTo>
                      <a:cubicBezTo>
                        <a:pt x="62" y="0"/>
                        <a:pt x="63" y="0"/>
                        <a:pt x="63" y="0"/>
                      </a:cubicBezTo>
                      <a:cubicBezTo>
                        <a:pt x="90" y="135"/>
                        <a:pt x="90" y="135"/>
                        <a:pt x="90" y="135"/>
                      </a:cubicBezTo>
                      <a:cubicBezTo>
                        <a:pt x="90" y="135"/>
                        <a:pt x="90" y="135"/>
                        <a:pt x="90" y="135"/>
                      </a:cubicBezTo>
                      <a:cubicBezTo>
                        <a:pt x="90" y="135"/>
                        <a:pt x="90" y="135"/>
                        <a:pt x="90" y="135"/>
                      </a:cubicBezTo>
                      <a:cubicBezTo>
                        <a:pt x="1" y="147"/>
                        <a:pt x="1" y="147"/>
                        <a:pt x="1" y="147"/>
                      </a:cubicBezTo>
                      <a:cubicBezTo>
                        <a:pt x="1" y="147"/>
                        <a:pt x="1" y="147"/>
                        <a:pt x="1" y="147"/>
                      </a:cubicBezTo>
                      <a:close/>
                      <a:moveTo>
                        <a:pt x="62" y="1"/>
                      </a:moveTo>
                      <a:cubicBezTo>
                        <a:pt x="1" y="147"/>
                        <a:pt x="1" y="147"/>
                        <a:pt x="1" y="147"/>
                      </a:cubicBezTo>
                      <a:cubicBezTo>
                        <a:pt x="90" y="134"/>
                        <a:pt x="90" y="134"/>
                        <a:pt x="90" y="134"/>
                      </a:cubicBezTo>
                      <a:lnTo>
                        <a:pt x="62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98" name="Freeform 68">
                  <a:extLst>
                    <a:ext uri="{FF2B5EF4-FFF2-40B4-BE49-F238E27FC236}">
                      <a16:creationId xmlns:a16="http://schemas.microsoft.com/office/drawing/2014/main" id="{C1CFAECE-2421-8EAC-1142-D66C0E2B831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22" y="1810"/>
                  <a:ext cx="259" cy="397"/>
                </a:xfrm>
                <a:custGeom>
                  <a:avLst/>
                  <a:gdLst>
                    <a:gd name="T0" fmla="*/ 34 w 96"/>
                    <a:gd name="T1" fmla="*/ 147 h 147"/>
                    <a:gd name="T2" fmla="*/ 34 w 96"/>
                    <a:gd name="T3" fmla="*/ 147 h 147"/>
                    <a:gd name="T4" fmla="*/ 33 w 96"/>
                    <a:gd name="T5" fmla="*/ 147 h 147"/>
                    <a:gd name="T6" fmla="*/ 0 w 96"/>
                    <a:gd name="T7" fmla="*/ 53 h 147"/>
                    <a:gd name="T8" fmla="*/ 0 w 96"/>
                    <a:gd name="T9" fmla="*/ 53 h 147"/>
                    <a:gd name="T10" fmla="*/ 95 w 96"/>
                    <a:gd name="T11" fmla="*/ 0 h 147"/>
                    <a:gd name="T12" fmla="*/ 95 w 96"/>
                    <a:gd name="T13" fmla="*/ 0 h 147"/>
                    <a:gd name="T14" fmla="*/ 96 w 96"/>
                    <a:gd name="T15" fmla="*/ 0 h 147"/>
                    <a:gd name="T16" fmla="*/ 34 w 96"/>
                    <a:gd name="T17" fmla="*/ 147 h 147"/>
                    <a:gd name="T18" fmla="*/ 34 w 96"/>
                    <a:gd name="T19" fmla="*/ 147 h 147"/>
                    <a:gd name="T20" fmla="*/ 1 w 96"/>
                    <a:gd name="T21" fmla="*/ 53 h 147"/>
                    <a:gd name="T22" fmla="*/ 34 w 96"/>
                    <a:gd name="T23" fmla="*/ 146 h 147"/>
                    <a:gd name="T24" fmla="*/ 95 w 96"/>
                    <a:gd name="T25" fmla="*/ 1 h 147"/>
                    <a:gd name="T26" fmla="*/ 1 w 96"/>
                    <a:gd name="T27" fmla="*/ 53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96" h="147">
                      <a:moveTo>
                        <a:pt x="34" y="147"/>
                      </a:moveTo>
                      <a:cubicBezTo>
                        <a:pt x="34" y="147"/>
                        <a:pt x="34" y="147"/>
                        <a:pt x="34" y="147"/>
                      </a:cubicBezTo>
                      <a:cubicBezTo>
                        <a:pt x="34" y="147"/>
                        <a:pt x="34" y="147"/>
                        <a:pt x="33" y="147"/>
                      </a:cubicBezTo>
                      <a:cubicBezTo>
                        <a:pt x="0" y="53"/>
                        <a:pt x="0" y="53"/>
                        <a:pt x="0" y="53"/>
                      </a:cubicBezTo>
                      <a:cubicBezTo>
                        <a:pt x="0" y="53"/>
                        <a:pt x="0" y="53"/>
                        <a:pt x="0" y="53"/>
                      </a:cubicBezTo>
                      <a:cubicBezTo>
                        <a:pt x="95" y="0"/>
                        <a:pt x="95" y="0"/>
                        <a:pt x="95" y="0"/>
                      </a:cubicBezTo>
                      <a:cubicBezTo>
                        <a:pt x="95" y="0"/>
                        <a:pt x="95" y="0"/>
                        <a:pt x="95" y="0"/>
                      </a:cubicBezTo>
                      <a:cubicBezTo>
                        <a:pt x="96" y="0"/>
                        <a:pt x="96" y="0"/>
                        <a:pt x="96" y="0"/>
                      </a:cubicBezTo>
                      <a:cubicBezTo>
                        <a:pt x="34" y="147"/>
                        <a:pt x="34" y="147"/>
                        <a:pt x="34" y="147"/>
                      </a:cubicBezTo>
                      <a:cubicBezTo>
                        <a:pt x="34" y="147"/>
                        <a:pt x="34" y="147"/>
                        <a:pt x="34" y="147"/>
                      </a:cubicBezTo>
                      <a:close/>
                      <a:moveTo>
                        <a:pt x="1" y="53"/>
                      </a:moveTo>
                      <a:cubicBezTo>
                        <a:pt x="34" y="146"/>
                        <a:pt x="34" y="146"/>
                        <a:pt x="34" y="146"/>
                      </a:cubicBezTo>
                      <a:cubicBezTo>
                        <a:pt x="95" y="1"/>
                        <a:pt x="95" y="1"/>
                        <a:pt x="95" y="1"/>
                      </a:cubicBezTo>
                      <a:lnTo>
                        <a:pt x="1" y="5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99" name="Freeform 69">
                  <a:extLst>
                    <a:ext uri="{FF2B5EF4-FFF2-40B4-BE49-F238E27FC236}">
                      <a16:creationId xmlns:a16="http://schemas.microsoft.com/office/drawing/2014/main" id="{3F2AEEFE-C63A-C30D-C69F-BB9E0ED573D9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678" y="1315"/>
                  <a:ext cx="289" cy="95"/>
                </a:xfrm>
                <a:custGeom>
                  <a:avLst/>
                  <a:gdLst>
                    <a:gd name="T0" fmla="*/ 1 w 107"/>
                    <a:gd name="T1" fmla="*/ 35 h 35"/>
                    <a:gd name="T2" fmla="*/ 0 w 107"/>
                    <a:gd name="T3" fmla="*/ 35 h 35"/>
                    <a:gd name="T4" fmla="*/ 0 w 107"/>
                    <a:gd name="T5" fmla="*/ 35 h 35"/>
                    <a:gd name="T6" fmla="*/ 106 w 107"/>
                    <a:gd name="T7" fmla="*/ 0 h 35"/>
                    <a:gd name="T8" fmla="*/ 107 w 107"/>
                    <a:gd name="T9" fmla="*/ 0 h 35"/>
                    <a:gd name="T10" fmla="*/ 106 w 107"/>
                    <a:gd name="T11" fmla="*/ 0 h 35"/>
                    <a:gd name="T12" fmla="*/ 50 w 107"/>
                    <a:gd name="T13" fmla="*/ 30 h 35"/>
                    <a:gd name="T14" fmla="*/ 50 w 107"/>
                    <a:gd name="T15" fmla="*/ 30 h 35"/>
                    <a:gd name="T16" fmla="*/ 1 w 107"/>
                    <a:gd name="T17" fmla="*/ 35 h 35"/>
                    <a:gd name="T18" fmla="*/ 1 w 107"/>
                    <a:gd name="T19" fmla="*/ 35 h 35"/>
                    <a:gd name="T20" fmla="*/ 104 w 107"/>
                    <a:gd name="T21" fmla="*/ 1 h 35"/>
                    <a:gd name="T22" fmla="*/ 3 w 107"/>
                    <a:gd name="T23" fmla="*/ 35 h 35"/>
                    <a:gd name="T24" fmla="*/ 50 w 107"/>
                    <a:gd name="T25" fmla="*/ 30 h 35"/>
                    <a:gd name="T26" fmla="*/ 104 w 107"/>
                    <a:gd name="T27" fmla="*/ 1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07" h="35">
                      <a:moveTo>
                        <a:pt x="1" y="35"/>
                      </a:moveTo>
                      <a:cubicBezTo>
                        <a:pt x="0" y="35"/>
                        <a:pt x="0" y="35"/>
                        <a:pt x="0" y="35"/>
                      </a:cubicBezTo>
                      <a:cubicBezTo>
                        <a:pt x="0" y="35"/>
                        <a:pt x="0" y="35"/>
                        <a:pt x="0" y="35"/>
                      </a:cubicBezTo>
                      <a:cubicBezTo>
                        <a:pt x="106" y="0"/>
                        <a:pt x="106" y="0"/>
                        <a:pt x="106" y="0"/>
                      </a:cubicBezTo>
                      <a:cubicBezTo>
                        <a:pt x="106" y="0"/>
                        <a:pt x="107" y="0"/>
                        <a:pt x="107" y="0"/>
                      </a:cubicBezTo>
                      <a:cubicBezTo>
                        <a:pt x="107" y="0"/>
                        <a:pt x="107" y="0"/>
                        <a:pt x="106" y="0"/>
                      </a:cubicBezTo>
                      <a:cubicBezTo>
                        <a:pt x="50" y="30"/>
                        <a:pt x="50" y="30"/>
                        <a:pt x="50" y="30"/>
                      </a:cubicBezTo>
                      <a:cubicBezTo>
                        <a:pt x="50" y="30"/>
                        <a:pt x="50" y="30"/>
                        <a:pt x="50" y="30"/>
                      </a:cubicBezTo>
                      <a:cubicBezTo>
                        <a:pt x="1" y="35"/>
                        <a:pt x="1" y="35"/>
                        <a:pt x="1" y="35"/>
                      </a:cubicBezTo>
                      <a:cubicBezTo>
                        <a:pt x="1" y="35"/>
                        <a:pt x="1" y="35"/>
                        <a:pt x="1" y="35"/>
                      </a:cubicBezTo>
                      <a:close/>
                      <a:moveTo>
                        <a:pt x="104" y="1"/>
                      </a:moveTo>
                      <a:cubicBezTo>
                        <a:pt x="3" y="35"/>
                        <a:pt x="3" y="35"/>
                        <a:pt x="3" y="35"/>
                      </a:cubicBezTo>
                      <a:cubicBezTo>
                        <a:pt x="50" y="30"/>
                        <a:pt x="50" y="30"/>
                        <a:pt x="50" y="30"/>
                      </a:cubicBezTo>
                      <a:lnTo>
                        <a:pt x="104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00" name="Freeform 70">
                  <a:extLst>
                    <a:ext uri="{FF2B5EF4-FFF2-40B4-BE49-F238E27FC236}">
                      <a16:creationId xmlns:a16="http://schemas.microsoft.com/office/drawing/2014/main" id="{D180C909-89B2-AC63-2771-2A9946143D8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605" y="1626"/>
                  <a:ext cx="189" cy="224"/>
                </a:xfrm>
                <a:custGeom>
                  <a:avLst/>
                  <a:gdLst>
                    <a:gd name="T0" fmla="*/ 70 w 70"/>
                    <a:gd name="T1" fmla="*/ 83 h 83"/>
                    <a:gd name="T2" fmla="*/ 69 w 70"/>
                    <a:gd name="T3" fmla="*/ 83 h 83"/>
                    <a:gd name="T4" fmla="*/ 0 w 70"/>
                    <a:gd name="T5" fmla="*/ 0 h 83"/>
                    <a:gd name="T6" fmla="*/ 0 w 70"/>
                    <a:gd name="T7" fmla="*/ 0 h 83"/>
                    <a:gd name="T8" fmla="*/ 0 w 70"/>
                    <a:gd name="T9" fmla="*/ 0 h 83"/>
                    <a:gd name="T10" fmla="*/ 67 w 70"/>
                    <a:gd name="T11" fmla="*/ 21 h 83"/>
                    <a:gd name="T12" fmla="*/ 67 w 70"/>
                    <a:gd name="T13" fmla="*/ 21 h 83"/>
                    <a:gd name="T14" fmla="*/ 70 w 70"/>
                    <a:gd name="T15" fmla="*/ 82 h 83"/>
                    <a:gd name="T16" fmla="*/ 70 w 70"/>
                    <a:gd name="T17" fmla="*/ 83 h 83"/>
                    <a:gd name="T18" fmla="*/ 70 w 70"/>
                    <a:gd name="T19" fmla="*/ 83 h 83"/>
                    <a:gd name="T20" fmla="*/ 1 w 70"/>
                    <a:gd name="T21" fmla="*/ 1 h 83"/>
                    <a:gd name="T22" fmla="*/ 69 w 70"/>
                    <a:gd name="T23" fmla="*/ 82 h 83"/>
                    <a:gd name="T24" fmla="*/ 67 w 70"/>
                    <a:gd name="T25" fmla="*/ 21 h 83"/>
                    <a:gd name="T26" fmla="*/ 1 w 70"/>
                    <a:gd name="T27" fmla="*/ 1 h 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70" h="83">
                      <a:moveTo>
                        <a:pt x="70" y="83"/>
                      </a:moveTo>
                      <a:cubicBezTo>
                        <a:pt x="70" y="83"/>
                        <a:pt x="70" y="83"/>
                        <a:pt x="69" y="83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67" y="21"/>
                        <a:pt x="67" y="21"/>
                        <a:pt x="67" y="21"/>
                      </a:cubicBezTo>
                      <a:cubicBezTo>
                        <a:pt x="67" y="21"/>
                        <a:pt x="67" y="21"/>
                        <a:pt x="67" y="21"/>
                      </a:cubicBezTo>
                      <a:cubicBezTo>
                        <a:pt x="70" y="82"/>
                        <a:pt x="70" y="82"/>
                        <a:pt x="70" y="82"/>
                      </a:cubicBezTo>
                      <a:cubicBezTo>
                        <a:pt x="70" y="82"/>
                        <a:pt x="70" y="83"/>
                        <a:pt x="70" y="83"/>
                      </a:cubicBezTo>
                      <a:cubicBezTo>
                        <a:pt x="70" y="83"/>
                        <a:pt x="70" y="83"/>
                        <a:pt x="70" y="83"/>
                      </a:cubicBezTo>
                      <a:close/>
                      <a:moveTo>
                        <a:pt x="1" y="1"/>
                      </a:moveTo>
                      <a:cubicBezTo>
                        <a:pt x="69" y="82"/>
                        <a:pt x="69" y="82"/>
                        <a:pt x="69" y="82"/>
                      </a:cubicBezTo>
                      <a:cubicBezTo>
                        <a:pt x="67" y="21"/>
                        <a:pt x="67" y="21"/>
                        <a:pt x="67" y="21"/>
                      </a:cubicBez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01" name="Freeform 71">
                  <a:extLst>
                    <a:ext uri="{FF2B5EF4-FFF2-40B4-BE49-F238E27FC236}">
                      <a16:creationId xmlns:a16="http://schemas.microsoft.com/office/drawing/2014/main" id="{D6B9129F-07BB-22FA-16C1-8E2574686671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786" y="1683"/>
                  <a:ext cx="143" cy="332"/>
                </a:xfrm>
                <a:custGeom>
                  <a:avLst/>
                  <a:gdLst>
                    <a:gd name="T0" fmla="*/ 53 w 53"/>
                    <a:gd name="T1" fmla="*/ 123 h 123"/>
                    <a:gd name="T2" fmla="*/ 52 w 53"/>
                    <a:gd name="T3" fmla="*/ 123 h 123"/>
                    <a:gd name="T4" fmla="*/ 2 w 53"/>
                    <a:gd name="T5" fmla="*/ 62 h 123"/>
                    <a:gd name="T6" fmla="*/ 2 w 53"/>
                    <a:gd name="T7" fmla="*/ 61 h 123"/>
                    <a:gd name="T8" fmla="*/ 0 w 53"/>
                    <a:gd name="T9" fmla="*/ 0 h 123"/>
                    <a:gd name="T10" fmla="*/ 0 w 53"/>
                    <a:gd name="T11" fmla="*/ 0 h 123"/>
                    <a:gd name="T12" fmla="*/ 0 w 53"/>
                    <a:gd name="T13" fmla="*/ 0 h 123"/>
                    <a:gd name="T14" fmla="*/ 53 w 53"/>
                    <a:gd name="T15" fmla="*/ 123 h 123"/>
                    <a:gd name="T16" fmla="*/ 53 w 53"/>
                    <a:gd name="T17" fmla="*/ 123 h 123"/>
                    <a:gd name="T18" fmla="*/ 53 w 53"/>
                    <a:gd name="T19" fmla="*/ 123 h 123"/>
                    <a:gd name="T20" fmla="*/ 3 w 53"/>
                    <a:gd name="T21" fmla="*/ 61 h 123"/>
                    <a:gd name="T22" fmla="*/ 52 w 53"/>
                    <a:gd name="T23" fmla="*/ 121 h 123"/>
                    <a:gd name="T24" fmla="*/ 0 w 53"/>
                    <a:gd name="T25" fmla="*/ 1 h 123"/>
                    <a:gd name="T26" fmla="*/ 3 w 53"/>
                    <a:gd name="T27" fmla="*/ 61 h 1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53" h="123">
                      <a:moveTo>
                        <a:pt x="53" y="123"/>
                      </a:moveTo>
                      <a:cubicBezTo>
                        <a:pt x="52" y="123"/>
                        <a:pt x="52" y="123"/>
                        <a:pt x="52" y="123"/>
                      </a:cubicBezTo>
                      <a:cubicBezTo>
                        <a:pt x="2" y="62"/>
                        <a:pt x="2" y="62"/>
                        <a:pt x="2" y="62"/>
                      </a:cubicBezTo>
                      <a:cubicBezTo>
                        <a:pt x="2" y="61"/>
                        <a:pt x="2" y="61"/>
                        <a:pt x="2" y="61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53" y="123"/>
                        <a:pt x="53" y="123"/>
                        <a:pt x="53" y="123"/>
                      </a:cubicBezTo>
                      <a:cubicBezTo>
                        <a:pt x="53" y="123"/>
                        <a:pt x="53" y="123"/>
                        <a:pt x="53" y="123"/>
                      </a:cubicBezTo>
                      <a:cubicBezTo>
                        <a:pt x="53" y="123"/>
                        <a:pt x="53" y="123"/>
                        <a:pt x="53" y="123"/>
                      </a:cubicBezTo>
                      <a:close/>
                      <a:moveTo>
                        <a:pt x="3" y="61"/>
                      </a:moveTo>
                      <a:cubicBezTo>
                        <a:pt x="52" y="121"/>
                        <a:pt x="52" y="121"/>
                        <a:pt x="52" y="121"/>
                      </a:cubicBezTo>
                      <a:cubicBezTo>
                        <a:pt x="0" y="1"/>
                        <a:pt x="0" y="1"/>
                        <a:pt x="0" y="1"/>
                      </a:cubicBezTo>
                      <a:lnTo>
                        <a:pt x="3" y="6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02" name="Freeform 72">
                  <a:extLst>
                    <a:ext uri="{FF2B5EF4-FFF2-40B4-BE49-F238E27FC236}">
                      <a16:creationId xmlns:a16="http://schemas.microsoft.com/office/drawing/2014/main" id="{D3E02E8D-FEFE-98E8-A195-F14583AF8FC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478" y="1626"/>
                  <a:ext cx="316" cy="224"/>
                </a:xfrm>
                <a:custGeom>
                  <a:avLst/>
                  <a:gdLst>
                    <a:gd name="T0" fmla="*/ 117 w 117"/>
                    <a:gd name="T1" fmla="*/ 83 h 83"/>
                    <a:gd name="T2" fmla="*/ 117 w 117"/>
                    <a:gd name="T3" fmla="*/ 83 h 83"/>
                    <a:gd name="T4" fmla="*/ 0 w 117"/>
                    <a:gd name="T5" fmla="*/ 1 h 83"/>
                    <a:gd name="T6" fmla="*/ 0 w 117"/>
                    <a:gd name="T7" fmla="*/ 1 h 83"/>
                    <a:gd name="T8" fmla="*/ 0 w 117"/>
                    <a:gd name="T9" fmla="*/ 1 h 83"/>
                    <a:gd name="T10" fmla="*/ 47 w 117"/>
                    <a:gd name="T11" fmla="*/ 0 h 83"/>
                    <a:gd name="T12" fmla="*/ 47 w 117"/>
                    <a:gd name="T13" fmla="*/ 0 h 83"/>
                    <a:gd name="T14" fmla="*/ 117 w 117"/>
                    <a:gd name="T15" fmla="*/ 82 h 83"/>
                    <a:gd name="T16" fmla="*/ 117 w 117"/>
                    <a:gd name="T17" fmla="*/ 83 h 83"/>
                    <a:gd name="T18" fmla="*/ 117 w 117"/>
                    <a:gd name="T19" fmla="*/ 83 h 83"/>
                    <a:gd name="T20" fmla="*/ 1 w 117"/>
                    <a:gd name="T21" fmla="*/ 2 h 83"/>
                    <a:gd name="T22" fmla="*/ 115 w 117"/>
                    <a:gd name="T23" fmla="*/ 81 h 83"/>
                    <a:gd name="T24" fmla="*/ 47 w 117"/>
                    <a:gd name="T25" fmla="*/ 0 h 83"/>
                    <a:gd name="T26" fmla="*/ 1 w 117"/>
                    <a:gd name="T27" fmla="*/ 2 h 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17" h="83">
                      <a:moveTo>
                        <a:pt x="117" y="83"/>
                      </a:moveTo>
                      <a:cubicBezTo>
                        <a:pt x="117" y="83"/>
                        <a:pt x="117" y="83"/>
                        <a:pt x="117" y="83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47" y="0"/>
                        <a:pt x="47" y="0"/>
                        <a:pt x="47" y="0"/>
                      </a:cubicBezTo>
                      <a:cubicBezTo>
                        <a:pt x="47" y="0"/>
                        <a:pt x="47" y="0"/>
                        <a:pt x="47" y="0"/>
                      </a:cubicBezTo>
                      <a:cubicBezTo>
                        <a:pt x="117" y="82"/>
                        <a:pt x="117" y="82"/>
                        <a:pt x="117" y="82"/>
                      </a:cubicBezTo>
                      <a:cubicBezTo>
                        <a:pt x="117" y="82"/>
                        <a:pt x="117" y="82"/>
                        <a:pt x="117" y="83"/>
                      </a:cubicBezTo>
                      <a:cubicBezTo>
                        <a:pt x="117" y="83"/>
                        <a:pt x="117" y="83"/>
                        <a:pt x="117" y="83"/>
                      </a:cubicBezTo>
                      <a:close/>
                      <a:moveTo>
                        <a:pt x="1" y="2"/>
                      </a:moveTo>
                      <a:cubicBezTo>
                        <a:pt x="115" y="81"/>
                        <a:pt x="115" y="81"/>
                        <a:pt x="115" y="81"/>
                      </a:cubicBezTo>
                      <a:cubicBezTo>
                        <a:pt x="47" y="0"/>
                        <a:pt x="47" y="0"/>
                        <a:pt x="47" y="0"/>
                      </a:cubicBezTo>
                      <a:lnTo>
                        <a:pt x="1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03" name="Freeform 73">
                  <a:extLst>
                    <a:ext uri="{FF2B5EF4-FFF2-40B4-BE49-F238E27FC236}">
                      <a16:creationId xmlns:a16="http://schemas.microsoft.com/office/drawing/2014/main" id="{D1CBD0C9-39E6-1C32-4D1B-0095964CDA79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456" y="1629"/>
                  <a:ext cx="338" cy="221"/>
                </a:xfrm>
                <a:custGeom>
                  <a:avLst/>
                  <a:gdLst>
                    <a:gd name="T0" fmla="*/ 125 w 125"/>
                    <a:gd name="T1" fmla="*/ 82 h 82"/>
                    <a:gd name="T2" fmla="*/ 125 w 125"/>
                    <a:gd name="T3" fmla="*/ 82 h 82"/>
                    <a:gd name="T4" fmla="*/ 0 w 125"/>
                    <a:gd name="T5" fmla="*/ 60 h 82"/>
                    <a:gd name="T6" fmla="*/ 0 w 125"/>
                    <a:gd name="T7" fmla="*/ 59 h 82"/>
                    <a:gd name="T8" fmla="*/ 8 w 125"/>
                    <a:gd name="T9" fmla="*/ 0 h 82"/>
                    <a:gd name="T10" fmla="*/ 8 w 125"/>
                    <a:gd name="T11" fmla="*/ 0 h 82"/>
                    <a:gd name="T12" fmla="*/ 8 w 125"/>
                    <a:gd name="T13" fmla="*/ 0 h 82"/>
                    <a:gd name="T14" fmla="*/ 125 w 125"/>
                    <a:gd name="T15" fmla="*/ 81 h 82"/>
                    <a:gd name="T16" fmla="*/ 125 w 125"/>
                    <a:gd name="T17" fmla="*/ 81 h 82"/>
                    <a:gd name="T18" fmla="*/ 125 w 125"/>
                    <a:gd name="T19" fmla="*/ 82 h 82"/>
                    <a:gd name="T20" fmla="*/ 1 w 125"/>
                    <a:gd name="T21" fmla="*/ 59 h 82"/>
                    <a:gd name="T22" fmla="*/ 124 w 125"/>
                    <a:gd name="T23" fmla="*/ 81 h 82"/>
                    <a:gd name="T24" fmla="*/ 8 w 125"/>
                    <a:gd name="T25" fmla="*/ 1 h 82"/>
                    <a:gd name="T26" fmla="*/ 1 w 125"/>
                    <a:gd name="T27" fmla="*/ 59 h 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25" h="82">
                      <a:moveTo>
                        <a:pt x="125" y="82"/>
                      </a:moveTo>
                      <a:cubicBezTo>
                        <a:pt x="125" y="82"/>
                        <a:pt x="125" y="82"/>
                        <a:pt x="125" y="82"/>
                      </a:cubicBezTo>
                      <a:cubicBezTo>
                        <a:pt x="0" y="60"/>
                        <a:pt x="0" y="60"/>
                        <a:pt x="0" y="60"/>
                      </a:cubicBezTo>
                      <a:cubicBezTo>
                        <a:pt x="0" y="60"/>
                        <a:pt x="0" y="60"/>
                        <a:pt x="0" y="59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125" y="81"/>
                        <a:pt x="125" y="81"/>
                        <a:pt x="125" y="81"/>
                      </a:cubicBezTo>
                      <a:cubicBezTo>
                        <a:pt x="125" y="81"/>
                        <a:pt x="125" y="81"/>
                        <a:pt x="125" y="81"/>
                      </a:cubicBezTo>
                      <a:cubicBezTo>
                        <a:pt x="125" y="82"/>
                        <a:pt x="125" y="82"/>
                        <a:pt x="125" y="82"/>
                      </a:cubicBezTo>
                      <a:close/>
                      <a:moveTo>
                        <a:pt x="1" y="59"/>
                      </a:moveTo>
                      <a:cubicBezTo>
                        <a:pt x="124" y="81"/>
                        <a:pt x="124" y="81"/>
                        <a:pt x="124" y="81"/>
                      </a:cubicBezTo>
                      <a:cubicBezTo>
                        <a:pt x="8" y="1"/>
                        <a:pt x="8" y="1"/>
                        <a:pt x="8" y="1"/>
                      </a:cubicBezTo>
                      <a:lnTo>
                        <a:pt x="1" y="5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04" name="Freeform 74">
                  <a:extLst>
                    <a:ext uri="{FF2B5EF4-FFF2-40B4-BE49-F238E27FC236}">
                      <a16:creationId xmlns:a16="http://schemas.microsoft.com/office/drawing/2014/main" id="{9B3D4FF9-56F1-9098-B3F6-8B6CF48A31D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791" y="1847"/>
                  <a:ext cx="138" cy="289"/>
                </a:xfrm>
                <a:custGeom>
                  <a:avLst/>
                  <a:gdLst>
                    <a:gd name="T0" fmla="*/ 43 w 51"/>
                    <a:gd name="T1" fmla="*/ 107 h 107"/>
                    <a:gd name="T2" fmla="*/ 43 w 51"/>
                    <a:gd name="T3" fmla="*/ 107 h 107"/>
                    <a:gd name="T4" fmla="*/ 0 w 51"/>
                    <a:gd name="T5" fmla="*/ 0 h 107"/>
                    <a:gd name="T6" fmla="*/ 1 w 51"/>
                    <a:gd name="T7" fmla="*/ 0 h 107"/>
                    <a:gd name="T8" fmla="*/ 1 w 51"/>
                    <a:gd name="T9" fmla="*/ 0 h 107"/>
                    <a:gd name="T10" fmla="*/ 51 w 51"/>
                    <a:gd name="T11" fmla="*/ 62 h 107"/>
                    <a:gd name="T12" fmla="*/ 51 w 51"/>
                    <a:gd name="T13" fmla="*/ 62 h 107"/>
                    <a:gd name="T14" fmla="*/ 43 w 51"/>
                    <a:gd name="T15" fmla="*/ 107 h 107"/>
                    <a:gd name="T16" fmla="*/ 43 w 51"/>
                    <a:gd name="T17" fmla="*/ 107 h 107"/>
                    <a:gd name="T18" fmla="*/ 43 w 51"/>
                    <a:gd name="T19" fmla="*/ 107 h 107"/>
                    <a:gd name="T20" fmla="*/ 1 w 51"/>
                    <a:gd name="T21" fmla="*/ 2 h 107"/>
                    <a:gd name="T22" fmla="*/ 43 w 51"/>
                    <a:gd name="T23" fmla="*/ 106 h 107"/>
                    <a:gd name="T24" fmla="*/ 50 w 51"/>
                    <a:gd name="T25" fmla="*/ 62 h 107"/>
                    <a:gd name="T26" fmla="*/ 1 w 51"/>
                    <a:gd name="T27" fmla="*/ 2 h 1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51" h="107">
                      <a:moveTo>
                        <a:pt x="43" y="107"/>
                      </a:moveTo>
                      <a:cubicBezTo>
                        <a:pt x="43" y="107"/>
                        <a:pt x="43" y="107"/>
                        <a:pt x="43" y="107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51" y="62"/>
                        <a:pt x="51" y="62"/>
                        <a:pt x="51" y="62"/>
                      </a:cubicBezTo>
                      <a:cubicBezTo>
                        <a:pt x="51" y="62"/>
                        <a:pt x="51" y="62"/>
                        <a:pt x="51" y="62"/>
                      </a:cubicBezTo>
                      <a:cubicBezTo>
                        <a:pt x="43" y="107"/>
                        <a:pt x="43" y="107"/>
                        <a:pt x="43" y="107"/>
                      </a:cubicBezTo>
                      <a:cubicBezTo>
                        <a:pt x="43" y="107"/>
                        <a:pt x="43" y="107"/>
                        <a:pt x="43" y="107"/>
                      </a:cubicBezTo>
                      <a:cubicBezTo>
                        <a:pt x="43" y="107"/>
                        <a:pt x="43" y="107"/>
                        <a:pt x="43" y="107"/>
                      </a:cubicBezTo>
                      <a:close/>
                      <a:moveTo>
                        <a:pt x="1" y="2"/>
                      </a:moveTo>
                      <a:cubicBezTo>
                        <a:pt x="43" y="106"/>
                        <a:pt x="43" y="106"/>
                        <a:pt x="43" y="106"/>
                      </a:cubicBezTo>
                      <a:cubicBezTo>
                        <a:pt x="50" y="62"/>
                        <a:pt x="50" y="62"/>
                        <a:pt x="50" y="62"/>
                      </a:cubicBezTo>
                      <a:lnTo>
                        <a:pt x="1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05" name="Freeform 75">
                  <a:extLst>
                    <a:ext uri="{FF2B5EF4-FFF2-40B4-BE49-F238E27FC236}">
                      <a16:creationId xmlns:a16="http://schemas.microsoft.com/office/drawing/2014/main" id="{4C526712-6683-0F96-64D8-1F183ACAA963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456" y="1788"/>
                  <a:ext cx="338" cy="238"/>
                </a:xfrm>
                <a:custGeom>
                  <a:avLst/>
                  <a:gdLst>
                    <a:gd name="T0" fmla="*/ 82 w 125"/>
                    <a:gd name="T1" fmla="*/ 88 h 88"/>
                    <a:gd name="T2" fmla="*/ 82 w 125"/>
                    <a:gd name="T3" fmla="*/ 88 h 88"/>
                    <a:gd name="T4" fmla="*/ 0 w 125"/>
                    <a:gd name="T5" fmla="*/ 1 h 88"/>
                    <a:gd name="T6" fmla="*/ 0 w 125"/>
                    <a:gd name="T7" fmla="*/ 0 h 88"/>
                    <a:gd name="T8" fmla="*/ 0 w 125"/>
                    <a:gd name="T9" fmla="*/ 0 h 88"/>
                    <a:gd name="T10" fmla="*/ 125 w 125"/>
                    <a:gd name="T11" fmla="*/ 22 h 88"/>
                    <a:gd name="T12" fmla="*/ 125 w 125"/>
                    <a:gd name="T13" fmla="*/ 22 h 88"/>
                    <a:gd name="T14" fmla="*/ 125 w 125"/>
                    <a:gd name="T15" fmla="*/ 22 h 88"/>
                    <a:gd name="T16" fmla="*/ 83 w 125"/>
                    <a:gd name="T17" fmla="*/ 88 h 88"/>
                    <a:gd name="T18" fmla="*/ 82 w 125"/>
                    <a:gd name="T19" fmla="*/ 88 h 88"/>
                    <a:gd name="T20" fmla="*/ 1 w 125"/>
                    <a:gd name="T21" fmla="*/ 1 h 88"/>
                    <a:gd name="T22" fmla="*/ 82 w 125"/>
                    <a:gd name="T23" fmla="*/ 87 h 88"/>
                    <a:gd name="T24" fmla="*/ 124 w 125"/>
                    <a:gd name="T25" fmla="*/ 23 h 88"/>
                    <a:gd name="T26" fmla="*/ 1 w 125"/>
                    <a:gd name="T27" fmla="*/ 1 h 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25" h="88">
                      <a:moveTo>
                        <a:pt x="82" y="88"/>
                      </a:moveTo>
                      <a:cubicBezTo>
                        <a:pt x="82" y="88"/>
                        <a:pt x="82" y="88"/>
                        <a:pt x="82" y="88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25" y="22"/>
                        <a:pt x="125" y="22"/>
                        <a:pt x="125" y="22"/>
                      </a:cubicBezTo>
                      <a:cubicBezTo>
                        <a:pt x="125" y="22"/>
                        <a:pt x="125" y="22"/>
                        <a:pt x="125" y="22"/>
                      </a:cubicBezTo>
                      <a:cubicBezTo>
                        <a:pt x="125" y="22"/>
                        <a:pt x="125" y="22"/>
                        <a:pt x="125" y="22"/>
                      </a:cubicBezTo>
                      <a:cubicBezTo>
                        <a:pt x="83" y="88"/>
                        <a:pt x="83" y="88"/>
                        <a:pt x="83" y="88"/>
                      </a:cubicBezTo>
                      <a:cubicBezTo>
                        <a:pt x="83" y="88"/>
                        <a:pt x="83" y="88"/>
                        <a:pt x="82" y="88"/>
                      </a:cubicBezTo>
                      <a:close/>
                      <a:moveTo>
                        <a:pt x="1" y="1"/>
                      </a:moveTo>
                      <a:cubicBezTo>
                        <a:pt x="82" y="87"/>
                        <a:pt x="82" y="87"/>
                        <a:pt x="82" y="87"/>
                      </a:cubicBezTo>
                      <a:cubicBezTo>
                        <a:pt x="124" y="23"/>
                        <a:pt x="124" y="23"/>
                        <a:pt x="124" y="23"/>
                      </a:cubicBez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06" name="Freeform 76">
                  <a:extLst>
                    <a:ext uri="{FF2B5EF4-FFF2-40B4-BE49-F238E27FC236}">
                      <a16:creationId xmlns:a16="http://schemas.microsoft.com/office/drawing/2014/main" id="{09ED4740-F62B-F3C2-DB5B-8A5BD8F8232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678" y="1847"/>
                  <a:ext cx="230" cy="289"/>
                </a:xfrm>
                <a:custGeom>
                  <a:avLst/>
                  <a:gdLst>
                    <a:gd name="T0" fmla="*/ 85 w 85"/>
                    <a:gd name="T1" fmla="*/ 107 h 107"/>
                    <a:gd name="T2" fmla="*/ 85 w 85"/>
                    <a:gd name="T3" fmla="*/ 107 h 107"/>
                    <a:gd name="T4" fmla="*/ 0 w 85"/>
                    <a:gd name="T5" fmla="*/ 66 h 107"/>
                    <a:gd name="T6" fmla="*/ 0 w 85"/>
                    <a:gd name="T7" fmla="*/ 66 h 107"/>
                    <a:gd name="T8" fmla="*/ 0 w 85"/>
                    <a:gd name="T9" fmla="*/ 66 h 107"/>
                    <a:gd name="T10" fmla="*/ 42 w 85"/>
                    <a:gd name="T11" fmla="*/ 0 h 107"/>
                    <a:gd name="T12" fmla="*/ 43 w 85"/>
                    <a:gd name="T13" fmla="*/ 0 h 107"/>
                    <a:gd name="T14" fmla="*/ 43 w 85"/>
                    <a:gd name="T15" fmla="*/ 0 h 107"/>
                    <a:gd name="T16" fmla="*/ 85 w 85"/>
                    <a:gd name="T17" fmla="*/ 107 h 107"/>
                    <a:gd name="T18" fmla="*/ 85 w 85"/>
                    <a:gd name="T19" fmla="*/ 107 h 107"/>
                    <a:gd name="T20" fmla="*/ 85 w 85"/>
                    <a:gd name="T21" fmla="*/ 107 h 107"/>
                    <a:gd name="T22" fmla="*/ 1 w 85"/>
                    <a:gd name="T23" fmla="*/ 66 h 107"/>
                    <a:gd name="T24" fmla="*/ 84 w 85"/>
                    <a:gd name="T25" fmla="*/ 107 h 107"/>
                    <a:gd name="T26" fmla="*/ 43 w 85"/>
                    <a:gd name="T27" fmla="*/ 1 h 107"/>
                    <a:gd name="T28" fmla="*/ 1 w 85"/>
                    <a:gd name="T29" fmla="*/ 66 h 1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85" h="107">
                      <a:moveTo>
                        <a:pt x="85" y="107"/>
                      </a:moveTo>
                      <a:cubicBezTo>
                        <a:pt x="85" y="107"/>
                        <a:pt x="85" y="107"/>
                        <a:pt x="85" y="107"/>
                      </a:cubicBezTo>
                      <a:cubicBezTo>
                        <a:pt x="0" y="66"/>
                        <a:pt x="0" y="66"/>
                        <a:pt x="0" y="66"/>
                      </a:cubicBezTo>
                      <a:cubicBezTo>
                        <a:pt x="0" y="66"/>
                        <a:pt x="0" y="66"/>
                        <a:pt x="0" y="66"/>
                      </a:cubicBezTo>
                      <a:cubicBezTo>
                        <a:pt x="0" y="66"/>
                        <a:pt x="0" y="66"/>
                        <a:pt x="0" y="66"/>
                      </a:cubicBezTo>
                      <a:cubicBezTo>
                        <a:pt x="42" y="0"/>
                        <a:pt x="42" y="0"/>
                        <a:pt x="42" y="0"/>
                      </a:cubicBezTo>
                      <a:cubicBezTo>
                        <a:pt x="43" y="0"/>
                        <a:pt x="43" y="0"/>
                        <a:pt x="43" y="0"/>
                      </a:cubicBezTo>
                      <a:cubicBezTo>
                        <a:pt x="43" y="0"/>
                        <a:pt x="43" y="0"/>
                        <a:pt x="43" y="0"/>
                      </a:cubicBezTo>
                      <a:cubicBezTo>
                        <a:pt x="85" y="107"/>
                        <a:pt x="85" y="107"/>
                        <a:pt x="85" y="107"/>
                      </a:cubicBezTo>
                      <a:cubicBezTo>
                        <a:pt x="85" y="107"/>
                        <a:pt x="85" y="107"/>
                        <a:pt x="85" y="107"/>
                      </a:cubicBezTo>
                      <a:cubicBezTo>
                        <a:pt x="85" y="107"/>
                        <a:pt x="85" y="107"/>
                        <a:pt x="85" y="107"/>
                      </a:cubicBezTo>
                      <a:close/>
                      <a:moveTo>
                        <a:pt x="1" y="66"/>
                      </a:moveTo>
                      <a:cubicBezTo>
                        <a:pt x="84" y="107"/>
                        <a:pt x="84" y="107"/>
                        <a:pt x="84" y="107"/>
                      </a:cubicBezTo>
                      <a:cubicBezTo>
                        <a:pt x="43" y="1"/>
                        <a:pt x="43" y="1"/>
                        <a:pt x="43" y="1"/>
                      </a:cubicBezTo>
                      <a:lnTo>
                        <a:pt x="1" y="6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07" name="Freeform 77">
                  <a:extLst>
                    <a:ext uri="{FF2B5EF4-FFF2-40B4-BE49-F238E27FC236}">
                      <a16:creationId xmlns:a16="http://schemas.microsoft.com/office/drawing/2014/main" id="{408A1F93-5B52-6B5B-77B8-772CF8B4A6B0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870" y="2466"/>
                  <a:ext cx="381" cy="248"/>
                </a:xfrm>
                <a:custGeom>
                  <a:avLst/>
                  <a:gdLst>
                    <a:gd name="T0" fmla="*/ 0 w 141"/>
                    <a:gd name="T1" fmla="*/ 92 h 92"/>
                    <a:gd name="T2" fmla="*/ 0 w 141"/>
                    <a:gd name="T3" fmla="*/ 92 h 92"/>
                    <a:gd name="T4" fmla="*/ 0 w 141"/>
                    <a:gd name="T5" fmla="*/ 92 h 92"/>
                    <a:gd name="T6" fmla="*/ 32 w 141"/>
                    <a:gd name="T7" fmla="*/ 0 h 92"/>
                    <a:gd name="T8" fmla="*/ 33 w 141"/>
                    <a:gd name="T9" fmla="*/ 0 h 92"/>
                    <a:gd name="T10" fmla="*/ 33 w 141"/>
                    <a:gd name="T11" fmla="*/ 0 h 92"/>
                    <a:gd name="T12" fmla="*/ 141 w 141"/>
                    <a:gd name="T13" fmla="*/ 49 h 92"/>
                    <a:gd name="T14" fmla="*/ 141 w 141"/>
                    <a:gd name="T15" fmla="*/ 49 h 92"/>
                    <a:gd name="T16" fmla="*/ 140 w 141"/>
                    <a:gd name="T17" fmla="*/ 50 h 92"/>
                    <a:gd name="T18" fmla="*/ 0 w 141"/>
                    <a:gd name="T19" fmla="*/ 92 h 92"/>
                    <a:gd name="T20" fmla="*/ 0 w 141"/>
                    <a:gd name="T21" fmla="*/ 92 h 92"/>
                    <a:gd name="T22" fmla="*/ 33 w 141"/>
                    <a:gd name="T23" fmla="*/ 0 h 92"/>
                    <a:gd name="T24" fmla="*/ 1 w 141"/>
                    <a:gd name="T25" fmla="*/ 92 h 92"/>
                    <a:gd name="T26" fmla="*/ 140 w 141"/>
                    <a:gd name="T27" fmla="*/ 49 h 92"/>
                    <a:gd name="T28" fmla="*/ 33 w 141"/>
                    <a:gd name="T29" fmla="*/ 0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41" h="92">
                      <a:moveTo>
                        <a:pt x="0" y="92"/>
                      </a:moveTo>
                      <a:cubicBezTo>
                        <a:pt x="0" y="92"/>
                        <a:pt x="0" y="92"/>
                        <a:pt x="0" y="92"/>
                      </a:cubicBezTo>
                      <a:cubicBezTo>
                        <a:pt x="0" y="92"/>
                        <a:pt x="0" y="92"/>
                        <a:pt x="0" y="92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33" y="0"/>
                        <a:pt x="33" y="0"/>
                        <a:pt x="33" y="0"/>
                      </a:cubicBezTo>
                      <a:cubicBezTo>
                        <a:pt x="33" y="0"/>
                        <a:pt x="33" y="0"/>
                        <a:pt x="33" y="0"/>
                      </a:cubicBezTo>
                      <a:cubicBezTo>
                        <a:pt x="141" y="49"/>
                        <a:pt x="141" y="49"/>
                        <a:pt x="141" y="49"/>
                      </a:cubicBezTo>
                      <a:cubicBezTo>
                        <a:pt x="141" y="49"/>
                        <a:pt x="141" y="49"/>
                        <a:pt x="141" y="49"/>
                      </a:cubicBezTo>
                      <a:cubicBezTo>
                        <a:pt x="141" y="49"/>
                        <a:pt x="141" y="50"/>
                        <a:pt x="140" y="50"/>
                      </a:cubicBezTo>
                      <a:cubicBezTo>
                        <a:pt x="0" y="92"/>
                        <a:pt x="0" y="92"/>
                        <a:pt x="0" y="92"/>
                      </a:cubicBezTo>
                      <a:cubicBezTo>
                        <a:pt x="0" y="92"/>
                        <a:pt x="0" y="92"/>
                        <a:pt x="0" y="92"/>
                      </a:cubicBezTo>
                      <a:close/>
                      <a:moveTo>
                        <a:pt x="33" y="0"/>
                      </a:moveTo>
                      <a:cubicBezTo>
                        <a:pt x="1" y="92"/>
                        <a:pt x="1" y="92"/>
                        <a:pt x="1" y="92"/>
                      </a:cubicBezTo>
                      <a:cubicBezTo>
                        <a:pt x="140" y="49"/>
                        <a:pt x="140" y="49"/>
                        <a:pt x="140" y="49"/>
                      </a:cubicBezTo>
                      <a:lnTo>
                        <a:pt x="3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08" name="Freeform 78">
                  <a:extLst>
                    <a:ext uri="{FF2B5EF4-FFF2-40B4-BE49-F238E27FC236}">
                      <a16:creationId xmlns:a16="http://schemas.microsoft.com/office/drawing/2014/main" id="{5372441A-1F03-A5BC-DBA3-075247BCC759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870" y="2598"/>
                  <a:ext cx="381" cy="300"/>
                </a:xfrm>
                <a:custGeom>
                  <a:avLst/>
                  <a:gdLst>
                    <a:gd name="T0" fmla="*/ 61 w 141"/>
                    <a:gd name="T1" fmla="*/ 111 h 111"/>
                    <a:gd name="T2" fmla="*/ 61 w 141"/>
                    <a:gd name="T3" fmla="*/ 111 h 111"/>
                    <a:gd name="T4" fmla="*/ 0 w 141"/>
                    <a:gd name="T5" fmla="*/ 43 h 111"/>
                    <a:gd name="T6" fmla="*/ 0 w 141"/>
                    <a:gd name="T7" fmla="*/ 43 h 111"/>
                    <a:gd name="T8" fmla="*/ 0 w 141"/>
                    <a:gd name="T9" fmla="*/ 43 h 111"/>
                    <a:gd name="T10" fmla="*/ 140 w 141"/>
                    <a:gd name="T11" fmla="*/ 0 h 111"/>
                    <a:gd name="T12" fmla="*/ 141 w 141"/>
                    <a:gd name="T13" fmla="*/ 0 h 111"/>
                    <a:gd name="T14" fmla="*/ 141 w 141"/>
                    <a:gd name="T15" fmla="*/ 0 h 111"/>
                    <a:gd name="T16" fmla="*/ 61 w 141"/>
                    <a:gd name="T17" fmla="*/ 111 h 111"/>
                    <a:gd name="T18" fmla="*/ 61 w 141"/>
                    <a:gd name="T19" fmla="*/ 111 h 111"/>
                    <a:gd name="T20" fmla="*/ 1 w 141"/>
                    <a:gd name="T21" fmla="*/ 43 h 111"/>
                    <a:gd name="T22" fmla="*/ 61 w 141"/>
                    <a:gd name="T23" fmla="*/ 111 h 111"/>
                    <a:gd name="T24" fmla="*/ 140 w 141"/>
                    <a:gd name="T25" fmla="*/ 1 h 111"/>
                    <a:gd name="T26" fmla="*/ 1 w 141"/>
                    <a:gd name="T27" fmla="*/ 43 h 1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41" h="111">
                      <a:moveTo>
                        <a:pt x="61" y="111"/>
                      </a:moveTo>
                      <a:cubicBezTo>
                        <a:pt x="61" y="111"/>
                        <a:pt x="61" y="111"/>
                        <a:pt x="61" y="111"/>
                      </a:cubicBezTo>
                      <a:cubicBezTo>
                        <a:pt x="0" y="43"/>
                        <a:pt x="0" y="43"/>
                        <a:pt x="0" y="43"/>
                      </a:cubicBezTo>
                      <a:cubicBezTo>
                        <a:pt x="0" y="43"/>
                        <a:pt x="0" y="43"/>
                        <a:pt x="0" y="43"/>
                      </a:cubicBezTo>
                      <a:cubicBezTo>
                        <a:pt x="0" y="43"/>
                        <a:pt x="0" y="43"/>
                        <a:pt x="0" y="43"/>
                      </a:cubicBezTo>
                      <a:cubicBezTo>
                        <a:pt x="140" y="0"/>
                        <a:pt x="140" y="0"/>
                        <a:pt x="140" y="0"/>
                      </a:cubicBezTo>
                      <a:cubicBezTo>
                        <a:pt x="140" y="0"/>
                        <a:pt x="141" y="0"/>
                        <a:pt x="141" y="0"/>
                      </a:cubicBezTo>
                      <a:cubicBezTo>
                        <a:pt x="141" y="0"/>
                        <a:pt x="141" y="0"/>
                        <a:pt x="141" y="0"/>
                      </a:cubicBezTo>
                      <a:cubicBezTo>
                        <a:pt x="61" y="111"/>
                        <a:pt x="61" y="111"/>
                        <a:pt x="61" y="111"/>
                      </a:cubicBezTo>
                      <a:cubicBezTo>
                        <a:pt x="61" y="111"/>
                        <a:pt x="61" y="111"/>
                        <a:pt x="61" y="111"/>
                      </a:cubicBezTo>
                      <a:close/>
                      <a:moveTo>
                        <a:pt x="1" y="43"/>
                      </a:moveTo>
                      <a:cubicBezTo>
                        <a:pt x="61" y="111"/>
                        <a:pt x="61" y="111"/>
                        <a:pt x="61" y="111"/>
                      </a:cubicBezTo>
                      <a:cubicBezTo>
                        <a:pt x="140" y="1"/>
                        <a:pt x="140" y="1"/>
                        <a:pt x="140" y="1"/>
                      </a:cubicBezTo>
                      <a:lnTo>
                        <a:pt x="1" y="4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09" name="Freeform 79">
                  <a:extLst>
                    <a:ext uri="{FF2B5EF4-FFF2-40B4-BE49-F238E27FC236}">
                      <a16:creationId xmlns:a16="http://schemas.microsoft.com/office/drawing/2014/main" id="{2F266ADF-4A9E-4666-7724-276E811C2456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248" y="2280"/>
                  <a:ext cx="298" cy="321"/>
                </a:xfrm>
                <a:custGeom>
                  <a:avLst/>
                  <a:gdLst>
                    <a:gd name="T0" fmla="*/ 0 w 110"/>
                    <a:gd name="T1" fmla="*/ 119 h 119"/>
                    <a:gd name="T2" fmla="*/ 0 w 110"/>
                    <a:gd name="T3" fmla="*/ 119 h 119"/>
                    <a:gd name="T4" fmla="*/ 0 w 110"/>
                    <a:gd name="T5" fmla="*/ 118 h 119"/>
                    <a:gd name="T6" fmla="*/ 22 w 110"/>
                    <a:gd name="T7" fmla="*/ 22 h 119"/>
                    <a:gd name="T8" fmla="*/ 22 w 110"/>
                    <a:gd name="T9" fmla="*/ 22 h 119"/>
                    <a:gd name="T10" fmla="*/ 110 w 110"/>
                    <a:gd name="T11" fmla="*/ 0 h 119"/>
                    <a:gd name="T12" fmla="*/ 110 w 110"/>
                    <a:gd name="T13" fmla="*/ 0 h 119"/>
                    <a:gd name="T14" fmla="*/ 110 w 110"/>
                    <a:gd name="T15" fmla="*/ 0 h 119"/>
                    <a:gd name="T16" fmla="*/ 1 w 110"/>
                    <a:gd name="T17" fmla="*/ 119 h 119"/>
                    <a:gd name="T18" fmla="*/ 0 w 110"/>
                    <a:gd name="T19" fmla="*/ 119 h 119"/>
                    <a:gd name="T20" fmla="*/ 22 w 110"/>
                    <a:gd name="T21" fmla="*/ 23 h 119"/>
                    <a:gd name="T22" fmla="*/ 1 w 110"/>
                    <a:gd name="T23" fmla="*/ 118 h 119"/>
                    <a:gd name="T24" fmla="*/ 109 w 110"/>
                    <a:gd name="T25" fmla="*/ 1 h 119"/>
                    <a:gd name="T26" fmla="*/ 22 w 110"/>
                    <a:gd name="T27" fmla="*/ 23 h 1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10" h="119">
                      <a:moveTo>
                        <a:pt x="0" y="119"/>
                      </a:moveTo>
                      <a:cubicBezTo>
                        <a:pt x="0" y="119"/>
                        <a:pt x="0" y="119"/>
                        <a:pt x="0" y="119"/>
                      </a:cubicBezTo>
                      <a:cubicBezTo>
                        <a:pt x="0" y="119"/>
                        <a:pt x="0" y="118"/>
                        <a:pt x="0" y="118"/>
                      </a:cubicBezTo>
                      <a:cubicBezTo>
                        <a:pt x="22" y="22"/>
                        <a:pt x="22" y="22"/>
                        <a:pt x="22" y="22"/>
                      </a:cubicBezTo>
                      <a:cubicBezTo>
                        <a:pt x="22" y="22"/>
                        <a:pt x="22" y="22"/>
                        <a:pt x="22" y="22"/>
                      </a:cubicBezTo>
                      <a:cubicBezTo>
                        <a:pt x="110" y="0"/>
                        <a:pt x="110" y="0"/>
                        <a:pt x="110" y="0"/>
                      </a:cubicBezTo>
                      <a:cubicBezTo>
                        <a:pt x="110" y="0"/>
                        <a:pt x="110" y="0"/>
                        <a:pt x="110" y="0"/>
                      </a:cubicBezTo>
                      <a:cubicBezTo>
                        <a:pt x="110" y="0"/>
                        <a:pt x="110" y="0"/>
                        <a:pt x="110" y="0"/>
                      </a:cubicBezTo>
                      <a:cubicBezTo>
                        <a:pt x="1" y="119"/>
                        <a:pt x="1" y="119"/>
                        <a:pt x="1" y="119"/>
                      </a:cubicBezTo>
                      <a:cubicBezTo>
                        <a:pt x="1" y="119"/>
                        <a:pt x="0" y="119"/>
                        <a:pt x="0" y="119"/>
                      </a:cubicBezTo>
                      <a:close/>
                      <a:moveTo>
                        <a:pt x="22" y="23"/>
                      </a:moveTo>
                      <a:cubicBezTo>
                        <a:pt x="1" y="118"/>
                        <a:pt x="1" y="118"/>
                        <a:pt x="1" y="118"/>
                      </a:cubicBezTo>
                      <a:cubicBezTo>
                        <a:pt x="109" y="1"/>
                        <a:pt x="109" y="1"/>
                        <a:pt x="109" y="1"/>
                      </a:cubicBezTo>
                      <a:lnTo>
                        <a:pt x="22" y="2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10" name="Freeform 80">
                  <a:extLst>
                    <a:ext uri="{FF2B5EF4-FFF2-40B4-BE49-F238E27FC236}">
                      <a16:creationId xmlns:a16="http://schemas.microsoft.com/office/drawing/2014/main" id="{73C593E5-0D75-1E5F-2BBC-ED0142B760D2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957" y="2139"/>
                  <a:ext cx="351" cy="327"/>
                </a:xfrm>
                <a:custGeom>
                  <a:avLst/>
                  <a:gdLst>
                    <a:gd name="T0" fmla="*/ 1 w 130"/>
                    <a:gd name="T1" fmla="*/ 121 h 121"/>
                    <a:gd name="T2" fmla="*/ 1 w 130"/>
                    <a:gd name="T3" fmla="*/ 121 h 121"/>
                    <a:gd name="T4" fmla="*/ 0 w 130"/>
                    <a:gd name="T5" fmla="*/ 121 h 121"/>
                    <a:gd name="T6" fmla="*/ 15 w 130"/>
                    <a:gd name="T7" fmla="*/ 0 h 121"/>
                    <a:gd name="T8" fmla="*/ 15 w 130"/>
                    <a:gd name="T9" fmla="*/ 0 h 121"/>
                    <a:gd name="T10" fmla="*/ 15 w 130"/>
                    <a:gd name="T11" fmla="*/ 0 h 121"/>
                    <a:gd name="T12" fmla="*/ 130 w 130"/>
                    <a:gd name="T13" fmla="*/ 74 h 121"/>
                    <a:gd name="T14" fmla="*/ 130 w 130"/>
                    <a:gd name="T15" fmla="*/ 74 h 121"/>
                    <a:gd name="T16" fmla="*/ 130 w 130"/>
                    <a:gd name="T17" fmla="*/ 75 h 121"/>
                    <a:gd name="T18" fmla="*/ 1 w 130"/>
                    <a:gd name="T19" fmla="*/ 121 h 121"/>
                    <a:gd name="T20" fmla="*/ 1 w 130"/>
                    <a:gd name="T21" fmla="*/ 121 h 121"/>
                    <a:gd name="T22" fmla="*/ 15 w 130"/>
                    <a:gd name="T23" fmla="*/ 0 h 121"/>
                    <a:gd name="T24" fmla="*/ 1 w 130"/>
                    <a:gd name="T25" fmla="*/ 120 h 121"/>
                    <a:gd name="T26" fmla="*/ 129 w 130"/>
                    <a:gd name="T27" fmla="*/ 74 h 121"/>
                    <a:gd name="T28" fmla="*/ 15 w 130"/>
                    <a:gd name="T29" fmla="*/ 0 h 1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30" h="121">
                      <a:moveTo>
                        <a:pt x="1" y="121"/>
                      </a:moveTo>
                      <a:cubicBezTo>
                        <a:pt x="1" y="121"/>
                        <a:pt x="1" y="121"/>
                        <a:pt x="1" y="121"/>
                      </a:cubicBezTo>
                      <a:cubicBezTo>
                        <a:pt x="1" y="121"/>
                        <a:pt x="0" y="121"/>
                        <a:pt x="0" y="121"/>
                      </a:cubicBezTo>
                      <a:cubicBezTo>
                        <a:pt x="15" y="0"/>
                        <a:pt x="15" y="0"/>
                        <a:pt x="15" y="0"/>
                      </a:cubicBezTo>
                      <a:cubicBezTo>
                        <a:pt x="15" y="0"/>
                        <a:pt x="15" y="0"/>
                        <a:pt x="15" y="0"/>
                      </a:cubicBezTo>
                      <a:cubicBezTo>
                        <a:pt x="15" y="0"/>
                        <a:pt x="15" y="0"/>
                        <a:pt x="15" y="0"/>
                      </a:cubicBezTo>
                      <a:cubicBezTo>
                        <a:pt x="130" y="74"/>
                        <a:pt x="130" y="74"/>
                        <a:pt x="130" y="74"/>
                      </a:cubicBezTo>
                      <a:cubicBezTo>
                        <a:pt x="130" y="74"/>
                        <a:pt x="130" y="74"/>
                        <a:pt x="130" y="74"/>
                      </a:cubicBezTo>
                      <a:cubicBezTo>
                        <a:pt x="130" y="75"/>
                        <a:pt x="130" y="75"/>
                        <a:pt x="130" y="75"/>
                      </a:cubicBezTo>
                      <a:cubicBezTo>
                        <a:pt x="1" y="121"/>
                        <a:pt x="1" y="121"/>
                        <a:pt x="1" y="121"/>
                      </a:cubicBezTo>
                      <a:cubicBezTo>
                        <a:pt x="1" y="121"/>
                        <a:pt x="1" y="121"/>
                        <a:pt x="1" y="121"/>
                      </a:cubicBezTo>
                      <a:close/>
                      <a:moveTo>
                        <a:pt x="15" y="0"/>
                      </a:moveTo>
                      <a:cubicBezTo>
                        <a:pt x="1" y="120"/>
                        <a:pt x="1" y="120"/>
                        <a:pt x="1" y="120"/>
                      </a:cubicBezTo>
                      <a:cubicBezTo>
                        <a:pt x="129" y="74"/>
                        <a:pt x="129" y="74"/>
                        <a:pt x="129" y="74"/>
                      </a:cubicBezTo>
                      <a:lnTo>
                        <a:pt x="1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11" name="Freeform 81">
                  <a:extLst>
                    <a:ext uri="{FF2B5EF4-FFF2-40B4-BE49-F238E27FC236}">
                      <a16:creationId xmlns:a16="http://schemas.microsoft.com/office/drawing/2014/main" id="{A8249EB2-88EE-9F30-1C34-C44076FF4AF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957" y="2339"/>
                  <a:ext cx="351" cy="262"/>
                </a:xfrm>
                <a:custGeom>
                  <a:avLst/>
                  <a:gdLst>
                    <a:gd name="T0" fmla="*/ 108 w 130"/>
                    <a:gd name="T1" fmla="*/ 97 h 97"/>
                    <a:gd name="T2" fmla="*/ 108 w 130"/>
                    <a:gd name="T3" fmla="*/ 97 h 97"/>
                    <a:gd name="T4" fmla="*/ 1 w 130"/>
                    <a:gd name="T5" fmla="*/ 47 h 97"/>
                    <a:gd name="T6" fmla="*/ 0 w 130"/>
                    <a:gd name="T7" fmla="*/ 47 h 97"/>
                    <a:gd name="T8" fmla="*/ 1 w 130"/>
                    <a:gd name="T9" fmla="*/ 47 h 97"/>
                    <a:gd name="T10" fmla="*/ 130 w 130"/>
                    <a:gd name="T11" fmla="*/ 0 h 97"/>
                    <a:gd name="T12" fmla="*/ 130 w 130"/>
                    <a:gd name="T13" fmla="*/ 0 h 97"/>
                    <a:gd name="T14" fmla="*/ 130 w 130"/>
                    <a:gd name="T15" fmla="*/ 0 h 97"/>
                    <a:gd name="T16" fmla="*/ 109 w 130"/>
                    <a:gd name="T17" fmla="*/ 96 h 97"/>
                    <a:gd name="T18" fmla="*/ 109 w 130"/>
                    <a:gd name="T19" fmla="*/ 97 h 97"/>
                    <a:gd name="T20" fmla="*/ 108 w 130"/>
                    <a:gd name="T21" fmla="*/ 97 h 97"/>
                    <a:gd name="T22" fmla="*/ 1 w 130"/>
                    <a:gd name="T23" fmla="*/ 47 h 97"/>
                    <a:gd name="T24" fmla="*/ 108 w 130"/>
                    <a:gd name="T25" fmla="*/ 96 h 97"/>
                    <a:gd name="T26" fmla="*/ 130 w 130"/>
                    <a:gd name="T27" fmla="*/ 1 h 97"/>
                    <a:gd name="T28" fmla="*/ 1 w 130"/>
                    <a:gd name="T29" fmla="*/ 47 h 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30" h="97">
                      <a:moveTo>
                        <a:pt x="108" y="97"/>
                      </a:moveTo>
                      <a:cubicBezTo>
                        <a:pt x="108" y="97"/>
                        <a:pt x="108" y="97"/>
                        <a:pt x="108" y="97"/>
                      </a:cubicBezTo>
                      <a:cubicBezTo>
                        <a:pt x="1" y="47"/>
                        <a:pt x="1" y="47"/>
                        <a:pt x="1" y="47"/>
                      </a:cubicBezTo>
                      <a:cubicBezTo>
                        <a:pt x="1" y="47"/>
                        <a:pt x="0" y="47"/>
                        <a:pt x="0" y="47"/>
                      </a:cubicBezTo>
                      <a:cubicBezTo>
                        <a:pt x="0" y="47"/>
                        <a:pt x="1" y="47"/>
                        <a:pt x="1" y="47"/>
                      </a:cubicBezTo>
                      <a:cubicBezTo>
                        <a:pt x="130" y="0"/>
                        <a:pt x="130" y="0"/>
                        <a:pt x="130" y="0"/>
                      </a:cubicBezTo>
                      <a:cubicBezTo>
                        <a:pt x="130" y="0"/>
                        <a:pt x="130" y="0"/>
                        <a:pt x="130" y="0"/>
                      </a:cubicBezTo>
                      <a:cubicBezTo>
                        <a:pt x="130" y="0"/>
                        <a:pt x="130" y="0"/>
                        <a:pt x="130" y="0"/>
                      </a:cubicBezTo>
                      <a:cubicBezTo>
                        <a:pt x="109" y="96"/>
                        <a:pt x="109" y="96"/>
                        <a:pt x="109" y="96"/>
                      </a:cubicBezTo>
                      <a:cubicBezTo>
                        <a:pt x="109" y="96"/>
                        <a:pt x="109" y="97"/>
                        <a:pt x="109" y="97"/>
                      </a:cubicBezTo>
                      <a:cubicBezTo>
                        <a:pt x="108" y="97"/>
                        <a:pt x="108" y="97"/>
                        <a:pt x="108" y="97"/>
                      </a:cubicBezTo>
                      <a:close/>
                      <a:moveTo>
                        <a:pt x="1" y="47"/>
                      </a:moveTo>
                      <a:cubicBezTo>
                        <a:pt x="108" y="96"/>
                        <a:pt x="108" y="96"/>
                        <a:pt x="108" y="96"/>
                      </a:cubicBezTo>
                      <a:cubicBezTo>
                        <a:pt x="130" y="1"/>
                        <a:pt x="130" y="1"/>
                        <a:pt x="130" y="1"/>
                      </a:cubicBezTo>
                      <a:lnTo>
                        <a:pt x="1" y="4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12" name="Freeform 82">
                  <a:extLst>
                    <a:ext uri="{FF2B5EF4-FFF2-40B4-BE49-F238E27FC236}">
                      <a16:creationId xmlns:a16="http://schemas.microsoft.com/office/drawing/2014/main" id="{A7B29F9F-C1C1-26BD-52A4-0AFD7E92FEE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446" y="2739"/>
                  <a:ext cx="235" cy="105"/>
                </a:xfrm>
                <a:custGeom>
                  <a:avLst/>
                  <a:gdLst>
                    <a:gd name="T0" fmla="*/ 87 w 87"/>
                    <a:gd name="T1" fmla="*/ 39 h 39"/>
                    <a:gd name="T2" fmla="*/ 87 w 87"/>
                    <a:gd name="T3" fmla="*/ 39 h 39"/>
                    <a:gd name="T4" fmla="*/ 0 w 87"/>
                    <a:gd name="T5" fmla="*/ 32 h 39"/>
                    <a:gd name="T6" fmla="*/ 0 w 87"/>
                    <a:gd name="T7" fmla="*/ 32 h 39"/>
                    <a:gd name="T8" fmla="*/ 0 w 87"/>
                    <a:gd name="T9" fmla="*/ 31 h 39"/>
                    <a:gd name="T10" fmla="*/ 74 w 87"/>
                    <a:gd name="T11" fmla="*/ 0 h 39"/>
                    <a:gd name="T12" fmla="*/ 74 w 87"/>
                    <a:gd name="T13" fmla="*/ 0 h 39"/>
                    <a:gd name="T14" fmla="*/ 74 w 87"/>
                    <a:gd name="T15" fmla="*/ 0 h 39"/>
                    <a:gd name="T16" fmla="*/ 87 w 87"/>
                    <a:gd name="T17" fmla="*/ 39 h 39"/>
                    <a:gd name="T18" fmla="*/ 87 w 87"/>
                    <a:gd name="T19" fmla="*/ 39 h 39"/>
                    <a:gd name="T20" fmla="*/ 87 w 87"/>
                    <a:gd name="T21" fmla="*/ 39 h 39"/>
                    <a:gd name="T22" fmla="*/ 1 w 87"/>
                    <a:gd name="T23" fmla="*/ 32 h 39"/>
                    <a:gd name="T24" fmla="*/ 86 w 87"/>
                    <a:gd name="T25" fmla="*/ 38 h 39"/>
                    <a:gd name="T26" fmla="*/ 74 w 87"/>
                    <a:gd name="T27" fmla="*/ 0 h 39"/>
                    <a:gd name="T28" fmla="*/ 1 w 87"/>
                    <a:gd name="T29" fmla="*/ 32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87" h="39">
                      <a:moveTo>
                        <a:pt x="87" y="39"/>
                      </a:moveTo>
                      <a:cubicBezTo>
                        <a:pt x="87" y="39"/>
                        <a:pt x="87" y="39"/>
                        <a:pt x="87" y="39"/>
                      </a:cubicBezTo>
                      <a:cubicBezTo>
                        <a:pt x="0" y="32"/>
                        <a:pt x="0" y="32"/>
                        <a:pt x="0" y="32"/>
                      </a:cubicBezTo>
                      <a:cubicBezTo>
                        <a:pt x="0" y="32"/>
                        <a:pt x="0" y="32"/>
                        <a:pt x="0" y="32"/>
                      </a:cubicBezTo>
                      <a:cubicBezTo>
                        <a:pt x="0" y="32"/>
                        <a:pt x="0" y="31"/>
                        <a:pt x="0" y="31"/>
                      </a:cubicBezTo>
                      <a:cubicBezTo>
                        <a:pt x="74" y="0"/>
                        <a:pt x="74" y="0"/>
                        <a:pt x="74" y="0"/>
                      </a:cubicBezTo>
                      <a:cubicBezTo>
                        <a:pt x="74" y="0"/>
                        <a:pt x="74" y="0"/>
                        <a:pt x="74" y="0"/>
                      </a:cubicBezTo>
                      <a:cubicBezTo>
                        <a:pt x="74" y="0"/>
                        <a:pt x="74" y="0"/>
                        <a:pt x="74" y="0"/>
                      </a:cubicBezTo>
                      <a:cubicBezTo>
                        <a:pt x="87" y="39"/>
                        <a:pt x="87" y="39"/>
                        <a:pt x="87" y="39"/>
                      </a:cubicBezTo>
                      <a:cubicBezTo>
                        <a:pt x="87" y="39"/>
                        <a:pt x="87" y="39"/>
                        <a:pt x="87" y="39"/>
                      </a:cubicBezTo>
                      <a:cubicBezTo>
                        <a:pt x="87" y="39"/>
                        <a:pt x="87" y="39"/>
                        <a:pt x="87" y="39"/>
                      </a:cubicBezTo>
                      <a:close/>
                      <a:moveTo>
                        <a:pt x="1" y="32"/>
                      </a:moveTo>
                      <a:cubicBezTo>
                        <a:pt x="86" y="38"/>
                        <a:pt x="86" y="38"/>
                        <a:pt x="86" y="38"/>
                      </a:cubicBezTo>
                      <a:cubicBezTo>
                        <a:pt x="74" y="0"/>
                        <a:pt x="74" y="0"/>
                        <a:pt x="74" y="0"/>
                      </a:cubicBezTo>
                      <a:lnTo>
                        <a:pt x="1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13" name="Freeform 83">
                  <a:extLst>
                    <a:ext uri="{FF2B5EF4-FFF2-40B4-BE49-F238E27FC236}">
                      <a16:creationId xmlns:a16="http://schemas.microsoft.com/office/drawing/2014/main" id="{028E136C-ECAB-204A-B647-7E8B6228448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248" y="2598"/>
                  <a:ext cx="397" cy="227"/>
                </a:xfrm>
                <a:custGeom>
                  <a:avLst/>
                  <a:gdLst>
                    <a:gd name="T0" fmla="*/ 73 w 147"/>
                    <a:gd name="T1" fmla="*/ 84 h 84"/>
                    <a:gd name="T2" fmla="*/ 73 w 147"/>
                    <a:gd name="T3" fmla="*/ 84 h 84"/>
                    <a:gd name="T4" fmla="*/ 0 w 147"/>
                    <a:gd name="T5" fmla="*/ 1 h 84"/>
                    <a:gd name="T6" fmla="*/ 0 w 147"/>
                    <a:gd name="T7" fmla="*/ 0 h 84"/>
                    <a:gd name="T8" fmla="*/ 0 w 147"/>
                    <a:gd name="T9" fmla="*/ 0 h 84"/>
                    <a:gd name="T10" fmla="*/ 147 w 147"/>
                    <a:gd name="T11" fmla="*/ 52 h 84"/>
                    <a:gd name="T12" fmla="*/ 147 w 147"/>
                    <a:gd name="T13" fmla="*/ 52 h 84"/>
                    <a:gd name="T14" fmla="*/ 147 w 147"/>
                    <a:gd name="T15" fmla="*/ 52 h 84"/>
                    <a:gd name="T16" fmla="*/ 73 w 147"/>
                    <a:gd name="T17" fmla="*/ 84 h 84"/>
                    <a:gd name="T18" fmla="*/ 73 w 147"/>
                    <a:gd name="T19" fmla="*/ 84 h 84"/>
                    <a:gd name="T20" fmla="*/ 1 w 147"/>
                    <a:gd name="T21" fmla="*/ 1 h 84"/>
                    <a:gd name="T22" fmla="*/ 73 w 147"/>
                    <a:gd name="T23" fmla="*/ 83 h 84"/>
                    <a:gd name="T24" fmla="*/ 146 w 147"/>
                    <a:gd name="T25" fmla="*/ 52 h 84"/>
                    <a:gd name="T26" fmla="*/ 1 w 147"/>
                    <a:gd name="T27" fmla="*/ 1 h 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47" h="84">
                      <a:moveTo>
                        <a:pt x="73" y="84"/>
                      </a:moveTo>
                      <a:cubicBezTo>
                        <a:pt x="73" y="84"/>
                        <a:pt x="73" y="84"/>
                        <a:pt x="73" y="8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47" y="52"/>
                        <a:pt x="147" y="52"/>
                        <a:pt x="147" y="52"/>
                      </a:cubicBezTo>
                      <a:cubicBezTo>
                        <a:pt x="147" y="52"/>
                        <a:pt x="147" y="52"/>
                        <a:pt x="147" y="52"/>
                      </a:cubicBezTo>
                      <a:cubicBezTo>
                        <a:pt x="147" y="52"/>
                        <a:pt x="147" y="52"/>
                        <a:pt x="147" y="52"/>
                      </a:cubicBezTo>
                      <a:cubicBezTo>
                        <a:pt x="73" y="84"/>
                        <a:pt x="73" y="84"/>
                        <a:pt x="73" y="84"/>
                      </a:cubicBezTo>
                      <a:cubicBezTo>
                        <a:pt x="73" y="84"/>
                        <a:pt x="73" y="84"/>
                        <a:pt x="73" y="84"/>
                      </a:cubicBezTo>
                      <a:close/>
                      <a:moveTo>
                        <a:pt x="1" y="1"/>
                      </a:moveTo>
                      <a:cubicBezTo>
                        <a:pt x="73" y="83"/>
                        <a:pt x="73" y="83"/>
                        <a:pt x="73" y="83"/>
                      </a:cubicBezTo>
                      <a:cubicBezTo>
                        <a:pt x="146" y="52"/>
                        <a:pt x="146" y="52"/>
                        <a:pt x="146" y="52"/>
                      </a:cubicBez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14" name="Freeform 84">
                  <a:extLst>
                    <a:ext uri="{FF2B5EF4-FFF2-40B4-BE49-F238E27FC236}">
                      <a16:creationId xmlns:a16="http://schemas.microsoft.com/office/drawing/2014/main" id="{8D64533B-1141-90E2-474F-27F41BE792D1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224" y="2598"/>
                  <a:ext cx="222" cy="346"/>
                </a:xfrm>
                <a:custGeom>
                  <a:avLst/>
                  <a:gdLst>
                    <a:gd name="T0" fmla="*/ 0 w 82"/>
                    <a:gd name="T1" fmla="*/ 128 h 128"/>
                    <a:gd name="T2" fmla="*/ 0 w 82"/>
                    <a:gd name="T3" fmla="*/ 128 h 128"/>
                    <a:gd name="T4" fmla="*/ 0 w 82"/>
                    <a:gd name="T5" fmla="*/ 128 h 128"/>
                    <a:gd name="T6" fmla="*/ 9 w 82"/>
                    <a:gd name="T7" fmla="*/ 0 h 128"/>
                    <a:gd name="T8" fmla="*/ 9 w 82"/>
                    <a:gd name="T9" fmla="*/ 0 h 128"/>
                    <a:gd name="T10" fmla="*/ 10 w 82"/>
                    <a:gd name="T11" fmla="*/ 0 h 128"/>
                    <a:gd name="T12" fmla="*/ 82 w 82"/>
                    <a:gd name="T13" fmla="*/ 84 h 128"/>
                    <a:gd name="T14" fmla="*/ 82 w 82"/>
                    <a:gd name="T15" fmla="*/ 84 h 128"/>
                    <a:gd name="T16" fmla="*/ 82 w 82"/>
                    <a:gd name="T17" fmla="*/ 84 h 128"/>
                    <a:gd name="T18" fmla="*/ 0 w 82"/>
                    <a:gd name="T19" fmla="*/ 128 h 128"/>
                    <a:gd name="T20" fmla="*/ 0 w 82"/>
                    <a:gd name="T21" fmla="*/ 128 h 128"/>
                    <a:gd name="T22" fmla="*/ 10 w 82"/>
                    <a:gd name="T23" fmla="*/ 1 h 128"/>
                    <a:gd name="T24" fmla="*/ 1 w 82"/>
                    <a:gd name="T25" fmla="*/ 128 h 128"/>
                    <a:gd name="T26" fmla="*/ 82 w 82"/>
                    <a:gd name="T27" fmla="*/ 84 h 128"/>
                    <a:gd name="T28" fmla="*/ 10 w 82"/>
                    <a:gd name="T29" fmla="*/ 1 h 1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82" h="128">
                      <a:moveTo>
                        <a:pt x="0" y="128"/>
                      </a:moveTo>
                      <a:cubicBezTo>
                        <a:pt x="0" y="128"/>
                        <a:pt x="0" y="128"/>
                        <a:pt x="0" y="128"/>
                      </a:cubicBezTo>
                      <a:cubicBezTo>
                        <a:pt x="0" y="128"/>
                        <a:pt x="0" y="128"/>
                        <a:pt x="0" y="128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9" y="0"/>
                        <a:pt x="10" y="0"/>
                        <a:pt x="10" y="0"/>
                      </a:cubicBezTo>
                      <a:cubicBezTo>
                        <a:pt x="82" y="84"/>
                        <a:pt x="82" y="84"/>
                        <a:pt x="82" y="84"/>
                      </a:cubicBezTo>
                      <a:cubicBezTo>
                        <a:pt x="82" y="84"/>
                        <a:pt x="82" y="84"/>
                        <a:pt x="82" y="84"/>
                      </a:cubicBezTo>
                      <a:cubicBezTo>
                        <a:pt x="82" y="84"/>
                        <a:pt x="82" y="84"/>
                        <a:pt x="82" y="84"/>
                      </a:cubicBezTo>
                      <a:cubicBezTo>
                        <a:pt x="0" y="128"/>
                        <a:pt x="0" y="128"/>
                        <a:pt x="0" y="128"/>
                      </a:cubicBezTo>
                      <a:cubicBezTo>
                        <a:pt x="0" y="128"/>
                        <a:pt x="0" y="128"/>
                        <a:pt x="0" y="128"/>
                      </a:cubicBezTo>
                      <a:close/>
                      <a:moveTo>
                        <a:pt x="10" y="1"/>
                      </a:moveTo>
                      <a:cubicBezTo>
                        <a:pt x="1" y="128"/>
                        <a:pt x="1" y="128"/>
                        <a:pt x="1" y="128"/>
                      </a:cubicBezTo>
                      <a:cubicBezTo>
                        <a:pt x="82" y="84"/>
                        <a:pt x="82" y="84"/>
                        <a:pt x="82" y="84"/>
                      </a:cubicBezTo>
                      <a:lnTo>
                        <a:pt x="10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15" name="Freeform 85">
                  <a:extLst>
                    <a:ext uri="{FF2B5EF4-FFF2-40B4-BE49-F238E27FC236}">
                      <a16:creationId xmlns:a16="http://schemas.microsoft.com/office/drawing/2014/main" id="{4A6AB24D-A4FA-5F77-4FCA-BD8C34ABE51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986" y="3079"/>
                  <a:ext cx="241" cy="43"/>
                </a:xfrm>
                <a:custGeom>
                  <a:avLst/>
                  <a:gdLst>
                    <a:gd name="T0" fmla="*/ 1 w 89"/>
                    <a:gd name="T1" fmla="*/ 16 h 16"/>
                    <a:gd name="T2" fmla="*/ 0 w 89"/>
                    <a:gd name="T3" fmla="*/ 16 h 16"/>
                    <a:gd name="T4" fmla="*/ 1 w 89"/>
                    <a:gd name="T5" fmla="*/ 16 h 16"/>
                    <a:gd name="T6" fmla="*/ 55 w 89"/>
                    <a:gd name="T7" fmla="*/ 0 h 16"/>
                    <a:gd name="T8" fmla="*/ 55 w 89"/>
                    <a:gd name="T9" fmla="*/ 0 h 16"/>
                    <a:gd name="T10" fmla="*/ 88 w 89"/>
                    <a:gd name="T11" fmla="*/ 12 h 16"/>
                    <a:gd name="T12" fmla="*/ 89 w 89"/>
                    <a:gd name="T13" fmla="*/ 12 h 16"/>
                    <a:gd name="T14" fmla="*/ 88 w 89"/>
                    <a:gd name="T15" fmla="*/ 12 h 16"/>
                    <a:gd name="T16" fmla="*/ 1 w 89"/>
                    <a:gd name="T17" fmla="*/ 16 h 16"/>
                    <a:gd name="T18" fmla="*/ 55 w 89"/>
                    <a:gd name="T19" fmla="*/ 0 h 16"/>
                    <a:gd name="T20" fmla="*/ 3 w 89"/>
                    <a:gd name="T21" fmla="*/ 16 h 16"/>
                    <a:gd name="T22" fmla="*/ 87 w 89"/>
                    <a:gd name="T23" fmla="*/ 12 h 16"/>
                    <a:gd name="T24" fmla="*/ 55 w 89"/>
                    <a:gd name="T25" fmla="*/ 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9" h="16">
                      <a:moveTo>
                        <a:pt x="1" y="16"/>
                      </a:moveTo>
                      <a:cubicBezTo>
                        <a:pt x="1" y="16"/>
                        <a:pt x="0" y="16"/>
                        <a:pt x="0" y="16"/>
                      </a:cubicBezTo>
                      <a:cubicBezTo>
                        <a:pt x="0" y="16"/>
                        <a:pt x="0" y="16"/>
                        <a:pt x="1" y="16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88" y="12"/>
                        <a:pt x="88" y="12"/>
                        <a:pt x="88" y="12"/>
                      </a:cubicBezTo>
                      <a:cubicBezTo>
                        <a:pt x="89" y="12"/>
                        <a:pt x="89" y="12"/>
                        <a:pt x="89" y="12"/>
                      </a:cubicBezTo>
                      <a:cubicBezTo>
                        <a:pt x="89" y="12"/>
                        <a:pt x="88" y="12"/>
                        <a:pt x="88" y="12"/>
                      </a:cubicBezTo>
                      <a:cubicBezTo>
                        <a:pt x="1" y="16"/>
                        <a:pt x="1" y="16"/>
                        <a:pt x="1" y="16"/>
                      </a:cubicBezTo>
                      <a:close/>
                      <a:moveTo>
                        <a:pt x="55" y="0"/>
                      </a:moveTo>
                      <a:cubicBezTo>
                        <a:pt x="3" y="16"/>
                        <a:pt x="3" y="16"/>
                        <a:pt x="3" y="16"/>
                      </a:cubicBezTo>
                      <a:cubicBezTo>
                        <a:pt x="87" y="12"/>
                        <a:pt x="87" y="12"/>
                        <a:pt x="87" y="12"/>
                      </a:cubicBezTo>
                      <a:lnTo>
                        <a:pt x="5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16" name="Freeform 86">
                  <a:extLst>
                    <a:ext uri="{FF2B5EF4-FFF2-40B4-BE49-F238E27FC236}">
                      <a16:creationId xmlns:a16="http://schemas.microsoft.com/office/drawing/2014/main" id="{1158C430-ACC7-26D0-9C91-BC388384B14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70" y="2725"/>
                  <a:ext cx="181" cy="179"/>
                </a:xfrm>
                <a:custGeom>
                  <a:avLst/>
                  <a:gdLst>
                    <a:gd name="T0" fmla="*/ 53 w 67"/>
                    <a:gd name="T1" fmla="*/ 66 h 66"/>
                    <a:gd name="T2" fmla="*/ 53 w 67"/>
                    <a:gd name="T3" fmla="*/ 65 h 66"/>
                    <a:gd name="T4" fmla="*/ 0 w 67"/>
                    <a:gd name="T5" fmla="*/ 0 h 66"/>
                    <a:gd name="T6" fmla="*/ 0 w 67"/>
                    <a:gd name="T7" fmla="*/ 0 h 66"/>
                    <a:gd name="T8" fmla="*/ 1 w 67"/>
                    <a:gd name="T9" fmla="*/ 0 h 66"/>
                    <a:gd name="T10" fmla="*/ 67 w 67"/>
                    <a:gd name="T11" fmla="*/ 60 h 66"/>
                    <a:gd name="T12" fmla="*/ 67 w 67"/>
                    <a:gd name="T13" fmla="*/ 60 h 66"/>
                    <a:gd name="T14" fmla="*/ 67 w 67"/>
                    <a:gd name="T15" fmla="*/ 60 h 66"/>
                    <a:gd name="T16" fmla="*/ 53 w 67"/>
                    <a:gd name="T17" fmla="*/ 66 h 66"/>
                    <a:gd name="T18" fmla="*/ 53 w 67"/>
                    <a:gd name="T19" fmla="*/ 66 h 66"/>
                    <a:gd name="T20" fmla="*/ 3 w 67"/>
                    <a:gd name="T21" fmla="*/ 2 h 66"/>
                    <a:gd name="T22" fmla="*/ 53 w 67"/>
                    <a:gd name="T23" fmla="*/ 65 h 66"/>
                    <a:gd name="T24" fmla="*/ 67 w 67"/>
                    <a:gd name="T25" fmla="*/ 60 h 66"/>
                    <a:gd name="T26" fmla="*/ 3 w 67"/>
                    <a:gd name="T27" fmla="*/ 2 h 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67" h="66">
                      <a:moveTo>
                        <a:pt x="53" y="66"/>
                      </a:moveTo>
                      <a:cubicBezTo>
                        <a:pt x="53" y="66"/>
                        <a:pt x="53" y="66"/>
                        <a:pt x="53" y="65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1" y="0"/>
                      </a:cubicBezTo>
                      <a:cubicBezTo>
                        <a:pt x="67" y="60"/>
                        <a:pt x="67" y="60"/>
                        <a:pt x="67" y="60"/>
                      </a:cubicBezTo>
                      <a:cubicBezTo>
                        <a:pt x="67" y="60"/>
                        <a:pt x="67" y="60"/>
                        <a:pt x="67" y="60"/>
                      </a:cubicBezTo>
                      <a:cubicBezTo>
                        <a:pt x="67" y="60"/>
                        <a:pt x="67" y="60"/>
                        <a:pt x="67" y="60"/>
                      </a:cubicBezTo>
                      <a:cubicBezTo>
                        <a:pt x="53" y="66"/>
                        <a:pt x="53" y="66"/>
                        <a:pt x="53" y="66"/>
                      </a:cubicBezTo>
                      <a:cubicBezTo>
                        <a:pt x="53" y="66"/>
                        <a:pt x="53" y="66"/>
                        <a:pt x="53" y="66"/>
                      </a:cubicBezTo>
                      <a:close/>
                      <a:moveTo>
                        <a:pt x="3" y="2"/>
                      </a:moveTo>
                      <a:cubicBezTo>
                        <a:pt x="53" y="65"/>
                        <a:pt x="53" y="65"/>
                        <a:pt x="53" y="65"/>
                      </a:cubicBezTo>
                      <a:cubicBezTo>
                        <a:pt x="67" y="60"/>
                        <a:pt x="67" y="60"/>
                        <a:pt x="67" y="60"/>
                      </a:cubicBezTo>
                      <a:lnTo>
                        <a:pt x="3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17" name="Freeform 87">
                  <a:extLst>
                    <a:ext uri="{FF2B5EF4-FFF2-40B4-BE49-F238E27FC236}">
                      <a16:creationId xmlns:a16="http://schemas.microsoft.com/office/drawing/2014/main" id="{DFD66893-52CE-57FC-F5CD-26F75578FE2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00" y="2463"/>
                  <a:ext cx="135" cy="262"/>
                </a:xfrm>
                <a:custGeom>
                  <a:avLst/>
                  <a:gdLst>
                    <a:gd name="T0" fmla="*/ 26 w 50"/>
                    <a:gd name="T1" fmla="*/ 97 h 97"/>
                    <a:gd name="T2" fmla="*/ 26 w 50"/>
                    <a:gd name="T3" fmla="*/ 97 h 97"/>
                    <a:gd name="T4" fmla="*/ 26 w 50"/>
                    <a:gd name="T5" fmla="*/ 97 h 97"/>
                    <a:gd name="T6" fmla="*/ 0 w 50"/>
                    <a:gd name="T7" fmla="*/ 1 h 97"/>
                    <a:gd name="T8" fmla="*/ 0 w 50"/>
                    <a:gd name="T9" fmla="*/ 0 h 97"/>
                    <a:gd name="T10" fmla="*/ 0 w 50"/>
                    <a:gd name="T11" fmla="*/ 1 h 97"/>
                    <a:gd name="T12" fmla="*/ 50 w 50"/>
                    <a:gd name="T13" fmla="*/ 73 h 97"/>
                    <a:gd name="T14" fmla="*/ 49 w 50"/>
                    <a:gd name="T15" fmla="*/ 73 h 97"/>
                    <a:gd name="T16" fmla="*/ 27 w 50"/>
                    <a:gd name="T17" fmla="*/ 97 h 97"/>
                    <a:gd name="T18" fmla="*/ 26 w 50"/>
                    <a:gd name="T19" fmla="*/ 97 h 97"/>
                    <a:gd name="T20" fmla="*/ 1 w 50"/>
                    <a:gd name="T21" fmla="*/ 2 h 97"/>
                    <a:gd name="T22" fmla="*/ 27 w 50"/>
                    <a:gd name="T23" fmla="*/ 96 h 97"/>
                    <a:gd name="T24" fmla="*/ 49 w 50"/>
                    <a:gd name="T25" fmla="*/ 73 h 97"/>
                    <a:gd name="T26" fmla="*/ 1 w 50"/>
                    <a:gd name="T27" fmla="*/ 2 h 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50" h="97">
                      <a:moveTo>
                        <a:pt x="26" y="97"/>
                      </a:moveTo>
                      <a:cubicBezTo>
                        <a:pt x="26" y="97"/>
                        <a:pt x="26" y="97"/>
                        <a:pt x="26" y="97"/>
                      </a:cubicBezTo>
                      <a:cubicBezTo>
                        <a:pt x="26" y="97"/>
                        <a:pt x="26" y="97"/>
                        <a:pt x="26" y="97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1"/>
                      </a:cubicBezTo>
                      <a:cubicBezTo>
                        <a:pt x="50" y="73"/>
                        <a:pt x="50" y="73"/>
                        <a:pt x="50" y="73"/>
                      </a:cubicBezTo>
                      <a:cubicBezTo>
                        <a:pt x="50" y="73"/>
                        <a:pt x="50" y="73"/>
                        <a:pt x="49" y="73"/>
                      </a:cubicBezTo>
                      <a:cubicBezTo>
                        <a:pt x="27" y="97"/>
                        <a:pt x="27" y="97"/>
                        <a:pt x="27" y="97"/>
                      </a:cubicBezTo>
                      <a:cubicBezTo>
                        <a:pt x="27" y="97"/>
                        <a:pt x="26" y="97"/>
                        <a:pt x="26" y="97"/>
                      </a:cubicBezTo>
                      <a:close/>
                      <a:moveTo>
                        <a:pt x="1" y="2"/>
                      </a:moveTo>
                      <a:cubicBezTo>
                        <a:pt x="27" y="96"/>
                        <a:pt x="27" y="96"/>
                        <a:pt x="27" y="96"/>
                      </a:cubicBezTo>
                      <a:cubicBezTo>
                        <a:pt x="49" y="73"/>
                        <a:pt x="49" y="73"/>
                        <a:pt x="49" y="73"/>
                      </a:cubicBezTo>
                      <a:lnTo>
                        <a:pt x="1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18" name="Freeform 88">
                  <a:extLst>
                    <a:ext uri="{FF2B5EF4-FFF2-40B4-BE49-F238E27FC236}">
                      <a16:creationId xmlns:a16="http://schemas.microsoft.com/office/drawing/2014/main" id="{B304522C-C161-C5E5-42EC-C7C8061B659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235" y="2415"/>
                  <a:ext cx="138" cy="310"/>
                </a:xfrm>
                <a:custGeom>
                  <a:avLst/>
                  <a:gdLst>
                    <a:gd name="T0" fmla="*/ 50 w 51"/>
                    <a:gd name="T1" fmla="*/ 115 h 115"/>
                    <a:gd name="T2" fmla="*/ 50 w 51"/>
                    <a:gd name="T3" fmla="*/ 115 h 115"/>
                    <a:gd name="T4" fmla="*/ 0 w 51"/>
                    <a:gd name="T5" fmla="*/ 1 h 115"/>
                    <a:gd name="T6" fmla="*/ 0 w 51"/>
                    <a:gd name="T7" fmla="*/ 0 h 115"/>
                    <a:gd name="T8" fmla="*/ 0 w 51"/>
                    <a:gd name="T9" fmla="*/ 0 h 115"/>
                    <a:gd name="T10" fmla="*/ 24 w 51"/>
                    <a:gd name="T11" fmla="*/ 18 h 115"/>
                    <a:gd name="T12" fmla="*/ 24 w 51"/>
                    <a:gd name="T13" fmla="*/ 19 h 115"/>
                    <a:gd name="T14" fmla="*/ 51 w 51"/>
                    <a:gd name="T15" fmla="*/ 115 h 115"/>
                    <a:gd name="T16" fmla="*/ 50 w 51"/>
                    <a:gd name="T17" fmla="*/ 115 h 115"/>
                    <a:gd name="T18" fmla="*/ 50 w 51"/>
                    <a:gd name="T19" fmla="*/ 115 h 115"/>
                    <a:gd name="T20" fmla="*/ 0 w 51"/>
                    <a:gd name="T21" fmla="*/ 1 h 115"/>
                    <a:gd name="T22" fmla="*/ 49 w 51"/>
                    <a:gd name="T23" fmla="*/ 112 h 115"/>
                    <a:gd name="T24" fmla="*/ 24 w 51"/>
                    <a:gd name="T25" fmla="*/ 19 h 115"/>
                    <a:gd name="T26" fmla="*/ 0 w 51"/>
                    <a:gd name="T27" fmla="*/ 1 h 1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51" h="115">
                      <a:moveTo>
                        <a:pt x="50" y="115"/>
                      </a:moveTo>
                      <a:cubicBezTo>
                        <a:pt x="50" y="115"/>
                        <a:pt x="50" y="115"/>
                        <a:pt x="50" y="115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4" y="18"/>
                        <a:pt x="24" y="18"/>
                        <a:pt x="24" y="18"/>
                      </a:cubicBezTo>
                      <a:cubicBezTo>
                        <a:pt x="24" y="18"/>
                        <a:pt x="24" y="19"/>
                        <a:pt x="24" y="19"/>
                      </a:cubicBezTo>
                      <a:cubicBezTo>
                        <a:pt x="51" y="115"/>
                        <a:pt x="51" y="115"/>
                        <a:pt x="51" y="115"/>
                      </a:cubicBezTo>
                      <a:cubicBezTo>
                        <a:pt x="51" y="115"/>
                        <a:pt x="51" y="115"/>
                        <a:pt x="50" y="115"/>
                      </a:cubicBezTo>
                      <a:cubicBezTo>
                        <a:pt x="50" y="115"/>
                        <a:pt x="50" y="115"/>
                        <a:pt x="50" y="115"/>
                      </a:cubicBezTo>
                      <a:close/>
                      <a:moveTo>
                        <a:pt x="0" y="1"/>
                      </a:moveTo>
                      <a:cubicBezTo>
                        <a:pt x="49" y="112"/>
                        <a:pt x="49" y="112"/>
                        <a:pt x="49" y="112"/>
                      </a:cubicBezTo>
                      <a:cubicBezTo>
                        <a:pt x="24" y="19"/>
                        <a:pt x="24" y="19"/>
                        <a:pt x="24" y="19"/>
                      </a:cubicBezTo>
                      <a:lnTo>
                        <a:pt x="0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19" name="Freeform 89">
                  <a:extLst>
                    <a:ext uri="{FF2B5EF4-FFF2-40B4-BE49-F238E27FC236}">
                      <a16:creationId xmlns:a16="http://schemas.microsoft.com/office/drawing/2014/main" id="{94480D14-80C3-74B9-DA2F-3FB0925BE9B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70" y="2660"/>
                  <a:ext cx="181" cy="227"/>
                </a:xfrm>
                <a:custGeom>
                  <a:avLst/>
                  <a:gdLst>
                    <a:gd name="T0" fmla="*/ 67 w 67"/>
                    <a:gd name="T1" fmla="*/ 84 h 84"/>
                    <a:gd name="T2" fmla="*/ 67 w 67"/>
                    <a:gd name="T3" fmla="*/ 84 h 84"/>
                    <a:gd name="T4" fmla="*/ 0 w 67"/>
                    <a:gd name="T5" fmla="*/ 24 h 84"/>
                    <a:gd name="T6" fmla="*/ 0 w 67"/>
                    <a:gd name="T7" fmla="*/ 24 h 84"/>
                    <a:gd name="T8" fmla="*/ 0 w 67"/>
                    <a:gd name="T9" fmla="*/ 24 h 84"/>
                    <a:gd name="T10" fmla="*/ 23 w 67"/>
                    <a:gd name="T11" fmla="*/ 0 h 84"/>
                    <a:gd name="T12" fmla="*/ 23 w 67"/>
                    <a:gd name="T13" fmla="*/ 0 h 84"/>
                    <a:gd name="T14" fmla="*/ 24 w 67"/>
                    <a:gd name="T15" fmla="*/ 0 h 84"/>
                    <a:gd name="T16" fmla="*/ 67 w 67"/>
                    <a:gd name="T17" fmla="*/ 84 h 84"/>
                    <a:gd name="T18" fmla="*/ 67 w 67"/>
                    <a:gd name="T19" fmla="*/ 84 h 84"/>
                    <a:gd name="T20" fmla="*/ 67 w 67"/>
                    <a:gd name="T21" fmla="*/ 84 h 84"/>
                    <a:gd name="T22" fmla="*/ 1 w 67"/>
                    <a:gd name="T23" fmla="*/ 24 h 84"/>
                    <a:gd name="T24" fmla="*/ 66 w 67"/>
                    <a:gd name="T25" fmla="*/ 83 h 84"/>
                    <a:gd name="T26" fmla="*/ 23 w 67"/>
                    <a:gd name="T27" fmla="*/ 1 h 84"/>
                    <a:gd name="T28" fmla="*/ 1 w 67"/>
                    <a:gd name="T29" fmla="*/ 24 h 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67" h="84">
                      <a:moveTo>
                        <a:pt x="67" y="84"/>
                      </a:moveTo>
                      <a:cubicBezTo>
                        <a:pt x="67" y="84"/>
                        <a:pt x="67" y="84"/>
                        <a:pt x="67" y="84"/>
                      </a:cubicBez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23" y="0"/>
                        <a:pt x="23" y="0"/>
                        <a:pt x="24" y="0"/>
                      </a:cubicBezTo>
                      <a:cubicBezTo>
                        <a:pt x="67" y="84"/>
                        <a:pt x="67" y="84"/>
                        <a:pt x="67" y="84"/>
                      </a:cubicBezTo>
                      <a:cubicBezTo>
                        <a:pt x="67" y="84"/>
                        <a:pt x="67" y="84"/>
                        <a:pt x="67" y="84"/>
                      </a:cubicBezTo>
                      <a:cubicBezTo>
                        <a:pt x="67" y="84"/>
                        <a:pt x="67" y="84"/>
                        <a:pt x="67" y="84"/>
                      </a:cubicBezTo>
                      <a:close/>
                      <a:moveTo>
                        <a:pt x="1" y="24"/>
                      </a:moveTo>
                      <a:cubicBezTo>
                        <a:pt x="66" y="83"/>
                        <a:pt x="66" y="83"/>
                        <a:pt x="66" y="83"/>
                      </a:cubicBezTo>
                      <a:cubicBezTo>
                        <a:pt x="23" y="1"/>
                        <a:pt x="23" y="1"/>
                        <a:pt x="23" y="1"/>
                      </a:cubicBezTo>
                      <a:lnTo>
                        <a:pt x="1" y="2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20" name="Freeform 90">
                  <a:extLst>
                    <a:ext uri="{FF2B5EF4-FFF2-40B4-BE49-F238E27FC236}">
                      <a16:creationId xmlns:a16="http://schemas.microsoft.com/office/drawing/2014/main" id="{8101771D-ADF6-AB1F-2DC9-B112BF006B1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546" y="2253"/>
                  <a:ext cx="245" cy="243"/>
                </a:xfrm>
                <a:custGeom>
                  <a:avLst/>
                  <a:gdLst>
                    <a:gd name="T0" fmla="*/ 70 w 91"/>
                    <a:gd name="T1" fmla="*/ 90 h 90"/>
                    <a:gd name="T2" fmla="*/ 70 w 91"/>
                    <a:gd name="T3" fmla="*/ 89 h 90"/>
                    <a:gd name="T4" fmla="*/ 0 w 91"/>
                    <a:gd name="T5" fmla="*/ 10 h 90"/>
                    <a:gd name="T6" fmla="*/ 0 w 91"/>
                    <a:gd name="T7" fmla="*/ 10 h 90"/>
                    <a:gd name="T8" fmla="*/ 0 w 91"/>
                    <a:gd name="T9" fmla="*/ 10 h 90"/>
                    <a:gd name="T10" fmla="*/ 91 w 91"/>
                    <a:gd name="T11" fmla="*/ 0 h 90"/>
                    <a:gd name="T12" fmla="*/ 91 w 91"/>
                    <a:gd name="T13" fmla="*/ 0 h 90"/>
                    <a:gd name="T14" fmla="*/ 91 w 91"/>
                    <a:gd name="T15" fmla="*/ 0 h 90"/>
                    <a:gd name="T16" fmla="*/ 70 w 91"/>
                    <a:gd name="T17" fmla="*/ 89 h 90"/>
                    <a:gd name="T18" fmla="*/ 70 w 91"/>
                    <a:gd name="T19" fmla="*/ 90 h 90"/>
                    <a:gd name="T20" fmla="*/ 70 w 91"/>
                    <a:gd name="T21" fmla="*/ 90 h 90"/>
                    <a:gd name="T22" fmla="*/ 1 w 91"/>
                    <a:gd name="T23" fmla="*/ 11 h 90"/>
                    <a:gd name="T24" fmla="*/ 70 w 91"/>
                    <a:gd name="T25" fmla="*/ 89 h 90"/>
                    <a:gd name="T26" fmla="*/ 90 w 91"/>
                    <a:gd name="T27" fmla="*/ 0 h 90"/>
                    <a:gd name="T28" fmla="*/ 1 w 91"/>
                    <a:gd name="T29" fmla="*/ 11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91" h="90">
                      <a:moveTo>
                        <a:pt x="70" y="90"/>
                      </a:moveTo>
                      <a:cubicBezTo>
                        <a:pt x="70" y="90"/>
                        <a:pt x="70" y="90"/>
                        <a:pt x="70" y="89"/>
                      </a:cubicBez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91" y="0"/>
                        <a:pt x="91" y="0"/>
                        <a:pt x="91" y="0"/>
                      </a:cubicBezTo>
                      <a:cubicBezTo>
                        <a:pt x="91" y="0"/>
                        <a:pt x="91" y="0"/>
                        <a:pt x="91" y="0"/>
                      </a:cubicBezTo>
                      <a:cubicBezTo>
                        <a:pt x="91" y="0"/>
                        <a:pt x="91" y="0"/>
                        <a:pt x="91" y="0"/>
                      </a:cubicBezTo>
                      <a:cubicBezTo>
                        <a:pt x="70" y="89"/>
                        <a:pt x="70" y="89"/>
                        <a:pt x="70" y="89"/>
                      </a:cubicBezTo>
                      <a:cubicBezTo>
                        <a:pt x="70" y="89"/>
                        <a:pt x="70" y="90"/>
                        <a:pt x="70" y="90"/>
                      </a:cubicBezTo>
                      <a:cubicBezTo>
                        <a:pt x="70" y="90"/>
                        <a:pt x="70" y="90"/>
                        <a:pt x="70" y="90"/>
                      </a:cubicBezTo>
                      <a:close/>
                      <a:moveTo>
                        <a:pt x="1" y="11"/>
                      </a:moveTo>
                      <a:cubicBezTo>
                        <a:pt x="70" y="89"/>
                        <a:pt x="70" y="89"/>
                        <a:pt x="70" y="89"/>
                      </a:cubicBezTo>
                      <a:cubicBezTo>
                        <a:pt x="90" y="0"/>
                        <a:pt x="90" y="0"/>
                        <a:pt x="90" y="0"/>
                      </a:cubicBezTo>
                      <a:lnTo>
                        <a:pt x="1" y="1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21" name="Freeform 91">
                  <a:extLst>
                    <a:ext uri="{FF2B5EF4-FFF2-40B4-BE49-F238E27FC236}">
                      <a16:creationId xmlns:a16="http://schemas.microsoft.com/office/drawing/2014/main" id="{81211851-8544-44DD-F007-BEB34FC56BA3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732" y="2253"/>
                  <a:ext cx="154" cy="243"/>
                </a:xfrm>
                <a:custGeom>
                  <a:avLst/>
                  <a:gdLst>
                    <a:gd name="T0" fmla="*/ 56 w 57"/>
                    <a:gd name="T1" fmla="*/ 90 h 90"/>
                    <a:gd name="T2" fmla="*/ 56 w 57"/>
                    <a:gd name="T3" fmla="*/ 90 h 90"/>
                    <a:gd name="T4" fmla="*/ 1 w 57"/>
                    <a:gd name="T5" fmla="*/ 90 h 90"/>
                    <a:gd name="T6" fmla="*/ 1 w 57"/>
                    <a:gd name="T7" fmla="*/ 89 h 90"/>
                    <a:gd name="T8" fmla="*/ 1 w 57"/>
                    <a:gd name="T9" fmla="*/ 89 h 90"/>
                    <a:gd name="T10" fmla="*/ 22 w 57"/>
                    <a:gd name="T11" fmla="*/ 0 h 90"/>
                    <a:gd name="T12" fmla="*/ 22 w 57"/>
                    <a:gd name="T13" fmla="*/ 0 h 90"/>
                    <a:gd name="T14" fmla="*/ 22 w 57"/>
                    <a:gd name="T15" fmla="*/ 0 h 90"/>
                    <a:gd name="T16" fmla="*/ 57 w 57"/>
                    <a:gd name="T17" fmla="*/ 89 h 90"/>
                    <a:gd name="T18" fmla="*/ 57 w 57"/>
                    <a:gd name="T19" fmla="*/ 90 h 90"/>
                    <a:gd name="T20" fmla="*/ 56 w 57"/>
                    <a:gd name="T21" fmla="*/ 90 h 90"/>
                    <a:gd name="T22" fmla="*/ 1 w 57"/>
                    <a:gd name="T23" fmla="*/ 89 h 90"/>
                    <a:gd name="T24" fmla="*/ 56 w 57"/>
                    <a:gd name="T25" fmla="*/ 89 h 90"/>
                    <a:gd name="T26" fmla="*/ 22 w 57"/>
                    <a:gd name="T27" fmla="*/ 1 h 90"/>
                    <a:gd name="T28" fmla="*/ 1 w 57"/>
                    <a:gd name="T29" fmla="*/ 89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57" h="90">
                      <a:moveTo>
                        <a:pt x="56" y="90"/>
                      </a:moveTo>
                      <a:cubicBezTo>
                        <a:pt x="56" y="90"/>
                        <a:pt x="56" y="90"/>
                        <a:pt x="56" y="90"/>
                      </a:cubicBezTo>
                      <a:cubicBezTo>
                        <a:pt x="1" y="90"/>
                        <a:pt x="1" y="90"/>
                        <a:pt x="1" y="90"/>
                      </a:cubicBezTo>
                      <a:cubicBezTo>
                        <a:pt x="1" y="90"/>
                        <a:pt x="1" y="90"/>
                        <a:pt x="1" y="89"/>
                      </a:cubicBezTo>
                      <a:cubicBezTo>
                        <a:pt x="1" y="89"/>
                        <a:pt x="0" y="89"/>
                        <a:pt x="1" y="89"/>
                      </a:cubicBezTo>
                      <a:cubicBezTo>
                        <a:pt x="22" y="0"/>
                        <a:pt x="22" y="0"/>
                        <a:pt x="22" y="0"/>
                      </a:cubicBezTo>
                      <a:cubicBezTo>
                        <a:pt x="22" y="0"/>
                        <a:pt x="22" y="0"/>
                        <a:pt x="22" y="0"/>
                      </a:cubicBezTo>
                      <a:cubicBezTo>
                        <a:pt x="22" y="0"/>
                        <a:pt x="22" y="0"/>
                        <a:pt x="22" y="0"/>
                      </a:cubicBezTo>
                      <a:cubicBezTo>
                        <a:pt x="57" y="89"/>
                        <a:pt x="57" y="89"/>
                        <a:pt x="57" y="89"/>
                      </a:cubicBezTo>
                      <a:cubicBezTo>
                        <a:pt x="57" y="89"/>
                        <a:pt x="57" y="90"/>
                        <a:pt x="57" y="90"/>
                      </a:cubicBezTo>
                      <a:cubicBezTo>
                        <a:pt x="57" y="90"/>
                        <a:pt x="56" y="90"/>
                        <a:pt x="56" y="90"/>
                      </a:cubicBezTo>
                      <a:close/>
                      <a:moveTo>
                        <a:pt x="1" y="89"/>
                      </a:moveTo>
                      <a:cubicBezTo>
                        <a:pt x="56" y="89"/>
                        <a:pt x="56" y="89"/>
                        <a:pt x="56" y="89"/>
                      </a:cubicBezTo>
                      <a:cubicBezTo>
                        <a:pt x="22" y="1"/>
                        <a:pt x="22" y="1"/>
                        <a:pt x="22" y="1"/>
                      </a:cubicBezTo>
                      <a:lnTo>
                        <a:pt x="1" y="8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22" name="Freeform 92">
                  <a:extLst>
                    <a:ext uri="{FF2B5EF4-FFF2-40B4-BE49-F238E27FC236}">
                      <a16:creationId xmlns:a16="http://schemas.microsoft.com/office/drawing/2014/main" id="{929F7FF8-389B-B7A5-52D4-D7B3628C1DD1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248" y="2280"/>
                  <a:ext cx="487" cy="321"/>
                </a:xfrm>
                <a:custGeom>
                  <a:avLst/>
                  <a:gdLst>
                    <a:gd name="T0" fmla="*/ 0 w 180"/>
                    <a:gd name="T1" fmla="*/ 119 h 119"/>
                    <a:gd name="T2" fmla="*/ 0 w 180"/>
                    <a:gd name="T3" fmla="*/ 118 h 119"/>
                    <a:gd name="T4" fmla="*/ 0 w 180"/>
                    <a:gd name="T5" fmla="*/ 118 h 119"/>
                    <a:gd name="T6" fmla="*/ 110 w 180"/>
                    <a:gd name="T7" fmla="*/ 0 h 119"/>
                    <a:gd name="T8" fmla="*/ 110 w 180"/>
                    <a:gd name="T9" fmla="*/ 0 h 119"/>
                    <a:gd name="T10" fmla="*/ 110 w 180"/>
                    <a:gd name="T11" fmla="*/ 0 h 119"/>
                    <a:gd name="T12" fmla="*/ 110 w 180"/>
                    <a:gd name="T13" fmla="*/ 0 h 119"/>
                    <a:gd name="T14" fmla="*/ 180 w 180"/>
                    <a:gd name="T15" fmla="*/ 79 h 119"/>
                    <a:gd name="T16" fmla="*/ 180 w 180"/>
                    <a:gd name="T17" fmla="*/ 79 h 119"/>
                    <a:gd name="T18" fmla="*/ 180 w 180"/>
                    <a:gd name="T19" fmla="*/ 80 h 119"/>
                    <a:gd name="T20" fmla="*/ 0 w 180"/>
                    <a:gd name="T21" fmla="*/ 119 h 119"/>
                    <a:gd name="T22" fmla="*/ 0 w 180"/>
                    <a:gd name="T23" fmla="*/ 119 h 119"/>
                    <a:gd name="T24" fmla="*/ 110 w 180"/>
                    <a:gd name="T25" fmla="*/ 1 h 119"/>
                    <a:gd name="T26" fmla="*/ 1 w 180"/>
                    <a:gd name="T27" fmla="*/ 118 h 119"/>
                    <a:gd name="T28" fmla="*/ 179 w 180"/>
                    <a:gd name="T29" fmla="*/ 79 h 119"/>
                    <a:gd name="T30" fmla="*/ 110 w 180"/>
                    <a:gd name="T31" fmla="*/ 1 h 1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80" h="119">
                      <a:moveTo>
                        <a:pt x="0" y="119"/>
                      </a:moveTo>
                      <a:cubicBezTo>
                        <a:pt x="0" y="119"/>
                        <a:pt x="0" y="119"/>
                        <a:pt x="0" y="118"/>
                      </a:cubicBezTo>
                      <a:cubicBezTo>
                        <a:pt x="0" y="118"/>
                        <a:pt x="0" y="118"/>
                        <a:pt x="0" y="118"/>
                      </a:cubicBezTo>
                      <a:cubicBezTo>
                        <a:pt x="110" y="0"/>
                        <a:pt x="110" y="0"/>
                        <a:pt x="110" y="0"/>
                      </a:cubicBezTo>
                      <a:cubicBezTo>
                        <a:pt x="110" y="0"/>
                        <a:pt x="110" y="0"/>
                        <a:pt x="110" y="0"/>
                      </a:cubicBezTo>
                      <a:cubicBezTo>
                        <a:pt x="110" y="0"/>
                        <a:pt x="110" y="0"/>
                        <a:pt x="110" y="0"/>
                      </a:cubicBezTo>
                      <a:cubicBezTo>
                        <a:pt x="110" y="0"/>
                        <a:pt x="110" y="0"/>
                        <a:pt x="110" y="0"/>
                      </a:cubicBezTo>
                      <a:cubicBezTo>
                        <a:pt x="180" y="79"/>
                        <a:pt x="180" y="79"/>
                        <a:pt x="180" y="79"/>
                      </a:cubicBezTo>
                      <a:cubicBezTo>
                        <a:pt x="180" y="79"/>
                        <a:pt x="180" y="79"/>
                        <a:pt x="180" y="79"/>
                      </a:cubicBezTo>
                      <a:cubicBezTo>
                        <a:pt x="180" y="79"/>
                        <a:pt x="180" y="80"/>
                        <a:pt x="180" y="80"/>
                      </a:cubicBezTo>
                      <a:cubicBezTo>
                        <a:pt x="0" y="119"/>
                        <a:pt x="0" y="119"/>
                        <a:pt x="0" y="119"/>
                      </a:cubicBezTo>
                      <a:cubicBezTo>
                        <a:pt x="0" y="119"/>
                        <a:pt x="0" y="119"/>
                        <a:pt x="0" y="119"/>
                      </a:cubicBezTo>
                      <a:close/>
                      <a:moveTo>
                        <a:pt x="110" y="1"/>
                      </a:moveTo>
                      <a:cubicBezTo>
                        <a:pt x="1" y="118"/>
                        <a:pt x="1" y="118"/>
                        <a:pt x="1" y="118"/>
                      </a:cubicBezTo>
                      <a:cubicBezTo>
                        <a:pt x="179" y="79"/>
                        <a:pt x="179" y="79"/>
                        <a:pt x="179" y="79"/>
                      </a:cubicBezTo>
                      <a:lnTo>
                        <a:pt x="110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23" name="Freeform 93">
                  <a:extLst>
                    <a:ext uri="{FF2B5EF4-FFF2-40B4-BE49-F238E27FC236}">
                      <a16:creationId xmlns:a16="http://schemas.microsoft.com/office/drawing/2014/main" id="{496B8B2C-95B8-54EA-8725-ADA4F6420EA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643" y="2493"/>
                  <a:ext cx="243" cy="246"/>
                </a:xfrm>
                <a:custGeom>
                  <a:avLst/>
                  <a:gdLst>
                    <a:gd name="T0" fmla="*/ 1 w 90"/>
                    <a:gd name="T1" fmla="*/ 91 h 91"/>
                    <a:gd name="T2" fmla="*/ 1 w 90"/>
                    <a:gd name="T3" fmla="*/ 91 h 91"/>
                    <a:gd name="T4" fmla="*/ 0 w 90"/>
                    <a:gd name="T5" fmla="*/ 91 h 91"/>
                    <a:gd name="T6" fmla="*/ 34 w 90"/>
                    <a:gd name="T7" fmla="*/ 0 h 91"/>
                    <a:gd name="T8" fmla="*/ 34 w 90"/>
                    <a:gd name="T9" fmla="*/ 0 h 91"/>
                    <a:gd name="T10" fmla="*/ 34 w 90"/>
                    <a:gd name="T11" fmla="*/ 0 h 91"/>
                    <a:gd name="T12" fmla="*/ 89 w 90"/>
                    <a:gd name="T13" fmla="*/ 0 h 91"/>
                    <a:gd name="T14" fmla="*/ 90 w 90"/>
                    <a:gd name="T15" fmla="*/ 0 h 91"/>
                    <a:gd name="T16" fmla="*/ 90 w 90"/>
                    <a:gd name="T17" fmla="*/ 1 h 91"/>
                    <a:gd name="T18" fmla="*/ 1 w 90"/>
                    <a:gd name="T19" fmla="*/ 91 h 91"/>
                    <a:gd name="T20" fmla="*/ 1 w 90"/>
                    <a:gd name="T21" fmla="*/ 91 h 91"/>
                    <a:gd name="T22" fmla="*/ 34 w 90"/>
                    <a:gd name="T23" fmla="*/ 1 h 91"/>
                    <a:gd name="T24" fmla="*/ 1 w 90"/>
                    <a:gd name="T25" fmla="*/ 90 h 91"/>
                    <a:gd name="T26" fmla="*/ 89 w 90"/>
                    <a:gd name="T27" fmla="*/ 1 h 91"/>
                    <a:gd name="T28" fmla="*/ 34 w 90"/>
                    <a:gd name="T29" fmla="*/ 1 h 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90" h="91">
                      <a:moveTo>
                        <a:pt x="1" y="91"/>
                      </a:moveTo>
                      <a:cubicBezTo>
                        <a:pt x="1" y="91"/>
                        <a:pt x="1" y="91"/>
                        <a:pt x="1" y="91"/>
                      </a:cubicBezTo>
                      <a:cubicBezTo>
                        <a:pt x="0" y="91"/>
                        <a:pt x="0" y="91"/>
                        <a:pt x="0" y="91"/>
                      </a:cubicBezTo>
                      <a:cubicBezTo>
                        <a:pt x="34" y="0"/>
                        <a:pt x="34" y="0"/>
                        <a:pt x="34" y="0"/>
                      </a:cubicBezTo>
                      <a:cubicBezTo>
                        <a:pt x="34" y="0"/>
                        <a:pt x="34" y="0"/>
                        <a:pt x="34" y="0"/>
                      </a:cubicBezTo>
                      <a:cubicBezTo>
                        <a:pt x="34" y="0"/>
                        <a:pt x="34" y="0"/>
                        <a:pt x="34" y="0"/>
                      </a:cubicBezTo>
                      <a:cubicBezTo>
                        <a:pt x="89" y="0"/>
                        <a:pt x="89" y="0"/>
                        <a:pt x="89" y="0"/>
                      </a:cubicBezTo>
                      <a:cubicBezTo>
                        <a:pt x="89" y="0"/>
                        <a:pt x="90" y="0"/>
                        <a:pt x="90" y="0"/>
                      </a:cubicBezTo>
                      <a:cubicBezTo>
                        <a:pt x="90" y="0"/>
                        <a:pt x="90" y="1"/>
                        <a:pt x="90" y="1"/>
                      </a:cubicBezTo>
                      <a:cubicBezTo>
                        <a:pt x="1" y="91"/>
                        <a:pt x="1" y="91"/>
                        <a:pt x="1" y="91"/>
                      </a:cubicBezTo>
                      <a:cubicBezTo>
                        <a:pt x="1" y="91"/>
                        <a:pt x="1" y="91"/>
                        <a:pt x="1" y="91"/>
                      </a:cubicBezTo>
                      <a:close/>
                      <a:moveTo>
                        <a:pt x="34" y="1"/>
                      </a:moveTo>
                      <a:cubicBezTo>
                        <a:pt x="1" y="90"/>
                        <a:pt x="1" y="90"/>
                        <a:pt x="1" y="90"/>
                      </a:cubicBezTo>
                      <a:cubicBezTo>
                        <a:pt x="89" y="1"/>
                        <a:pt x="89" y="1"/>
                        <a:pt x="89" y="1"/>
                      </a:cubicBezTo>
                      <a:lnTo>
                        <a:pt x="34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24" name="Freeform 94">
                  <a:extLst>
                    <a:ext uri="{FF2B5EF4-FFF2-40B4-BE49-F238E27FC236}">
                      <a16:creationId xmlns:a16="http://schemas.microsoft.com/office/drawing/2014/main" id="{E2F0D744-17E0-B640-8A83-9AE6FA3F8992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248" y="2493"/>
                  <a:ext cx="487" cy="246"/>
                </a:xfrm>
                <a:custGeom>
                  <a:avLst/>
                  <a:gdLst>
                    <a:gd name="T0" fmla="*/ 147 w 180"/>
                    <a:gd name="T1" fmla="*/ 91 h 91"/>
                    <a:gd name="T2" fmla="*/ 147 w 180"/>
                    <a:gd name="T3" fmla="*/ 91 h 91"/>
                    <a:gd name="T4" fmla="*/ 0 w 180"/>
                    <a:gd name="T5" fmla="*/ 40 h 91"/>
                    <a:gd name="T6" fmla="*/ 0 w 180"/>
                    <a:gd name="T7" fmla="*/ 39 h 91"/>
                    <a:gd name="T8" fmla="*/ 0 w 180"/>
                    <a:gd name="T9" fmla="*/ 39 h 91"/>
                    <a:gd name="T10" fmla="*/ 180 w 180"/>
                    <a:gd name="T11" fmla="*/ 0 h 91"/>
                    <a:gd name="T12" fmla="*/ 180 w 180"/>
                    <a:gd name="T13" fmla="*/ 0 h 91"/>
                    <a:gd name="T14" fmla="*/ 180 w 180"/>
                    <a:gd name="T15" fmla="*/ 0 h 91"/>
                    <a:gd name="T16" fmla="*/ 147 w 180"/>
                    <a:gd name="T17" fmla="*/ 91 h 91"/>
                    <a:gd name="T18" fmla="*/ 147 w 180"/>
                    <a:gd name="T19" fmla="*/ 91 h 91"/>
                    <a:gd name="T20" fmla="*/ 1 w 180"/>
                    <a:gd name="T21" fmla="*/ 39 h 91"/>
                    <a:gd name="T22" fmla="*/ 147 w 180"/>
                    <a:gd name="T23" fmla="*/ 91 h 91"/>
                    <a:gd name="T24" fmla="*/ 179 w 180"/>
                    <a:gd name="T25" fmla="*/ 1 h 91"/>
                    <a:gd name="T26" fmla="*/ 1 w 180"/>
                    <a:gd name="T27" fmla="*/ 39 h 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80" h="91">
                      <a:moveTo>
                        <a:pt x="147" y="91"/>
                      </a:moveTo>
                      <a:cubicBezTo>
                        <a:pt x="147" y="91"/>
                        <a:pt x="147" y="91"/>
                        <a:pt x="147" y="91"/>
                      </a:cubicBezTo>
                      <a:cubicBezTo>
                        <a:pt x="0" y="40"/>
                        <a:pt x="0" y="40"/>
                        <a:pt x="0" y="40"/>
                      </a:cubicBezTo>
                      <a:cubicBezTo>
                        <a:pt x="0" y="40"/>
                        <a:pt x="0" y="39"/>
                        <a:pt x="0" y="39"/>
                      </a:cubicBezTo>
                      <a:cubicBezTo>
                        <a:pt x="0" y="39"/>
                        <a:pt x="0" y="39"/>
                        <a:pt x="0" y="39"/>
                      </a:cubicBezTo>
                      <a:cubicBezTo>
                        <a:pt x="180" y="0"/>
                        <a:pt x="180" y="0"/>
                        <a:pt x="180" y="0"/>
                      </a:cubicBezTo>
                      <a:cubicBezTo>
                        <a:pt x="180" y="0"/>
                        <a:pt x="180" y="0"/>
                        <a:pt x="180" y="0"/>
                      </a:cubicBezTo>
                      <a:cubicBezTo>
                        <a:pt x="180" y="0"/>
                        <a:pt x="180" y="0"/>
                        <a:pt x="180" y="0"/>
                      </a:cubicBezTo>
                      <a:cubicBezTo>
                        <a:pt x="147" y="91"/>
                        <a:pt x="147" y="91"/>
                        <a:pt x="147" y="91"/>
                      </a:cubicBezTo>
                      <a:cubicBezTo>
                        <a:pt x="147" y="91"/>
                        <a:pt x="147" y="91"/>
                        <a:pt x="147" y="91"/>
                      </a:cubicBezTo>
                      <a:close/>
                      <a:moveTo>
                        <a:pt x="1" y="39"/>
                      </a:moveTo>
                      <a:cubicBezTo>
                        <a:pt x="147" y="91"/>
                        <a:pt x="147" y="91"/>
                        <a:pt x="147" y="91"/>
                      </a:cubicBezTo>
                      <a:cubicBezTo>
                        <a:pt x="179" y="1"/>
                        <a:pt x="179" y="1"/>
                        <a:pt x="179" y="1"/>
                      </a:cubicBezTo>
                      <a:lnTo>
                        <a:pt x="1" y="3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25" name="Freeform 95">
                  <a:extLst>
                    <a:ext uri="{FF2B5EF4-FFF2-40B4-BE49-F238E27FC236}">
                      <a16:creationId xmlns:a16="http://schemas.microsoft.com/office/drawing/2014/main" id="{6FF2F0AE-16F4-CEC5-2822-0E49E46C7E8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654" y="2139"/>
                  <a:ext cx="343" cy="322"/>
                </a:xfrm>
                <a:custGeom>
                  <a:avLst/>
                  <a:gdLst>
                    <a:gd name="T0" fmla="*/ 15 w 127"/>
                    <a:gd name="T1" fmla="*/ 119 h 119"/>
                    <a:gd name="T2" fmla="*/ 15 w 127"/>
                    <a:gd name="T3" fmla="*/ 119 h 119"/>
                    <a:gd name="T4" fmla="*/ 15 w 127"/>
                    <a:gd name="T5" fmla="*/ 119 h 119"/>
                    <a:gd name="T6" fmla="*/ 0 w 127"/>
                    <a:gd name="T7" fmla="*/ 13 h 119"/>
                    <a:gd name="T8" fmla="*/ 0 w 127"/>
                    <a:gd name="T9" fmla="*/ 12 h 119"/>
                    <a:gd name="T10" fmla="*/ 0 w 127"/>
                    <a:gd name="T11" fmla="*/ 12 h 119"/>
                    <a:gd name="T12" fmla="*/ 127 w 127"/>
                    <a:gd name="T13" fmla="*/ 0 h 119"/>
                    <a:gd name="T14" fmla="*/ 127 w 127"/>
                    <a:gd name="T15" fmla="*/ 0 h 119"/>
                    <a:gd name="T16" fmla="*/ 127 w 127"/>
                    <a:gd name="T17" fmla="*/ 0 h 119"/>
                    <a:gd name="T18" fmla="*/ 15 w 127"/>
                    <a:gd name="T19" fmla="*/ 119 h 119"/>
                    <a:gd name="T20" fmla="*/ 15 w 127"/>
                    <a:gd name="T21" fmla="*/ 119 h 119"/>
                    <a:gd name="T22" fmla="*/ 0 w 127"/>
                    <a:gd name="T23" fmla="*/ 13 h 119"/>
                    <a:gd name="T24" fmla="*/ 15 w 127"/>
                    <a:gd name="T25" fmla="*/ 118 h 119"/>
                    <a:gd name="T26" fmla="*/ 126 w 127"/>
                    <a:gd name="T27" fmla="*/ 0 h 119"/>
                    <a:gd name="T28" fmla="*/ 0 w 127"/>
                    <a:gd name="T29" fmla="*/ 13 h 1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27" h="119">
                      <a:moveTo>
                        <a:pt x="15" y="119"/>
                      </a:moveTo>
                      <a:cubicBezTo>
                        <a:pt x="15" y="119"/>
                        <a:pt x="15" y="119"/>
                        <a:pt x="15" y="119"/>
                      </a:cubicBezTo>
                      <a:cubicBezTo>
                        <a:pt x="15" y="119"/>
                        <a:pt x="15" y="119"/>
                        <a:pt x="15" y="119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0" y="13"/>
                        <a:pt x="0" y="13"/>
                        <a:pt x="0" y="12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127" y="0"/>
                        <a:pt x="127" y="0"/>
                        <a:pt x="127" y="0"/>
                      </a:cubicBezTo>
                      <a:cubicBezTo>
                        <a:pt x="127" y="0"/>
                        <a:pt x="127" y="0"/>
                        <a:pt x="127" y="0"/>
                      </a:cubicBezTo>
                      <a:cubicBezTo>
                        <a:pt x="127" y="0"/>
                        <a:pt x="127" y="0"/>
                        <a:pt x="127" y="0"/>
                      </a:cubicBezTo>
                      <a:cubicBezTo>
                        <a:pt x="15" y="119"/>
                        <a:pt x="15" y="119"/>
                        <a:pt x="15" y="119"/>
                      </a:cubicBezTo>
                      <a:cubicBezTo>
                        <a:pt x="15" y="119"/>
                        <a:pt x="15" y="119"/>
                        <a:pt x="15" y="119"/>
                      </a:cubicBezTo>
                      <a:close/>
                      <a:moveTo>
                        <a:pt x="0" y="13"/>
                      </a:moveTo>
                      <a:cubicBezTo>
                        <a:pt x="15" y="118"/>
                        <a:pt x="15" y="118"/>
                        <a:pt x="15" y="118"/>
                      </a:cubicBezTo>
                      <a:cubicBezTo>
                        <a:pt x="126" y="0"/>
                        <a:pt x="126" y="0"/>
                        <a:pt x="126" y="0"/>
                      </a:cubicBezTo>
                      <a:lnTo>
                        <a:pt x="0" y="1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26" name="Freeform 96">
                  <a:extLst>
                    <a:ext uri="{FF2B5EF4-FFF2-40B4-BE49-F238E27FC236}">
                      <a16:creationId xmlns:a16="http://schemas.microsoft.com/office/drawing/2014/main" id="{323B74C7-9B76-27FA-E0F7-92990D54CA96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694" y="2139"/>
                  <a:ext cx="303" cy="327"/>
                </a:xfrm>
                <a:custGeom>
                  <a:avLst/>
                  <a:gdLst>
                    <a:gd name="T0" fmla="*/ 98 w 112"/>
                    <a:gd name="T1" fmla="*/ 121 h 121"/>
                    <a:gd name="T2" fmla="*/ 98 w 112"/>
                    <a:gd name="T3" fmla="*/ 121 h 121"/>
                    <a:gd name="T4" fmla="*/ 0 w 112"/>
                    <a:gd name="T5" fmla="*/ 119 h 121"/>
                    <a:gd name="T6" fmla="*/ 0 w 112"/>
                    <a:gd name="T7" fmla="*/ 119 h 121"/>
                    <a:gd name="T8" fmla="*/ 0 w 112"/>
                    <a:gd name="T9" fmla="*/ 119 h 121"/>
                    <a:gd name="T10" fmla="*/ 112 w 112"/>
                    <a:gd name="T11" fmla="*/ 0 h 121"/>
                    <a:gd name="T12" fmla="*/ 112 w 112"/>
                    <a:gd name="T13" fmla="*/ 0 h 121"/>
                    <a:gd name="T14" fmla="*/ 112 w 112"/>
                    <a:gd name="T15" fmla="*/ 0 h 121"/>
                    <a:gd name="T16" fmla="*/ 98 w 112"/>
                    <a:gd name="T17" fmla="*/ 121 h 121"/>
                    <a:gd name="T18" fmla="*/ 98 w 112"/>
                    <a:gd name="T19" fmla="*/ 121 h 121"/>
                    <a:gd name="T20" fmla="*/ 1 w 112"/>
                    <a:gd name="T21" fmla="*/ 118 h 121"/>
                    <a:gd name="T22" fmla="*/ 98 w 112"/>
                    <a:gd name="T23" fmla="*/ 121 h 121"/>
                    <a:gd name="T24" fmla="*/ 112 w 112"/>
                    <a:gd name="T25" fmla="*/ 1 h 121"/>
                    <a:gd name="T26" fmla="*/ 1 w 112"/>
                    <a:gd name="T27" fmla="*/ 118 h 1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12" h="121">
                      <a:moveTo>
                        <a:pt x="98" y="121"/>
                      </a:moveTo>
                      <a:cubicBezTo>
                        <a:pt x="98" y="121"/>
                        <a:pt x="98" y="121"/>
                        <a:pt x="98" y="121"/>
                      </a:cubicBezTo>
                      <a:cubicBezTo>
                        <a:pt x="0" y="119"/>
                        <a:pt x="0" y="119"/>
                        <a:pt x="0" y="119"/>
                      </a:cubicBezTo>
                      <a:cubicBezTo>
                        <a:pt x="0" y="119"/>
                        <a:pt x="0" y="119"/>
                        <a:pt x="0" y="119"/>
                      </a:cubicBezTo>
                      <a:cubicBezTo>
                        <a:pt x="0" y="119"/>
                        <a:pt x="0" y="119"/>
                        <a:pt x="0" y="119"/>
                      </a:cubicBezTo>
                      <a:cubicBezTo>
                        <a:pt x="112" y="0"/>
                        <a:pt x="112" y="0"/>
                        <a:pt x="112" y="0"/>
                      </a:cubicBezTo>
                      <a:cubicBezTo>
                        <a:pt x="112" y="0"/>
                        <a:pt x="112" y="0"/>
                        <a:pt x="112" y="0"/>
                      </a:cubicBezTo>
                      <a:cubicBezTo>
                        <a:pt x="112" y="0"/>
                        <a:pt x="112" y="0"/>
                        <a:pt x="112" y="0"/>
                      </a:cubicBezTo>
                      <a:cubicBezTo>
                        <a:pt x="98" y="121"/>
                        <a:pt x="98" y="121"/>
                        <a:pt x="98" y="121"/>
                      </a:cubicBezTo>
                      <a:cubicBezTo>
                        <a:pt x="98" y="121"/>
                        <a:pt x="98" y="121"/>
                        <a:pt x="98" y="121"/>
                      </a:cubicBezTo>
                      <a:close/>
                      <a:moveTo>
                        <a:pt x="1" y="118"/>
                      </a:moveTo>
                      <a:cubicBezTo>
                        <a:pt x="98" y="121"/>
                        <a:pt x="98" y="121"/>
                        <a:pt x="98" y="121"/>
                      </a:cubicBezTo>
                      <a:cubicBezTo>
                        <a:pt x="112" y="1"/>
                        <a:pt x="112" y="1"/>
                        <a:pt x="112" y="1"/>
                      </a:cubicBezTo>
                      <a:lnTo>
                        <a:pt x="1" y="11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27" name="Freeform 97">
                  <a:extLst>
                    <a:ext uri="{FF2B5EF4-FFF2-40B4-BE49-F238E27FC236}">
                      <a16:creationId xmlns:a16="http://schemas.microsoft.com/office/drawing/2014/main" id="{CD99CF40-9CAC-4E7C-364B-956F1A025379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411" y="2172"/>
                  <a:ext cx="286" cy="289"/>
                </a:xfrm>
                <a:custGeom>
                  <a:avLst/>
                  <a:gdLst>
                    <a:gd name="T0" fmla="*/ 105 w 106"/>
                    <a:gd name="T1" fmla="*/ 107 h 107"/>
                    <a:gd name="T2" fmla="*/ 105 w 106"/>
                    <a:gd name="T3" fmla="*/ 107 h 107"/>
                    <a:gd name="T4" fmla="*/ 1 w 106"/>
                    <a:gd name="T5" fmla="*/ 13 h 107"/>
                    <a:gd name="T6" fmla="*/ 0 w 106"/>
                    <a:gd name="T7" fmla="*/ 13 h 107"/>
                    <a:gd name="T8" fmla="*/ 1 w 106"/>
                    <a:gd name="T9" fmla="*/ 13 h 107"/>
                    <a:gd name="T10" fmla="*/ 90 w 106"/>
                    <a:gd name="T11" fmla="*/ 0 h 107"/>
                    <a:gd name="T12" fmla="*/ 90 w 106"/>
                    <a:gd name="T13" fmla="*/ 1 h 107"/>
                    <a:gd name="T14" fmla="*/ 106 w 106"/>
                    <a:gd name="T15" fmla="*/ 107 h 107"/>
                    <a:gd name="T16" fmla="*/ 105 w 106"/>
                    <a:gd name="T17" fmla="*/ 107 h 107"/>
                    <a:gd name="T18" fmla="*/ 105 w 106"/>
                    <a:gd name="T19" fmla="*/ 107 h 107"/>
                    <a:gd name="T20" fmla="*/ 1 w 106"/>
                    <a:gd name="T21" fmla="*/ 13 h 107"/>
                    <a:gd name="T22" fmla="*/ 105 w 106"/>
                    <a:gd name="T23" fmla="*/ 106 h 107"/>
                    <a:gd name="T24" fmla="*/ 90 w 106"/>
                    <a:gd name="T25" fmla="*/ 1 h 107"/>
                    <a:gd name="T26" fmla="*/ 1 w 106"/>
                    <a:gd name="T27" fmla="*/ 13 h 1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06" h="107">
                      <a:moveTo>
                        <a:pt x="105" y="107"/>
                      </a:moveTo>
                      <a:cubicBezTo>
                        <a:pt x="105" y="107"/>
                        <a:pt x="105" y="107"/>
                        <a:pt x="105" y="107"/>
                      </a:cubicBezTo>
                      <a:cubicBezTo>
                        <a:pt x="1" y="13"/>
                        <a:pt x="1" y="13"/>
                        <a:pt x="1" y="13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1" y="13"/>
                        <a:pt x="1" y="13"/>
                        <a:pt x="1" y="13"/>
                      </a:cubicBezTo>
                      <a:cubicBezTo>
                        <a:pt x="90" y="0"/>
                        <a:pt x="90" y="0"/>
                        <a:pt x="90" y="0"/>
                      </a:cubicBezTo>
                      <a:cubicBezTo>
                        <a:pt x="90" y="0"/>
                        <a:pt x="90" y="0"/>
                        <a:pt x="90" y="1"/>
                      </a:cubicBezTo>
                      <a:cubicBezTo>
                        <a:pt x="106" y="107"/>
                        <a:pt x="106" y="107"/>
                        <a:pt x="106" y="107"/>
                      </a:cubicBezTo>
                      <a:cubicBezTo>
                        <a:pt x="106" y="107"/>
                        <a:pt x="105" y="107"/>
                        <a:pt x="105" y="107"/>
                      </a:cubicBezTo>
                      <a:cubicBezTo>
                        <a:pt x="105" y="107"/>
                        <a:pt x="105" y="107"/>
                        <a:pt x="105" y="107"/>
                      </a:cubicBezTo>
                      <a:close/>
                      <a:moveTo>
                        <a:pt x="1" y="13"/>
                      </a:moveTo>
                      <a:cubicBezTo>
                        <a:pt x="105" y="106"/>
                        <a:pt x="105" y="106"/>
                        <a:pt x="105" y="106"/>
                      </a:cubicBezTo>
                      <a:cubicBezTo>
                        <a:pt x="90" y="1"/>
                        <a:pt x="90" y="1"/>
                        <a:pt x="90" y="1"/>
                      </a:cubicBezTo>
                      <a:lnTo>
                        <a:pt x="1" y="1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28" name="Freeform 98">
                  <a:extLst>
                    <a:ext uri="{FF2B5EF4-FFF2-40B4-BE49-F238E27FC236}">
                      <a16:creationId xmlns:a16="http://schemas.microsoft.com/office/drawing/2014/main" id="{E1BAFB7B-D057-E2D5-64CA-4633A09F0D1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694" y="2458"/>
                  <a:ext cx="265" cy="256"/>
                </a:xfrm>
                <a:custGeom>
                  <a:avLst/>
                  <a:gdLst>
                    <a:gd name="T0" fmla="*/ 65 w 98"/>
                    <a:gd name="T1" fmla="*/ 95 h 95"/>
                    <a:gd name="T2" fmla="*/ 65 w 98"/>
                    <a:gd name="T3" fmla="*/ 95 h 95"/>
                    <a:gd name="T4" fmla="*/ 0 w 98"/>
                    <a:gd name="T5" fmla="*/ 1 h 95"/>
                    <a:gd name="T6" fmla="*/ 0 w 98"/>
                    <a:gd name="T7" fmla="*/ 1 h 95"/>
                    <a:gd name="T8" fmla="*/ 0 w 98"/>
                    <a:gd name="T9" fmla="*/ 0 h 95"/>
                    <a:gd name="T10" fmla="*/ 98 w 98"/>
                    <a:gd name="T11" fmla="*/ 3 h 95"/>
                    <a:gd name="T12" fmla="*/ 98 w 98"/>
                    <a:gd name="T13" fmla="*/ 3 h 95"/>
                    <a:gd name="T14" fmla="*/ 98 w 98"/>
                    <a:gd name="T15" fmla="*/ 3 h 95"/>
                    <a:gd name="T16" fmla="*/ 66 w 98"/>
                    <a:gd name="T17" fmla="*/ 95 h 95"/>
                    <a:gd name="T18" fmla="*/ 65 w 98"/>
                    <a:gd name="T19" fmla="*/ 95 h 95"/>
                    <a:gd name="T20" fmla="*/ 65 w 98"/>
                    <a:gd name="T21" fmla="*/ 95 h 95"/>
                    <a:gd name="T22" fmla="*/ 1 w 98"/>
                    <a:gd name="T23" fmla="*/ 1 h 95"/>
                    <a:gd name="T24" fmla="*/ 65 w 98"/>
                    <a:gd name="T25" fmla="*/ 95 h 95"/>
                    <a:gd name="T26" fmla="*/ 97 w 98"/>
                    <a:gd name="T27" fmla="*/ 3 h 95"/>
                    <a:gd name="T28" fmla="*/ 1 w 98"/>
                    <a:gd name="T29" fmla="*/ 1 h 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98" h="95">
                      <a:moveTo>
                        <a:pt x="65" y="95"/>
                      </a:moveTo>
                      <a:cubicBezTo>
                        <a:pt x="65" y="95"/>
                        <a:pt x="65" y="95"/>
                        <a:pt x="65" y="95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0"/>
                        <a:pt x="0" y="0"/>
                      </a:cubicBezTo>
                      <a:cubicBezTo>
                        <a:pt x="98" y="3"/>
                        <a:pt x="98" y="3"/>
                        <a:pt x="98" y="3"/>
                      </a:cubicBezTo>
                      <a:cubicBezTo>
                        <a:pt x="98" y="3"/>
                        <a:pt x="98" y="3"/>
                        <a:pt x="98" y="3"/>
                      </a:cubicBezTo>
                      <a:cubicBezTo>
                        <a:pt x="98" y="3"/>
                        <a:pt x="98" y="3"/>
                        <a:pt x="98" y="3"/>
                      </a:cubicBezTo>
                      <a:cubicBezTo>
                        <a:pt x="66" y="95"/>
                        <a:pt x="66" y="95"/>
                        <a:pt x="66" y="95"/>
                      </a:cubicBezTo>
                      <a:cubicBezTo>
                        <a:pt x="66" y="95"/>
                        <a:pt x="66" y="95"/>
                        <a:pt x="65" y="95"/>
                      </a:cubicBezTo>
                      <a:cubicBezTo>
                        <a:pt x="65" y="95"/>
                        <a:pt x="65" y="95"/>
                        <a:pt x="65" y="95"/>
                      </a:cubicBezTo>
                      <a:close/>
                      <a:moveTo>
                        <a:pt x="1" y="1"/>
                      </a:moveTo>
                      <a:cubicBezTo>
                        <a:pt x="65" y="95"/>
                        <a:pt x="65" y="95"/>
                        <a:pt x="65" y="95"/>
                      </a:cubicBezTo>
                      <a:cubicBezTo>
                        <a:pt x="97" y="3"/>
                        <a:pt x="97" y="3"/>
                        <a:pt x="97" y="3"/>
                      </a:cubicBez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29" name="Freeform 99">
                  <a:extLst>
                    <a:ext uri="{FF2B5EF4-FFF2-40B4-BE49-F238E27FC236}">
                      <a16:creationId xmlns:a16="http://schemas.microsoft.com/office/drawing/2014/main" id="{BD0635E0-1E5C-531E-4528-504A42670EA1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411" y="2207"/>
                  <a:ext cx="286" cy="456"/>
                </a:xfrm>
                <a:custGeom>
                  <a:avLst/>
                  <a:gdLst>
                    <a:gd name="T0" fmla="*/ 8 w 106"/>
                    <a:gd name="T1" fmla="*/ 169 h 169"/>
                    <a:gd name="T2" fmla="*/ 8 w 106"/>
                    <a:gd name="T3" fmla="*/ 169 h 169"/>
                    <a:gd name="T4" fmla="*/ 8 w 106"/>
                    <a:gd name="T5" fmla="*/ 168 h 169"/>
                    <a:gd name="T6" fmla="*/ 0 w 106"/>
                    <a:gd name="T7" fmla="*/ 0 h 169"/>
                    <a:gd name="T8" fmla="*/ 1 w 106"/>
                    <a:gd name="T9" fmla="*/ 0 h 169"/>
                    <a:gd name="T10" fmla="*/ 1 w 106"/>
                    <a:gd name="T11" fmla="*/ 0 h 169"/>
                    <a:gd name="T12" fmla="*/ 105 w 106"/>
                    <a:gd name="T13" fmla="*/ 94 h 169"/>
                    <a:gd name="T14" fmla="*/ 106 w 106"/>
                    <a:gd name="T15" fmla="*/ 94 h 169"/>
                    <a:gd name="T16" fmla="*/ 105 w 106"/>
                    <a:gd name="T17" fmla="*/ 94 h 169"/>
                    <a:gd name="T18" fmla="*/ 8 w 106"/>
                    <a:gd name="T19" fmla="*/ 169 h 169"/>
                    <a:gd name="T20" fmla="*/ 8 w 106"/>
                    <a:gd name="T21" fmla="*/ 169 h 169"/>
                    <a:gd name="T22" fmla="*/ 1 w 106"/>
                    <a:gd name="T23" fmla="*/ 1 h 169"/>
                    <a:gd name="T24" fmla="*/ 9 w 106"/>
                    <a:gd name="T25" fmla="*/ 168 h 169"/>
                    <a:gd name="T26" fmla="*/ 105 w 106"/>
                    <a:gd name="T27" fmla="*/ 94 h 169"/>
                    <a:gd name="T28" fmla="*/ 1 w 106"/>
                    <a:gd name="T29" fmla="*/ 1 h 1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06" h="169">
                      <a:moveTo>
                        <a:pt x="8" y="169"/>
                      </a:moveTo>
                      <a:cubicBezTo>
                        <a:pt x="8" y="169"/>
                        <a:pt x="8" y="169"/>
                        <a:pt x="8" y="169"/>
                      </a:cubicBezTo>
                      <a:cubicBezTo>
                        <a:pt x="8" y="169"/>
                        <a:pt x="8" y="168"/>
                        <a:pt x="8" y="168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05" y="94"/>
                        <a:pt x="105" y="94"/>
                        <a:pt x="105" y="94"/>
                      </a:cubicBezTo>
                      <a:cubicBezTo>
                        <a:pt x="105" y="94"/>
                        <a:pt x="106" y="94"/>
                        <a:pt x="106" y="94"/>
                      </a:cubicBezTo>
                      <a:cubicBezTo>
                        <a:pt x="106" y="94"/>
                        <a:pt x="105" y="94"/>
                        <a:pt x="105" y="94"/>
                      </a:cubicBezTo>
                      <a:cubicBezTo>
                        <a:pt x="8" y="169"/>
                        <a:pt x="8" y="169"/>
                        <a:pt x="8" y="169"/>
                      </a:cubicBezTo>
                      <a:cubicBezTo>
                        <a:pt x="8" y="169"/>
                        <a:pt x="8" y="169"/>
                        <a:pt x="8" y="169"/>
                      </a:cubicBezTo>
                      <a:close/>
                      <a:moveTo>
                        <a:pt x="1" y="1"/>
                      </a:moveTo>
                      <a:cubicBezTo>
                        <a:pt x="9" y="168"/>
                        <a:pt x="9" y="168"/>
                        <a:pt x="9" y="168"/>
                      </a:cubicBezTo>
                      <a:cubicBezTo>
                        <a:pt x="105" y="94"/>
                        <a:pt x="105" y="94"/>
                        <a:pt x="105" y="94"/>
                      </a:cubicBez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30" name="Freeform 100">
                  <a:extLst>
                    <a:ext uri="{FF2B5EF4-FFF2-40B4-BE49-F238E27FC236}">
                      <a16:creationId xmlns:a16="http://schemas.microsoft.com/office/drawing/2014/main" id="{919972B0-5417-34A4-A855-45EDE65DDD9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662" y="2458"/>
                  <a:ext cx="211" cy="259"/>
                </a:xfrm>
                <a:custGeom>
                  <a:avLst/>
                  <a:gdLst>
                    <a:gd name="T0" fmla="*/ 0 w 78"/>
                    <a:gd name="T1" fmla="*/ 96 h 96"/>
                    <a:gd name="T2" fmla="*/ 0 w 78"/>
                    <a:gd name="T3" fmla="*/ 96 h 96"/>
                    <a:gd name="T4" fmla="*/ 0 w 78"/>
                    <a:gd name="T5" fmla="*/ 96 h 96"/>
                    <a:gd name="T6" fmla="*/ 12 w 78"/>
                    <a:gd name="T7" fmla="*/ 1 h 96"/>
                    <a:gd name="T8" fmla="*/ 12 w 78"/>
                    <a:gd name="T9" fmla="*/ 0 h 96"/>
                    <a:gd name="T10" fmla="*/ 12 w 78"/>
                    <a:gd name="T11" fmla="*/ 1 h 96"/>
                    <a:gd name="T12" fmla="*/ 78 w 78"/>
                    <a:gd name="T13" fmla="*/ 95 h 96"/>
                    <a:gd name="T14" fmla="*/ 78 w 78"/>
                    <a:gd name="T15" fmla="*/ 95 h 96"/>
                    <a:gd name="T16" fmla="*/ 77 w 78"/>
                    <a:gd name="T17" fmla="*/ 95 h 96"/>
                    <a:gd name="T18" fmla="*/ 0 w 78"/>
                    <a:gd name="T19" fmla="*/ 96 h 96"/>
                    <a:gd name="T20" fmla="*/ 0 w 78"/>
                    <a:gd name="T21" fmla="*/ 96 h 96"/>
                    <a:gd name="T22" fmla="*/ 12 w 78"/>
                    <a:gd name="T23" fmla="*/ 1 h 96"/>
                    <a:gd name="T24" fmla="*/ 0 w 78"/>
                    <a:gd name="T25" fmla="*/ 95 h 96"/>
                    <a:gd name="T26" fmla="*/ 77 w 78"/>
                    <a:gd name="T27" fmla="*/ 95 h 96"/>
                    <a:gd name="T28" fmla="*/ 12 w 78"/>
                    <a:gd name="T29" fmla="*/ 1 h 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78" h="96">
                      <a:moveTo>
                        <a:pt x="0" y="96"/>
                      </a:moveTo>
                      <a:cubicBezTo>
                        <a:pt x="0" y="96"/>
                        <a:pt x="0" y="96"/>
                        <a:pt x="0" y="96"/>
                      </a:cubicBezTo>
                      <a:cubicBezTo>
                        <a:pt x="0" y="96"/>
                        <a:pt x="0" y="96"/>
                        <a:pt x="0" y="96"/>
                      </a:cubicBezTo>
                      <a:cubicBezTo>
                        <a:pt x="12" y="1"/>
                        <a:pt x="12" y="1"/>
                        <a:pt x="12" y="1"/>
                      </a:cubicBezTo>
                      <a:cubicBezTo>
                        <a:pt x="12" y="1"/>
                        <a:pt x="12" y="0"/>
                        <a:pt x="12" y="0"/>
                      </a:cubicBezTo>
                      <a:cubicBezTo>
                        <a:pt x="12" y="0"/>
                        <a:pt x="12" y="0"/>
                        <a:pt x="12" y="1"/>
                      </a:cubicBezTo>
                      <a:cubicBezTo>
                        <a:pt x="78" y="95"/>
                        <a:pt x="78" y="95"/>
                        <a:pt x="78" y="95"/>
                      </a:cubicBezTo>
                      <a:cubicBezTo>
                        <a:pt x="78" y="95"/>
                        <a:pt x="78" y="95"/>
                        <a:pt x="78" y="95"/>
                      </a:cubicBezTo>
                      <a:cubicBezTo>
                        <a:pt x="78" y="95"/>
                        <a:pt x="77" y="95"/>
                        <a:pt x="77" y="95"/>
                      </a:cubicBezTo>
                      <a:cubicBezTo>
                        <a:pt x="0" y="96"/>
                        <a:pt x="0" y="96"/>
                        <a:pt x="0" y="96"/>
                      </a:cubicBezTo>
                      <a:cubicBezTo>
                        <a:pt x="0" y="96"/>
                        <a:pt x="0" y="96"/>
                        <a:pt x="0" y="96"/>
                      </a:cubicBezTo>
                      <a:close/>
                      <a:moveTo>
                        <a:pt x="12" y="1"/>
                      </a:moveTo>
                      <a:cubicBezTo>
                        <a:pt x="0" y="95"/>
                        <a:pt x="0" y="95"/>
                        <a:pt x="0" y="95"/>
                      </a:cubicBezTo>
                      <a:cubicBezTo>
                        <a:pt x="77" y="95"/>
                        <a:pt x="77" y="95"/>
                        <a:pt x="77" y="95"/>
                      </a:cubicBezTo>
                      <a:lnTo>
                        <a:pt x="12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31" name="Freeform 101">
                  <a:extLst>
                    <a:ext uri="{FF2B5EF4-FFF2-40B4-BE49-F238E27FC236}">
                      <a16:creationId xmlns:a16="http://schemas.microsoft.com/office/drawing/2014/main" id="{FEC5F952-C977-8102-D45D-68541C109D9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432" y="2458"/>
                  <a:ext cx="265" cy="259"/>
                </a:xfrm>
                <a:custGeom>
                  <a:avLst/>
                  <a:gdLst>
                    <a:gd name="T0" fmla="*/ 85 w 98"/>
                    <a:gd name="T1" fmla="*/ 96 h 96"/>
                    <a:gd name="T2" fmla="*/ 85 w 98"/>
                    <a:gd name="T3" fmla="*/ 96 h 96"/>
                    <a:gd name="T4" fmla="*/ 0 w 98"/>
                    <a:gd name="T5" fmla="*/ 76 h 96"/>
                    <a:gd name="T6" fmla="*/ 0 w 98"/>
                    <a:gd name="T7" fmla="*/ 75 h 96"/>
                    <a:gd name="T8" fmla="*/ 0 w 98"/>
                    <a:gd name="T9" fmla="*/ 75 h 96"/>
                    <a:gd name="T10" fmla="*/ 97 w 98"/>
                    <a:gd name="T11" fmla="*/ 1 h 96"/>
                    <a:gd name="T12" fmla="*/ 97 w 98"/>
                    <a:gd name="T13" fmla="*/ 0 h 96"/>
                    <a:gd name="T14" fmla="*/ 98 w 98"/>
                    <a:gd name="T15" fmla="*/ 1 h 96"/>
                    <a:gd name="T16" fmla="*/ 85 w 98"/>
                    <a:gd name="T17" fmla="*/ 96 h 96"/>
                    <a:gd name="T18" fmla="*/ 85 w 98"/>
                    <a:gd name="T19" fmla="*/ 96 h 96"/>
                    <a:gd name="T20" fmla="*/ 85 w 98"/>
                    <a:gd name="T21" fmla="*/ 96 h 96"/>
                    <a:gd name="T22" fmla="*/ 1 w 98"/>
                    <a:gd name="T23" fmla="*/ 75 h 96"/>
                    <a:gd name="T24" fmla="*/ 85 w 98"/>
                    <a:gd name="T25" fmla="*/ 95 h 96"/>
                    <a:gd name="T26" fmla="*/ 97 w 98"/>
                    <a:gd name="T27" fmla="*/ 1 h 96"/>
                    <a:gd name="T28" fmla="*/ 1 w 98"/>
                    <a:gd name="T29" fmla="*/ 75 h 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98" h="96">
                      <a:moveTo>
                        <a:pt x="85" y="96"/>
                      </a:moveTo>
                      <a:cubicBezTo>
                        <a:pt x="85" y="96"/>
                        <a:pt x="85" y="96"/>
                        <a:pt x="85" y="96"/>
                      </a:cubicBezTo>
                      <a:cubicBezTo>
                        <a:pt x="0" y="76"/>
                        <a:pt x="0" y="76"/>
                        <a:pt x="0" y="76"/>
                      </a:cubicBezTo>
                      <a:cubicBezTo>
                        <a:pt x="0" y="76"/>
                        <a:pt x="0" y="75"/>
                        <a:pt x="0" y="75"/>
                      </a:cubicBezTo>
                      <a:cubicBezTo>
                        <a:pt x="0" y="75"/>
                        <a:pt x="0" y="75"/>
                        <a:pt x="0" y="75"/>
                      </a:cubicBezTo>
                      <a:cubicBezTo>
                        <a:pt x="97" y="1"/>
                        <a:pt x="97" y="1"/>
                        <a:pt x="97" y="1"/>
                      </a:cubicBezTo>
                      <a:cubicBezTo>
                        <a:pt x="97" y="0"/>
                        <a:pt x="97" y="0"/>
                        <a:pt x="97" y="0"/>
                      </a:cubicBezTo>
                      <a:cubicBezTo>
                        <a:pt x="97" y="1"/>
                        <a:pt x="98" y="1"/>
                        <a:pt x="98" y="1"/>
                      </a:cubicBezTo>
                      <a:cubicBezTo>
                        <a:pt x="85" y="96"/>
                        <a:pt x="85" y="96"/>
                        <a:pt x="85" y="96"/>
                      </a:cubicBezTo>
                      <a:cubicBezTo>
                        <a:pt x="85" y="96"/>
                        <a:pt x="85" y="96"/>
                        <a:pt x="85" y="96"/>
                      </a:cubicBezTo>
                      <a:cubicBezTo>
                        <a:pt x="85" y="96"/>
                        <a:pt x="85" y="96"/>
                        <a:pt x="85" y="96"/>
                      </a:cubicBezTo>
                      <a:close/>
                      <a:moveTo>
                        <a:pt x="1" y="75"/>
                      </a:moveTo>
                      <a:cubicBezTo>
                        <a:pt x="85" y="95"/>
                        <a:pt x="85" y="95"/>
                        <a:pt x="85" y="95"/>
                      </a:cubicBezTo>
                      <a:cubicBezTo>
                        <a:pt x="97" y="1"/>
                        <a:pt x="97" y="1"/>
                        <a:pt x="97" y="1"/>
                      </a:cubicBezTo>
                      <a:lnTo>
                        <a:pt x="1" y="7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32" name="Freeform 102">
                  <a:extLst>
                    <a:ext uri="{FF2B5EF4-FFF2-40B4-BE49-F238E27FC236}">
                      <a16:creationId xmlns:a16="http://schemas.microsoft.com/office/drawing/2014/main" id="{63F2F86D-850B-40CC-B6A5-FCEB68765B49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703" y="2982"/>
                  <a:ext cx="183" cy="86"/>
                </a:xfrm>
                <a:custGeom>
                  <a:avLst/>
                  <a:gdLst>
                    <a:gd name="T0" fmla="*/ 68 w 68"/>
                    <a:gd name="T1" fmla="*/ 32 h 32"/>
                    <a:gd name="T2" fmla="*/ 68 w 68"/>
                    <a:gd name="T3" fmla="*/ 32 h 32"/>
                    <a:gd name="T4" fmla="*/ 36 w 68"/>
                    <a:gd name="T5" fmla="*/ 24 h 32"/>
                    <a:gd name="T6" fmla="*/ 36 w 68"/>
                    <a:gd name="T7" fmla="*/ 24 h 32"/>
                    <a:gd name="T8" fmla="*/ 0 w 68"/>
                    <a:gd name="T9" fmla="*/ 0 h 32"/>
                    <a:gd name="T10" fmla="*/ 0 w 68"/>
                    <a:gd name="T11" fmla="*/ 0 h 32"/>
                    <a:gd name="T12" fmla="*/ 1 w 68"/>
                    <a:gd name="T13" fmla="*/ 0 h 32"/>
                    <a:gd name="T14" fmla="*/ 68 w 68"/>
                    <a:gd name="T15" fmla="*/ 31 h 32"/>
                    <a:gd name="T16" fmla="*/ 68 w 68"/>
                    <a:gd name="T17" fmla="*/ 31 h 32"/>
                    <a:gd name="T18" fmla="*/ 68 w 68"/>
                    <a:gd name="T19" fmla="*/ 32 h 32"/>
                    <a:gd name="T20" fmla="*/ 37 w 68"/>
                    <a:gd name="T21" fmla="*/ 23 h 32"/>
                    <a:gd name="T22" fmla="*/ 66 w 68"/>
                    <a:gd name="T23" fmla="*/ 31 h 32"/>
                    <a:gd name="T24" fmla="*/ 4 w 68"/>
                    <a:gd name="T25" fmla="*/ 2 h 32"/>
                    <a:gd name="T26" fmla="*/ 37 w 68"/>
                    <a:gd name="T27" fmla="*/ 23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68" h="32">
                      <a:moveTo>
                        <a:pt x="68" y="32"/>
                      </a:moveTo>
                      <a:cubicBezTo>
                        <a:pt x="68" y="32"/>
                        <a:pt x="68" y="32"/>
                        <a:pt x="68" y="32"/>
                      </a:cubicBezTo>
                      <a:cubicBezTo>
                        <a:pt x="36" y="24"/>
                        <a:pt x="36" y="24"/>
                        <a:pt x="36" y="24"/>
                      </a:cubicBezTo>
                      <a:cubicBezTo>
                        <a:pt x="36" y="24"/>
                        <a:pt x="36" y="24"/>
                        <a:pt x="36" y="24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1" y="0"/>
                        <a:pt x="1" y="0"/>
                      </a:cubicBezTo>
                      <a:cubicBezTo>
                        <a:pt x="68" y="31"/>
                        <a:pt x="68" y="31"/>
                        <a:pt x="68" y="31"/>
                      </a:cubicBezTo>
                      <a:cubicBezTo>
                        <a:pt x="68" y="31"/>
                        <a:pt x="68" y="31"/>
                        <a:pt x="68" y="31"/>
                      </a:cubicBezTo>
                      <a:cubicBezTo>
                        <a:pt x="68" y="32"/>
                        <a:pt x="68" y="32"/>
                        <a:pt x="68" y="32"/>
                      </a:cubicBezTo>
                      <a:close/>
                      <a:moveTo>
                        <a:pt x="37" y="23"/>
                      </a:moveTo>
                      <a:cubicBezTo>
                        <a:pt x="66" y="31"/>
                        <a:pt x="66" y="31"/>
                        <a:pt x="66" y="31"/>
                      </a:cubicBezTo>
                      <a:cubicBezTo>
                        <a:pt x="4" y="2"/>
                        <a:pt x="4" y="2"/>
                        <a:pt x="4" y="2"/>
                      </a:cubicBezTo>
                      <a:lnTo>
                        <a:pt x="37" y="2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33" name="Freeform 103">
                  <a:extLst>
                    <a:ext uri="{FF2B5EF4-FFF2-40B4-BE49-F238E27FC236}">
                      <a16:creationId xmlns:a16="http://schemas.microsoft.com/office/drawing/2014/main" id="{1E5A83EA-45DF-6AA1-6087-0E4F93DB808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800" y="3044"/>
                  <a:ext cx="189" cy="78"/>
                </a:xfrm>
                <a:custGeom>
                  <a:avLst/>
                  <a:gdLst>
                    <a:gd name="T0" fmla="*/ 70 w 70"/>
                    <a:gd name="T1" fmla="*/ 29 h 29"/>
                    <a:gd name="T2" fmla="*/ 70 w 70"/>
                    <a:gd name="T3" fmla="*/ 29 h 29"/>
                    <a:gd name="T4" fmla="*/ 0 w 70"/>
                    <a:gd name="T5" fmla="*/ 1 h 29"/>
                    <a:gd name="T6" fmla="*/ 0 w 70"/>
                    <a:gd name="T7" fmla="*/ 0 h 29"/>
                    <a:gd name="T8" fmla="*/ 1 w 70"/>
                    <a:gd name="T9" fmla="*/ 0 h 29"/>
                    <a:gd name="T10" fmla="*/ 32 w 70"/>
                    <a:gd name="T11" fmla="*/ 8 h 29"/>
                    <a:gd name="T12" fmla="*/ 32 w 70"/>
                    <a:gd name="T13" fmla="*/ 8 h 29"/>
                    <a:gd name="T14" fmla="*/ 70 w 70"/>
                    <a:gd name="T15" fmla="*/ 29 h 29"/>
                    <a:gd name="T16" fmla="*/ 70 w 70"/>
                    <a:gd name="T17" fmla="*/ 29 h 29"/>
                    <a:gd name="T18" fmla="*/ 70 w 70"/>
                    <a:gd name="T19" fmla="*/ 29 h 29"/>
                    <a:gd name="T20" fmla="*/ 4 w 70"/>
                    <a:gd name="T21" fmla="*/ 2 h 29"/>
                    <a:gd name="T22" fmla="*/ 66 w 70"/>
                    <a:gd name="T23" fmla="*/ 27 h 29"/>
                    <a:gd name="T24" fmla="*/ 32 w 70"/>
                    <a:gd name="T25" fmla="*/ 9 h 29"/>
                    <a:gd name="T26" fmla="*/ 4 w 70"/>
                    <a:gd name="T27" fmla="*/ 2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70" h="29">
                      <a:moveTo>
                        <a:pt x="70" y="29"/>
                      </a:moveTo>
                      <a:cubicBezTo>
                        <a:pt x="70" y="29"/>
                        <a:pt x="70" y="29"/>
                        <a:pt x="70" y="29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1" y="0"/>
                      </a:cubicBezTo>
                      <a:cubicBezTo>
                        <a:pt x="32" y="8"/>
                        <a:pt x="32" y="8"/>
                        <a:pt x="32" y="8"/>
                      </a:cubicBezTo>
                      <a:cubicBezTo>
                        <a:pt x="32" y="8"/>
                        <a:pt x="32" y="8"/>
                        <a:pt x="32" y="8"/>
                      </a:cubicBezTo>
                      <a:cubicBezTo>
                        <a:pt x="70" y="29"/>
                        <a:pt x="70" y="29"/>
                        <a:pt x="70" y="29"/>
                      </a:cubicBezTo>
                      <a:cubicBezTo>
                        <a:pt x="70" y="29"/>
                        <a:pt x="70" y="29"/>
                        <a:pt x="70" y="29"/>
                      </a:cubicBezTo>
                      <a:cubicBezTo>
                        <a:pt x="70" y="29"/>
                        <a:pt x="70" y="29"/>
                        <a:pt x="70" y="29"/>
                      </a:cubicBezTo>
                      <a:close/>
                      <a:moveTo>
                        <a:pt x="4" y="2"/>
                      </a:moveTo>
                      <a:cubicBezTo>
                        <a:pt x="66" y="27"/>
                        <a:pt x="66" y="27"/>
                        <a:pt x="66" y="27"/>
                      </a:cubicBezTo>
                      <a:cubicBezTo>
                        <a:pt x="32" y="9"/>
                        <a:pt x="32" y="9"/>
                        <a:pt x="32" y="9"/>
                      </a:cubicBezTo>
                      <a:lnTo>
                        <a:pt x="4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34" name="Freeform 104">
                  <a:extLst>
                    <a:ext uri="{FF2B5EF4-FFF2-40B4-BE49-F238E27FC236}">
                      <a16:creationId xmlns:a16="http://schemas.microsoft.com/office/drawing/2014/main" id="{372717AE-3DAF-B514-671B-F33551679D9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886" y="3066"/>
                  <a:ext cx="249" cy="56"/>
                </a:xfrm>
                <a:custGeom>
                  <a:avLst/>
                  <a:gdLst>
                    <a:gd name="T0" fmla="*/ 38 w 92"/>
                    <a:gd name="T1" fmla="*/ 21 h 21"/>
                    <a:gd name="T2" fmla="*/ 38 w 92"/>
                    <a:gd name="T3" fmla="*/ 21 h 21"/>
                    <a:gd name="T4" fmla="*/ 0 w 92"/>
                    <a:gd name="T5" fmla="*/ 1 h 21"/>
                    <a:gd name="T6" fmla="*/ 0 w 92"/>
                    <a:gd name="T7" fmla="*/ 0 h 21"/>
                    <a:gd name="T8" fmla="*/ 0 w 92"/>
                    <a:gd name="T9" fmla="*/ 0 h 21"/>
                    <a:gd name="T10" fmla="*/ 92 w 92"/>
                    <a:gd name="T11" fmla="*/ 5 h 21"/>
                    <a:gd name="T12" fmla="*/ 92 w 92"/>
                    <a:gd name="T13" fmla="*/ 5 h 21"/>
                    <a:gd name="T14" fmla="*/ 92 w 92"/>
                    <a:gd name="T15" fmla="*/ 5 h 21"/>
                    <a:gd name="T16" fmla="*/ 38 w 92"/>
                    <a:gd name="T17" fmla="*/ 21 h 21"/>
                    <a:gd name="T18" fmla="*/ 38 w 92"/>
                    <a:gd name="T19" fmla="*/ 21 h 21"/>
                    <a:gd name="T20" fmla="*/ 1 w 92"/>
                    <a:gd name="T21" fmla="*/ 1 h 21"/>
                    <a:gd name="T22" fmla="*/ 38 w 92"/>
                    <a:gd name="T23" fmla="*/ 21 h 21"/>
                    <a:gd name="T24" fmla="*/ 90 w 92"/>
                    <a:gd name="T25" fmla="*/ 5 h 21"/>
                    <a:gd name="T26" fmla="*/ 1 w 92"/>
                    <a:gd name="T27" fmla="*/ 1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92" h="21">
                      <a:moveTo>
                        <a:pt x="38" y="21"/>
                      </a:moveTo>
                      <a:cubicBezTo>
                        <a:pt x="38" y="21"/>
                        <a:pt x="38" y="21"/>
                        <a:pt x="38" y="2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92" y="5"/>
                        <a:pt x="92" y="5"/>
                        <a:pt x="92" y="5"/>
                      </a:cubicBezTo>
                      <a:cubicBezTo>
                        <a:pt x="92" y="5"/>
                        <a:pt x="92" y="5"/>
                        <a:pt x="92" y="5"/>
                      </a:cubicBezTo>
                      <a:cubicBezTo>
                        <a:pt x="92" y="5"/>
                        <a:pt x="92" y="5"/>
                        <a:pt x="92" y="5"/>
                      </a:cubicBezTo>
                      <a:cubicBezTo>
                        <a:pt x="38" y="21"/>
                        <a:pt x="38" y="21"/>
                        <a:pt x="38" y="21"/>
                      </a:cubicBezTo>
                      <a:cubicBezTo>
                        <a:pt x="38" y="21"/>
                        <a:pt x="38" y="21"/>
                        <a:pt x="38" y="21"/>
                      </a:cubicBezTo>
                      <a:close/>
                      <a:moveTo>
                        <a:pt x="1" y="1"/>
                      </a:moveTo>
                      <a:cubicBezTo>
                        <a:pt x="38" y="21"/>
                        <a:pt x="38" y="21"/>
                        <a:pt x="38" y="21"/>
                      </a:cubicBezTo>
                      <a:cubicBezTo>
                        <a:pt x="90" y="5"/>
                        <a:pt x="90" y="5"/>
                        <a:pt x="90" y="5"/>
                      </a:cubicBez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35" name="Freeform 105">
                  <a:extLst>
                    <a:ext uri="{FF2B5EF4-FFF2-40B4-BE49-F238E27FC236}">
                      <a16:creationId xmlns:a16="http://schemas.microsoft.com/office/drawing/2014/main" id="{E5CF8A7C-5DC6-D3BC-1924-51B38D13F4B2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940" y="1367"/>
                  <a:ext cx="238" cy="213"/>
                </a:xfrm>
                <a:custGeom>
                  <a:avLst/>
                  <a:gdLst>
                    <a:gd name="T0" fmla="*/ 88 w 88"/>
                    <a:gd name="T1" fmla="*/ 79 h 79"/>
                    <a:gd name="T2" fmla="*/ 88 w 88"/>
                    <a:gd name="T3" fmla="*/ 79 h 79"/>
                    <a:gd name="T4" fmla="*/ 9 w 88"/>
                    <a:gd name="T5" fmla="*/ 52 h 79"/>
                    <a:gd name="T6" fmla="*/ 9 w 88"/>
                    <a:gd name="T7" fmla="*/ 51 h 79"/>
                    <a:gd name="T8" fmla="*/ 0 w 88"/>
                    <a:gd name="T9" fmla="*/ 0 h 79"/>
                    <a:gd name="T10" fmla="*/ 1 w 88"/>
                    <a:gd name="T11" fmla="*/ 0 h 79"/>
                    <a:gd name="T12" fmla="*/ 1 w 88"/>
                    <a:gd name="T13" fmla="*/ 0 h 79"/>
                    <a:gd name="T14" fmla="*/ 88 w 88"/>
                    <a:gd name="T15" fmla="*/ 78 h 79"/>
                    <a:gd name="T16" fmla="*/ 88 w 88"/>
                    <a:gd name="T17" fmla="*/ 79 h 79"/>
                    <a:gd name="T18" fmla="*/ 88 w 88"/>
                    <a:gd name="T19" fmla="*/ 79 h 79"/>
                    <a:gd name="T20" fmla="*/ 10 w 88"/>
                    <a:gd name="T21" fmla="*/ 51 h 79"/>
                    <a:gd name="T22" fmla="*/ 87 w 88"/>
                    <a:gd name="T23" fmla="*/ 78 h 79"/>
                    <a:gd name="T24" fmla="*/ 1 w 88"/>
                    <a:gd name="T25" fmla="*/ 1 h 79"/>
                    <a:gd name="T26" fmla="*/ 10 w 88"/>
                    <a:gd name="T27" fmla="*/ 51 h 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88" h="79">
                      <a:moveTo>
                        <a:pt x="88" y="79"/>
                      </a:moveTo>
                      <a:cubicBezTo>
                        <a:pt x="88" y="79"/>
                        <a:pt x="88" y="79"/>
                        <a:pt x="88" y="79"/>
                      </a:cubicBezTo>
                      <a:cubicBezTo>
                        <a:pt x="9" y="52"/>
                        <a:pt x="9" y="52"/>
                        <a:pt x="9" y="52"/>
                      </a:cubicBezTo>
                      <a:cubicBezTo>
                        <a:pt x="9" y="51"/>
                        <a:pt x="9" y="51"/>
                        <a:pt x="9" y="51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88" y="78"/>
                        <a:pt x="88" y="78"/>
                        <a:pt x="88" y="78"/>
                      </a:cubicBezTo>
                      <a:cubicBezTo>
                        <a:pt x="88" y="79"/>
                        <a:pt x="88" y="79"/>
                        <a:pt x="88" y="79"/>
                      </a:cubicBezTo>
                      <a:cubicBezTo>
                        <a:pt x="88" y="79"/>
                        <a:pt x="88" y="79"/>
                        <a:pt x="88" y="79"/>
                      </a:cubicBezTo>
                      <a:close/>
                      <a:moveTo>
                        <a:pt x="10" y="51"/>
                      </a:moveTo>
                      <a:cubicBezTo>
                        <a:pt x="87" y="78"/>
                        <a:pt x="87" y="78"/>
                        <a:pt x="87" y="78"/>
                      </a:cubicBezTo>
                      <a:cubicBezTo>
                        <a:pt x="1" y="1"/>
                        <a:pt x="1" y="1"/>
                        <a:pt x="1" y="1"/>
                      </a:cubicBezTo>
                      <a:lnTo>
                        <a:pt x="10" y="5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36" name="Freeform 106">
                  <a:extLst>
                    <a:ext uri="{FF2B5EF4-FFF2-40B4-BE49-F238E27FC236}">
                      <a16:creationId xmlns:a16="http://schemas.microsoft.com/office/drawing/2014/main" id="{4DD50096-A3F6-10EA-57CF-A4BFA74D55D2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813" y="1367"/>
                  <a:ext cx="154" cy="140"/>
                </a:xfrm>
                <a:custGeom>
                  <a:avLst/>
                  <a:gdLst>
                    <a:gd name="T0" fmla="*/ 56 w 57"/>
                    <a:gd name="T1" fmla="*/ 52 h 52"/>
                    <a:gd name="T2" fmla="*/ 56 w 57"/>
                    <a:gd name="T3" fmla="*/ 51 h 52"/>
                    <a:gd name="T4" fmla="*/ 0 w 57"/>
                    <a:gd name="T5" fmla="*/ 11 h 52"/>
                    <a:gd name="T6" fmla="*/ 0 w 57"/>
                    <a:gd name="T7" fmla="*/ 11 h 52"/>
                    <a:gd name="T8" fmla="*/ 0 w 57"/>
                    <a:gd name="T9" fmla="*/ 11 h 52"/>
                    <a:gd name="T10" fmla="*/ 48 w 57"/>
                    <a:gd name="T11" fmla="*/ 0 h 52"/>
                    <a:gd name="T12" fmla="*/ 48 w 57"/>
                    <a:gd name="T13" fmla="*/ 0 h 52"/>
                    <a:gd name="T14" fmla="*/ 48 w 57"/>
                    <a:gd name="T15" fmla="*/ 0 h 52"/>
                    <a:gd name="T16" fmla="*/ 57 w 57"/>
                    <a:gd name="T17" fmla="*/ 51 h 52"/>
                    <a:gd name="T18" fmla="*/ 56 w 57"/>
                    <a:gd name="T19" fmla="*/ 52 h 52"/>
                    <a:gd name="T20" fmla="*/ 56 w 57"/>
                    <a:gd name="T21" fmla="*/ 52 h 52"/>
                    <a:gd name="T22" fmla="*/ 1 w 57"/>
                    <a:gd name="T23" fmla="*/ 11 h 52"/>
                    <a:gd name="T24" fmla="*/ 56 w 57"/>
                    <a:gd name="T25" fmla="*/ 51 h 52"/>
                    <a:gd name="T26" fmla="*/ 47 w 57"/>
                    <a:gd name="T27" fmla="*/ 0 h 52"/>
                    <a:gd name="T28" fmla="*/ 1 w 57"/>
                    <a:gd name="T29" fmla="*/ 11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57" h="52">
                      <a:moveTo>
                        <a:pt x="56" y="52"/>
                      </a:moveTo>
                      <a:cubicBezTo>
                        <a:pt x="56" y="52"/>
                        <a:pt x="56" y="52"/>
                        <a:pt x="56" y="51"/>
                      </a:cubicBezTo>
                      <a:cubicBezTo>
                        <a:pt x="0" y="11"/>
                        <a:pt x="0" y="11"/>
                        <a:pt x="0" y="11"/>
                      </a:cubicBezTo>
                      <a:cubicBezTo>
                        <a:pt x="0" y="11"/>
                        <a:pt x="0" y="11"/>
                        <a:pt x="0" y="11"/>
                      </a:cubicBezTo>
                      <a:cubicBezTo>
                        <a:pt x="0" y="11"/>
                        <a:pt x="0" y="11"/>
                        <a:pt x="0" y="11"/>
                      </a:cubicBezTo>
                      <a:cubicBezTo>
                        <a:pt x="48" y="0"/>
                        <a:pt x="48" y="0"/>
                        <a:pt x="48" y="0"/>
                      </a:cubicBezTo>
                      <a:cubicBezTo>
                        <a:pt x="48" y="0"/>
                        <a:pt x="48" y="0"/>
                        <a:pt x="48" y="0"/>
                      </a:cubicBezTo>
                      <a:cubicBezTo>
                        <a:pt x="48" y="0"/>
                        <a:pt x="48" y="0"/>
                        <a:pt x="48" y="0"/>
                      </a:cubicBezTo>
                      <a:cubicBezTo>
                        <a:pt x="57" y="51"/>
                        <a:pt x="57" y="51"/>
                        <a:pt x="57" y="51"/>
                      </a:cubicBezTo>
                      <a:cubicBezTo>
                        <a:pt x="57" y="51"/>
                        <a:pt x="57" y="51"/>
                        <a:pt x="56" y="52"/>
                      </a:cubicBezTo>
                      <a:cubicBezTo>
                        <a:pt x="56" y="52"/>
                        <a:pt x="56" y="52"/>
                        <a:pt x="56" y="52"/>
                      </a:cubicBezTo>
                      <a:close/>
                      <a:moveTo>
                        <a:pt x="1" y="11"/>
                      </a:moveTo>
                      <a:cubicBezTo>
                        <a:pt x="56" y="51"/>
                        <a:pt x="56" y="51"/>
                        <a:pt x="56" y="51"/>
                      </a:cubicBezTo>
                      <a:cubicBezTo>
                        <a:pt x="47" y="0"/>
                        <a:pt x="47" y="0"/>
                        <a:pt x="47" y="0"/>
                      </a:cubicBezTo>
                      <a:lnTo>
                        <a:pt x="1" y="1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37" name="Freeform 107">
                  <a:extLst>
                    <a:ext uri="{FF2B5EF4-FFF2-40B4-BE49-F238E27FC236}">
                      <a16:creationId xmlns:a16="http://schemas.microsoft.com/office/drawing/2014/main" id="{4D45EE19-EA0A-50D3-C3FD-7601E783707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965" y="1504"/>
                  <a:ext cx="213" cy="249"/>
                </a:xfrm>
                <a:custGeom>
                  <a:avLst/>
                  <a:gdLst>
                    <a:gd name="T0" fmla="*/ 36 w 79"/>
                    <a:gd name="T1" fmla="*/ 92 h 92"/>
                    <a:gd name="T2" fmla="*/ 36 w 79"/>
                    <a:gd name="T3" fmla="*/ 92 h 92"/>
                    <a:gd name="T4" fmla="*/ 36 w 79"/>
                    <a:gd name="T5" fmla="*/ 92 h 92"/>
                    <a:gd name="T6" fmla="*/ 0 w 79"/>
                    <a:gd name="T7" fmla="*/ 0 h 92"/>
                    <a:gd name="T8" fmla="*/ 0 w 79"/>
                    <a:gd name="T9" fmla="*/ 0 h 92"/>
                    <a:gd name="T10" fmla="*/ 0 w 79"/>
                    <a:gd name="T11" fmla="*/ 0 h 92"/>
                    <a:gd name="T12" fmla="*/ 79 w 79"/>
                    <a:gd name="T13" fmla="*/ 27 h 92"/>
                    <a:gd name="T14" fmla="*/ 79 w 79"/>
                    <a:gd name="T15" fmla="*/ 28 h 92"/>
                    <a:gd name="T16" fmla="*/ 79 w 79"/>
                    <a:gd name="T17" fmla="*/ 28 h 92"/>
                    <a:gd name="T18" fmla="*/ 37 w 79"/>
                    <a:gd name="T19" fmla="*/ 92 h 92"/>
                    <a:gd name="T20" fmla="*/ 36 w 79"/>
                    <a:gd name="T21" fmla="*/ 92 h 92"/>
                    <a:gd name="T22" fmla="*/ 1 w 79"/>
                    <a:gd name="T23" fmla="*/ 1 h 92"/>
                    <a:gd name="T24" fmla="*/ 36 w 79"/>
                    <a:gd name="T25" fmla="*/ 91 h 92"/>
                    <a:gd name="T26" fmla="*/ 78 w 79"/>
                    <a:gd name="T27" fmla="*/ 28 h 92"/>
                    <a:gd name="T28" fmla="*/ 1 w 79"/>
                    <a:gd name="T29" fmla="*/ 1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79" h="92">
                      <a:moveTo>
                        <a:pt x="36" y="92"/>
                      </a:moveTo>
                      <a:cubicBezTo>
                        <a:pt x="36" y="92"/>
                        <a:pt x="36" y="92"/>
                        <a:pt x="36" y="92"/>
                      </a:cubicBezTo>
                      <a:cubicBezTo>
                        <a:pt x="36" y="92"/>
                        <a:pt x="36" y="92"/>
                        <a:pt x="36" y="92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79" y="27"/>
                        <a:pt x="79" y="27"/>
                        <a:pt x="79" y="27"/>
                      </a:cubicBezTo>
                      <a:cubicBezTo>
                        <a:pt x="79" y="27"/>
                        <a:pt x="79" y="27"/>
                        <a:pt x="79" y="28"/>
                      </a:cubicBezTo>
                      <a:cubicBezTo>
                        <a:pt x="79" y="28"/>
                        <a:pt x="79" y="28"/>
                        <a:pt x="79" y="28"/>
                      </a:cubicBezTo>
                      <a:cubicBezTo>
                        <a:pt x="37" y="92"/>
                        <a:pt x="37" y="92"/>
                        <a:pt x="37" y="92"/>
                      </a:cubicBezTo>
                      <a:cubicBezTo>
                        <a:pt x="37" y="92"/>
                        <a:pt x="36" y="92"/>
                        <a:pt x="36" y="92"/>
                      </a:cubicBezTo>
                      <a:close/>
                      <a:moveTo>
                        <a:pt x="1" y="1"/>
                      </a:moveTo>
                      <a:cubicBezTo>
                        <a:pt x="36" y="91"/>
                        <a:pt x="36" y="91"/>
                        <a:pt x="36" y="91"/>
                      </a:cubicBezTo>
                      <a:cubicBezTo>
                        <a:pt x="78" y="28"/>
                        <a:pt x="78" y="28"/>
                        <a:pt x="78" y="28"/>
                      </a:cubicBez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38" name="Freeform 108">
                  <a:extLst>
                    <a:ext uri="{FF2B5EF4-FFF2-40B4-BE49-F238E27FC236}">
                      <a16:creationId xmlns:a16="http://schemas.microsoft.com/office/drawing/2014/main" id="{F1034FEB-F341-DFFC-CE57-7363C1A0F51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776" y="1396"/>
                  <a:ext cx="191" cy="146"/>
                </a:xfrm>
                <a:custGeom>
                  <a:avLst/>
                  <a:gdLst>
                    <a:gd name="T0" fmla="*/ 1 w 71"/>
                    <a:gd name="T1" fmla="*/ 54 h 54"/>
                    <a:gd name="T2" fmla="*/ 1 w 71"/>
                    <a:gd name="T3" fmla="*/ 54 h 54"/>
                    <a:gd name="T4" fmla="*/ 1 w 71"/>
                    <a:gd name="T5" fmla="*/ 54 h 54"/>
                    <a:gd name="T6" fmla="*/ 14 w 71"/>
                    <a:gd name="T7" fmla="*/ 0 h 54"/>
                    <a:gd name="T8" fmla="*/ 14 w 71"/>
                    <a:gd name="T9" fmla="*/ 0 h 54"/>
                    <a:gd name="T10" fmla="*/ 14 w 71"/>
                    <a:gd name="T11" fmla="*/ 0 h 54"/>
                    <a:gd name="T12" fmla="*/ 70 w 71"/>
                    <a:gd name="T13" fmla="*/ 40 h 54"/>
                    <a:gd name="T14" fmla="*/ 71 w 71"/>
                    <a:gd name="T15" fmla="*/ 40 h 54"/>
                    <a:gd name="T16" fmla="*/ 70 w 71"/>
                    <a:gd name="T17" fmla="*/ 41 h 54"/>
                    <a:gd name="T18" fmla="*/ 1 w 71"/>
                    <a:gd name="T19" fmla="*/ 54 h 54"/>
                    <a:gd name="T20" fmla="*/ 1 w 71"/>
                    <a:gd name="T21" fmla="*/ 54 h 54"/>
                    <a:gd name="T22" fmla="*/ 14 w 71"/>
                    <a:gd name="T23" fmla="*/ 0 h 54"/>
                    <a:gd name="T24" fmla="*/ 1 w 71"/>
                    <a:gd name="T25" fmla="*/ 54 h 54"/>
                    <a:gd name="T26" fmla="*/ 70 w 71"/>
                    <a:gd name="T27" fmla="*/ 40 h 54"/>
                    <a:gd name="T28" fmla="*/ 14 w 71"/>
                    <a:gd name="T29" fmla="*/ 0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71" h="54">
                      <a:moveTo>
                        <a:pt x="1" y="54"/>
                      </a:moveTo>
                      <a:cubicBezTo>
                        <a:pt x="1" y="54"/>
                        <a:pt x="1" y="54"/>
                        <a:pt x="1" y="54"/>
                      </a:cubicBezTo>
                      <a:cubicBezTo>
                        <a:pt x="1" y="54"/>
                        <a:pt x="0" y="54"/>
                        <a:pt x="1" y="54"/>
                      </a:cubicBezTo>
                      <a:cubicBezTo>
                        <a:pt x="14" y="0"/>
                        <a:pt x="14" y="0"/>
                        <a:pt x="14" y="0"/>
                      </a:cubicBezTo>
                      <a:cubicBezTo>
                        <a:pt x="14" y="0"/>
                        <a:pt x="14" y="0"/>
                        <a:pt x="14" y="0"/>
                      </a:cubicBezTo>
                      <a:cubicBezTo>
                        <a:pt x="14" y="0"/>
                        <a:pt x="14" y="0"/>
                        <a:pt x="14" y="0"/>
                      </a:cubicBezTo>
                      <a:cubicBezTo>
                        <a:pt x="70" y="40"/>
                        <a:pt x="70" y="40"/>
                        <a:pt x="70" y="40"/>
                      </a:cubicBezTo>
                      <a:cubicBezTo>
                        <a:pt x="71" y="40"/>
                        <a:pt x="71" y="40"/>
                        <a:pt x="71" y="40"/>
                      </a:cubicBezTo>
                      <a:cubicBezTo>
                        <a:pt x="71" y="40"/>
                        <a:pt x="70" y="41"/>
                        <a:pt x="70" y="41"/>
                      </a:cubicBezTo>
                      <a:cubicBezTo>
                        <a:pt x="1" y="54"/>
                        <a:pt x="1" y="54"/>
                        <a:pt x="1" y="54"/>
                      </a:cubicBezTo>
                      <a:cubicBezTo>
                        <a:pt x="1" y="54"/>
                        <a:pt x="1" y="54"/>
                        <a:pt x="1" y="54"/>
                      </a:cubicBezTo>
                      <a:close/>
                      <a:moveTo>
                        <a:pt x="14" y="0"/>
                      </a:moveTo>
                      <a:cubicBezTo>
                        <a:pt x="1" y="54"/>
                        <a:pt x="1" y="54"/>
                        <a:pt x="1" y="54"/>
                      </a:cubicBezTo>
                      <a:cubicBezTo>
                        <a:pt x="70" y="40"/>
                        <a:pt x="70" y="40"/>
                        <a:pt x="70" y="40"/>
                      </a:cubicBezTo>
                      <a:lnTo>
                        <a:pt x="1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39" name="Freeform 109">
                  <a:extLst>
                    <a:ext uri="{FF2B5EF4-FFF2-40B4-BE49-F238E27FC236}">
                      <a16:creationId xmlns:a16="http://schemas.microsoft.com/office/drawing/2014/main" id="{B1DC30F6-FF6D-0B25-A363-71BECE2117B3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776" y="1504"/>
                  <a:ext cx="289" cy="249"/>
                </a:xfrm>
                <a:custGeom>
                  <a:avLst/>
                  <a:gdLst>
                    <a:gd name="T0" fmla="*/ 106 w 107"/>
                    <a:gd name="T1" fmla="*/ 92 h 92"/>
                    <a:gd name="T2" fmla="*/ 106 w 107"/>
                    <a:gd name="T3" fmla="*/ 92 h 92"/>
                    <a:gd name="T4" fmla="*/ 1 w 107"/>
                    <a:gd name="T5" fmla="*/ 14 h 92"/>
                    <a:gd name="T6" fmla="*/ 1 w 107"/>
                    <a:gd name="T7" fmla="*/ 14 h 92"/>
                    <a:gd name="T8" fmla="*/ 1 w 107"/>
                    <a:gd name="T9" fmla="*/ 14 h 92"/>
                    <a:gd name="T10" fmla="*/ 70 w 107"/>
                    <a:gd name="T11" fmla="*/ 0 h 92"/>
                    <a:gd name="T12" fmla="*/ 71 w 107"/>
                    <a:gd name="T13" fmla="*/ 0 h 92"/>
                    <a:gd name="T14" fmla="*/ 107 w 107"/>
                    <a:gd name="T15" fmla="*/ 92 h 92"/>
                    <a:gd name="T16" fmla="*/ 107 w 107"/>
                    <a:gd name="T17" fmla="*/ 92 h 92"/>
                    <a:gd name="T18" fmla="*/ 106 w 107"/>
                    <a:gd name="T19" fmla="*/ 92 h 92"/>
                    <a:gd name="T20" fmla="*/ 1 w 107"/>
                    <a:gd name="T21" fmla="*/ 14 h 92"/>
                    <a:gd name="T22" fmla="*/ 106 w 107"/>
                    <a:gd name="T23" fmla="*/ 91 h 92"/>
                    <a:gd name="T24" fmla="*/ 70 w 107"/>
                    <a:gd name="T25" fmla="*/ 1 h 92"/>
                    <a:gd name="T26" fmla="*/ 1 w 107"/>
                    <a:gd name="T27" fmla="*/ 14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07" h="92">
                      <a:moveTo>
                        <a:pt x="106" y="92"/>
                      </a:moveTo>
                      <a:cubicBezTo>
                        <a:pt x="106" y="92"/>
                        <a:pt x="106" y="92"/>
                        <a:pt x="106" y="92"/>
                      </a:cubicBezTo>
                      <a:cubicBezTo>
                        <a:pt x="1" y="14"/>
                        <a:pt x="1" y="14"/>
                        <a:pt x="1" y="14"/>
                      </a:cubicBezTo>
                      <a:cubicBezTo>
                        <a:pt x="1" y="14"/>
                        <a:pt x="0" y="14"/>
                        <a:pt x="1" y="14"/>
                      </a:cubicBezTo>
                      <a:cubicBezTo>
                        <a:pt x="1" y="14"/>
                        <a:pt x="1" y="14"/>
                        <a:pt x="1" y="14"/>
                      </a:cubicBezTo>
                      <a:cubicBezTo>
                        <a:pt x="70" y="0"/>
                        <a:pt x="70" y="0"/>
                        <a:pt x="70" y="0"/>
                      </a:cubicBezTo>
                      <a:cubicBezTo>
                        <a:pt x="70" y="0"/>
                        <a:pt x="71" y="0"/>
                        <a:pt x="71" y="0"/>
                      </a:cubicBezTo>
                      <a:cubicBezTo>
                        <a:pt x="107" y="92"/>
                        <a:pt x="107" y="92"/>
                        <a:pt x="107" y="92"/>
                      </a:cubicBezTo>
                      <a:cubicBezTo>
                        <a:pt x="107" y="92"/>
                        <a:pt x="107" y="92"/>
                        <a:pt x="107" y="92"/>
                      </a:cubicBezTo>
                      <a:cubicBezTo>
                        <a:pt x="106" y="92"/>
                        <a:pt x="106" y="92"/>
                        <a:pt x="106" y="92"/>
                      </a:cubicBezTo>
                      <a:close/>
                      <a:moveTo>
                        <a:pt x="1" y="14"/>
                      </a:moveTo>
                      <a:cubicBezTo>
                        <a:pt x="106" y="91"/>
                        <a:pt x="106" y="91"/>
                        <a:pt x="106" y="91"/>
                      </a:cubicBezTo>
                      <a:cubicBezTo>
                        <a:pt x="70" y="1"/>
                        <a:pt x="70" y="1"/>
                        <a:pt x="70" y="1"/>
                      </a:cubicBezTo>
                      <a:lnTo>
                        <a:pt x="1" y="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40" name="Freeform 110">
                  <a:extLst>
                    <a:ext uri="{FF2B5EF4-FFF2-40B4-BE49-F238E27FC236}">
                      <a16:creationId xmlns:a16="http://schemas.microsoft.com/office/drawing/2014/main" id="{FC03EFC8-EF84-B1E5-5581-E889723D5BB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427" y="1361"/>
                  <a:ext cx="143" cy="127"/>
                </a:xfrm>
                <a:custGeom>
                  <a:avLst/>
                  <a:gdLst>
                    <a:gd name="T0" fmla="*/ 53 w 53"/>
                    <a:gd name="T1" fmla="*/ 47 h 47"/>
                    <a:gd name="T2" fmla="*/ 52 w 53"/>
                    <a:gd name="T3" fmla="*/ 47 h 47"/>
                    <a:gd name="T4" fmla="*/ 0 w 53"/>
                    <a:gd name="T5" fmla="*/ 0 h 47"/>
                    <a:gd name="T6" fmla="*/ 0 w 53"/>
                    <a:gd name="T7" fmla="*/ 0 h 47"/>
                    <a:gd name="T8" fmla="*/ 0 w 53"/>
                    <a:gd name="T9" fmla="*/ 0 h 47"/>
                    <a:gd name="T10" fmla="*/ 40 w 53"/>
                    <a:gd name="T11" fmla="*/ 15 h 47"/>
                    <a:gd name="T12" fmla="*/ 40 w 53"/>
                    <a:gd name="T13" fmla="*/ 15 h 47"/>
                    <a:gd name="T14" fmla="*/ 53 w 53"/>
                    <a:gd name="T15" fmla="*/ 46 h 47"/>
                    <a:gd name="T16" fmla="*/ 53 w 53"/>
                    <a:gd name="T17" fmla="*/ 47 h 47"/>
                    <a:gd name="T18" fmla="*/ 53 w 53"/>
                    <a:gd name="T19" fmla="*/ 47 h 47"/>
                    <a:gd name="T20" fmla="*/ 1 w 53"/>
                    <a:gd name="T21" fmla="*/ 1 h 47"/>
                    <a:gd name="T22" fmla="*/ 52 w 53"/>
                    <a:gd name="T23" fmla="*/ 45 h 47"/>
                    <a:gd name="T24" fmla="*/ 40 w 53"/>
                    <a:gd name="T25" fmla="*/ 15 h 47"/>
                    <a:gd name="T26" fmla="*/ 1 w 53"/>
                    <a:gd name="T27" fmla="*/ 1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53" h="47">
                      <a:moveTo>
                        <a:pt x="53" y="47"/>
                      </a:moveTo>
                      <a:cubicBezTo>
                        <a:pt x="53" y="47"/>
                        <a:pt x="52" y="47"/>
                        <a:pt x="52" y="47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40" y="15"/>
                        <a:pt x="40" y="15"/>
                        <a:pt x="40" y="15"/>
                      </a:cubicBezTo>
                      <a:cubicBezTo>
                        <a:pt x="40" y="15"/>
                        <a:pt x="40" y="15"/>
                        <a:pt x="40" y="15"/>
                      </a:cubicBezTo>
                      <a:cubicBezTo>
                        <a:pt x="53" y="46"/>
                        <a:pt x="53" y="46"/>
                        <a:pt x="53" y="46"/>
                      </a:cubicBezTo>
                      <a:cubicBezTo>
                        <a:pt x="53" y="46"/>
                        <a:pt x="53" y="46"/>
                        <a:pt x="53" y="47"/>
                      </a:cubicBezTo>
                      <a:cubicBezTo>
                        <a:pt x="53" y="47"/>
                        <a:pt x="53" y="47"/>
                        <a:pt x="53" y="47"/>
                      </a:cubicBezTo>
                      <a:close/>
                      <a:moveTo>
                        <a:pt x="1" y="1"/>
                      </a:moveTo>
                      <a:cubicBezTo>
                        <a:pt x="52" y="45"/>
                        <a:pt x="52" y="45"/>
                        <a:pt x="52" y="45"/>
                      </a:cubicBezTo>
                      <a:cubicBezTo>
                        <a:pt x="40" y="15"/>
                        <a:pt x="40" y="15"/>
                        <a:pt x="40" y="15"/>
                      </a:cubicBez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41" name="Freeform 111">
                  <a:extLst>
                    <a:ext uri="{FF2B5EF4-FFF2-40B4-BE49-F238E27FC236}">
                      <a16:creationId xmlns:a16="http://schemas.microsoft.com/office/drawing/2014/main" id="{DB9BADF2-CD6A-ABCD-4F8A-5171D4F9897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254" y="1353"/>
                  <a:ext cx="316" cy="135"/>
                </a:xfrm>
                <a:custGeom>
                  <a:avLst/>
                  <a:gdLst>
                    <a:gd name="T0" fmla="*/ 117 w 117"/>
                    <a:gd name="T1" fmla="*/ 50 h 50"/>
                    <a:gd name="T2" fmla="*/ 117 w 117"/>
                    <a:gd name="T3" fmla="*/ 50 h 50"/>
                    <a:gd name="T4" fmla="*/ 0 w 117"/>
                    <a:gd name="T5" fmla="*/ 0 h 50"/>
                    <a:gd name="T6" fmla="*/ 0 w 117"/>
                    <a:gd name="T7" fmla="*/ 0 h 50"/>
                    <a:gd name="T8" fmla="*/ 0 w 117"/>
                    <a:gd name="T9" fmla="*/ 0 h 50"/>
                    <a:gd name="T10" fmla="*/ 64 w 117"/>
                    <a:gd name="T11" fmla="*/ 3 h 50"/>
                    <a:gd name="T12" fmla="*/ 64 w 117"/>
                    <a:gd name="T13" fmla="*/ 3 h 50"/>
                    <a:gd name="T14" fmla="*/ 117 w 117"/>
                    <a:gd name="T15" fmla="*/ 49 h 50"/>
                    <a:gd name="T16" fmla="*/ 117 w 117"/>
                    <a:gd name="T17" fmla="*/ 49 h 50"/>
                    <a:gd name="T18" fmla="*/ 117 w 117"/>
                    <a:gd name="T19" fmla="*/ 50 h 50"/>
                    <a:gd name="T20" fmla="*/ 1 w 117"/>
                    <a:gd name="T21" fmla="*/ 0 h 50"/>
                    <a:gd name="T22" fmla="*/ 115 w 117"/>
                    <a:gd name="T23" fmla="*/ 49 h 50"/>
                    <a:gd name="T24" fmla="*/ 64 w 117"/>
                    <a:gd name="T25" fmla="*/ 4 h 50"/>
                    <a:gd name="T26" fmla="*/ 1 w 117"/>
                    <a:gd name="T27" fmla="*/ 0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17" h="50">
                      <a:moveTo>
                        <a:pt x="117" y="50"/>
                      </a:moveTo>
                      <a:cubicBezTo>
                        <a:pt x="117" y="50"/>
                        <a:pt x="117" y="50"/>
                        <a:pt x="117" y="5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64" y="3"/>
                        <a:pt x="64" y="3"/>
                        <a:pt x="64" y="3"/>
                      </a:cubicBezTo>
                      <a:cubicBezTo>
                        <a:pt x="64" y="3"/>
                        <a:pt x="64" y="3"/>
                        <a:pt x="64" y="3"/>
                      </a:cubicBezTo>
                      <a:cubicBezTo>
                        <a:pt x="117" y="49"/>
                        <a:pt x="117" y="49"/>
                        <a:pt x="117" y="49"/>
                      </a:cubicBezTo>
                      <a:cubicBezTo>
                        <a:pt x="117" y="49"/>
                        <a:pt x="117" y="49"/>
                        <a:pt x="117" y="49"/>
                      </a:cubicBezTo>
                      <a:cubicBezTo>
                        <a:pt x="117" y="50"/>
                        <a:pt x="117" y="50"/>
                        <a:pt x="117" y="50"/>
                      </a:cubicBezTo>
                      <a:close/>
                      <a:moveTo>
                        <a:pt x="1" y="0"/>
                      </a:moveTo>
                      <a:cubicBezTo>
                        <a:pt x="115" y="49"/>
                        <a:pt x="115" y="49"/>
                        <a:pt x="115" y="49"/>
                      </a:cubicBezTo>
                      <a:cubicBezTo>
                        <a:pt x="64" y="4"/>
                        <a:pt x="64" y="4"/>
                        <a:pt x="64" y="4"/>
                      </a:cubicBezTo>
                      <a:lnTo>
                        <a:pt x="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42" name="Freeform 112">
                  <a:extLst>
                    <a:ext uri="{FF2B5EF4-FFF2-40B4-BE49-F238E27FC236}">
                      <a16:creationId xmlns:a16="http://schemas.microsoft.com/office/drawing/2014/main" id="{AFC29CC4-E2CD-C6D0-6EBD-F82A9CBF04E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219" y="1307"/>
                  <a:ext cx="208" cy="57"/>
                </a:xfrm>
                <a:custGeom>
                  <a:avLst/>
                  <a:gdLst>
                    <a:gd name="T0" fmla="*/ 77 w 77"/>
                    <a:gd name="T1" fmla="*/ 21 h 21"/>
                    <a:gd name="T2" fmla="*/ 77 w 77"/>
                    <a:gd name="T3" fmla="*/ 21 h 21"/>
                    <a:gd name="T4" fmla="*/ 13 w 77"/>
                    <a:gd name="T5" fmla="*/ 17 h 21"/>
                    <a:gd name="T6" fmla="*/ 13 w 77"/>
                    <a:gd name="T7" fmla="*/ 17 h 21"/>
                    <a:gd name="T8" fmla="*/ 0 w 77"/>
                    <a:gd name="T9" fmla="*/ 0 h 21"/>
                    <a:gd name="T10" fmla="*/ 0 w 77"/>
                    <a:gd name="T11" fmla="*/ 0 h 21"/>
                    <a:gd name="T12" fmla="*/ 0 w 77"/>
                    <a:gd name="T13" fmla="*/ 0 h 21"/>
                    <a:gd name="T14" fmla="*/ 77 w 77"/>
                    <a:gd name="T15" fmla="*/ 20 h 21"/>
                    <a:gd name="T16" fmla="*/ 77 w 77"/>
                    <a:gd name="T17" fmla="*/ 20 h 21"/>
                    <a:gd name="T18" fmla="*/ 77 w 77"/>
                    <a:gd name="T19" fmla="*/ 21 h 21"/>
                    <a:gd name="T20" fmla="*/ 13 w 77"/>
                    <a:gd name="T21" fmla="*/ 17 h 21"/>
                    <a:gd name="T22" fmla="*/ 74 w 77"/>
                    <a:gd name="T23" fmla="*/ 20 h 21"/>
                    <a:gd name="T24" fmla="*/ 1 w 77"/>
                    <a:gd name="T25" fmla="*/ 0 h 21"/>
                    <a:gd name="T26" fmla="*/ 13 w 77"/>
                    <a:gd name="T27" fmla="*/ 17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77" h="21">
                      <a:moveTo>
                        <a:pt x="77" y="21"/>
                      </a:moveTo>
                      <a:cubicBezTo>
                        <a:pt x="77" y="21"/>
                        <a:pt x="77" y="21"/>
                        <a:pt x="77" y="21"/>
                      </a:cubicBezTo>
                      <a:cubicBezTo>
                        <a:pt x="13" y="17"/>
                        <a:pt x="13" y="17"/>
                        <a:pt x="13" y="17"/>
                      </a:cubicBezTo>
                      <a:cubicBezTo>
                        <a:pt x="13" y="17"/>
                        <a:pt x="13" y="17"/>
                        <a:pt x="13" y="17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77" y="20"/>
                        <a:pt x="77" y="20"/>
                        <a:pt x="77" y="20"/>
                      </a:cubicBezTo>
                      <a:cubicBezTo>
                        <a:pt x="77" y="20"/>
                        <a:pt x="77" y="20"/>
                        <a:pt x="77" y="20"/>
                      </a:cubicBezTo>
                      <a:cubicBezTo>
                        <a:pt x="77" y="20"/>
                        <a:pt x="77" y="21"/>
                        <a:pt x="77" y="21"/>
                      </a:cubicBezTo>
                      <a:close/>
                      <a:moveTo>
                        <a:pt x="13" y="17"/>
                      </a:moveTo>
                      <a:cubicBezTo>
                        <a:pt x="74" y="20"/>
                        <a:pt x="74" y="20"/>
                        <a:pt x="74" y="20"/>
                      </a:cubicBezTo>
                      <a:cubicBezTo>
                        <a:pt x="1" y="0"/>
                        <a:pt x="1" y="0"/>
                        <a:pt x="1" y="0"/>
                      </a:cubicBezTo>
                      <a:lnTo>
                        <a:pt x="13" y="1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43" name="Freeform 113">
                  <a:extLst>
                    <a:ext uri="{FF2B5EF4-FFF2-40B4-BE49-F238E27FC236}">
                      <a16:creationId xmlns:a16="http://schemas.microsoft.com/office/drawing/2014/main" id="{A7F6CDB6-9674-9488-A507-AFEB726D2911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594" y="1396"/>
                  <a:ext cx="219" cy="130"/>
                </a:xfrm>
                <a:custGeom>
                  <a:avLst/>
                  <a:gdLst>
                    <a:gd name="T0" fmla="*/ 1 w 81"/>
                    <a:gd name="T1" fmla="*/ 48 h 48"/>
                    <a:gd name="T2" fmla="*/ 0 w 81"/>
                    <a:gd name="T3" fmla="*/ 48 h 48"/>
                    <a:gd name="T4" fmla="*/ 0 w 81"/>
                    <a:gd name="T5" fmla="*/ 47 h 48"/>
                    <a:gd name="T6" fmla="*/ 31 w 81"/>
                    <a:gd name="T7" fmla="*/ 5 h 48"/>
                    <a:gd name="T8" fmla="*/ 31 w 81"/>
                    <a:gd name="T9" fmla="*/ 5 h 48"/>
                    <a:gd name="T10" fmla="*/ 81 w 81"/>
                    <a:gd name="T11" fmla="*/ 0 h 48"/>
                    <a:gd name="T12" fmla="*/ 81 w 81"/>
                    <a:gd name="T13" fmla="*/ 0 h 48"/>
                    <a:gd name="T14" fmla="*/ 81 w 81"/>
                    <a:gd name="T15" fmla="*/ 0 h 48"/>
                    <a:gd name="T16" fmla="*/ 1 w 81"/>
                    <a:gd name="T17" fmla="*/ 48 h 48"/>
                    <a:gd name="T18" fmla="*/ 1 w 81"/>
                    <a:gd name="T19" fmla="*/ 48 h 48"/>
                    <a:gd name="T20" fmla="*/ 32 w 81"/>
                    <a:gd name="T21" fmla="*/ 5 h 48"/>
                    <a:gd name="T22" fmla="*/ 2 w 81"/>
                    <a:gd name="T23" fmla="*/ 47 h 48"/>
                    <a:gd name="T24" fmla="*/ 80 w 81"/>
                    <a:gd name="T25" fmla="*/ 0 h 48"/>
                    <a:gd name="T26" fmla="*/ 32 w 81"/>
                    <a:gd name="T27" fmla="*/ 5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81" h="48">
                      <a:moveTo>
                        <a:pt x="1" y="48"/>
                      </a:moveTo>
                      <a:cubicBezTo>
                        <a:pt x="1" y="48"/>
                        <a:pt x="1" y="48"/>
                        <a:pt x="0" y="48"/>
                      </a:cubicBezTo>
                      <a:cubicBezTo>
                        <a:pt x="0" y="48"/>
                        <a:pt x="0" y="47"/>
                        <a:pt x="0" y="47"/>
                      </a:cubicBezTo>
                      <a:cubicBezTo>
                        <a:pt x="31" y="5"/>
                        <a:pt x="31" y="5"/>
                        <a:pt x="31" y="5"/>
                      </a:cubicBezTo>
                      <a:cubicBezTo>
                        <a:pt x="31" y="5"/>
                        <a:pt x="31" y="5"/>
                        <a:pt x="31" y="5"/>
                      </a:cubicBezTo>
                      <a:cubicBezTo>
                        <a:pt x="81" y="0"/>
                        <a:pt x="81" y="0"/>
                        <a:pt x="81" y="0"/>
                      </a:cubicBezTo>
                      <a:cubicBezTo>
                        <a:pt x="81" y="0"/>
                        <a:pt x="81" y="0"/>
                        <a:pt x="81" y="0"/>
                      </a:cubicBezTo>
                      <a:cubicBezTo>
                        <a:pt x="81" y="0"/>
                        <a:pt x="81" y="0"/>
                        <a:pt x="81" y="0"/>
                      </a:cubicBezTo>
                      <a:cubicBezTo>
                        <a:pt x="1" y="48"/>
                        <a:pt x="1" y="48"/>
                        <a:pt x="1" y="48"/>
                      </a:cubicBezTo>
                      <a:cubicBezTo>
                        <a:pt x="1" y="48"/>
                        <a:pt x="1" y="48"/>
                        <a:pt x="1" y="48"/>
                      </a:cubicBezTo>
                      <a:close/>
                      <a:moveTo>
                        <a:pt x="32" y="5"/>
                      </a:moveTo>
                      <a:cubicBezTo>
                        <a:pt x="2" y="47"/>
                        <a:pt x="2" y="47"/>
                        <a:pt x="2" y="47"/>
                      </a:cubicBezTo>
                      <a:cubicBezTo>
                        <a:pt x="80" y="0"/>
                        <a:pt x="80" y="0"/>
                        <a:pt x="80" y="0"/>
                      </a:cubicBez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44" name="Freeform 114">
                  <a:extLst>
                    <a:ext uri="{FF2B5EF4-FFF2-40B4-BE49-F238E27FC236}">
                      <a16:creationId xmlns:a16="http://schemas.microsoft.com/office/drawing/2014/main" id="{541B5D08-5FCC-8EF9-B4FF-FF26B53B177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594" y="1396"/>
                  <a:ext cx="219" cy="146"/>
                </a:xfrm>
                <a:custGeom>
                  <a:avLst/>
                  <a:gdLst>
                    <a:gd name="T0" fmla="*/ 68 w 81"/>
                    <a:gd name="T1" fmla="*/ 54 h 54"/>
                    <a:gd name="T2" fmla="*/ 68 w 81"/>
                    <a:gd name="T3" fmla="*/ 54 h 54"/>
                    <a:gd name="T4" fmla="*/ 1 w 81"/>
                    <a:gd name="T5" fmla="*/ 48 h 54"/>
                    <a:gd name="T6" fmla="*/ 0 w 81"/>
                    <a:gd name="T7" fmla="*/ 47 h 54"/>
                    <a:gd name="T8" fmla="*/ 1 w 81"/>
                    <a:gd name="T9" fmla="*/ 47 h 54"/>
                    <a:gd name="T10" fmla="*/ 81 w 81"/>
                    <a:gd name="T11" fmla="*/ 0 h 54"/>
                    <a:gd name="T12" fmla="*/ 81 w 81"/>
                    <a:gd name="T13" fmla="*/ 0 h 54"/>
                    <a:gd name="T14" fmla="*/ 81 w 81"/>
                    <a:gd name="T15" fmla="*/ 0 h 54"/>
                    <a:gd name="T16" fmla="*/ 68 w 81"/>
                    <a:gd name="T17" fmla="*/ 54 h 54"/>
                    <a:gd name="T18" fmla="*/ 68 w 81"/>
                    <a:gd name="T19" fmla="*/ 54 h 54"/>
                    <a:gd name="T20" fmla="*/ 1 w 81"/>
                    <a:gd name="T21" fmla="*/ 47 h 54"/>
                    <a:gd name="T22" fmla="*/ 68 w 81"/>
                    <a:gd name="T23" fmla="*/ 54 h 54"/>
                    <a:gd name="T24" fmla="*/ 81 w 81"/>
                    <a:gd name="T25" fmla="*/ 1 h 54"/>
                    <a:gd name="T26" fmla="*/ 1 w 81"/>
                    <a:gd name="T27" fmla="*/ 47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81" h="54">
                      <a:moveTo>
                        <a:pt x="68" y="54"/>
                      </a:moveTo>
                      <a:cubicBezTo>
                        <a:pt x="68" y="54"/>
                        <a:pt x="68" y="54"/>
                        <a:pt x="68" y="54"/>
                      </a:cubicBezTo>
                      <a:cubicBezTo>
                        <a:pt x="1" y="48"/>
                        <a:pt x="1" y="48"/>
                        <a:pt x="1" y="48"/>
                      </a:cubicBezTo>
                      <a:cubicBezTo>
                        <a:pt x="1" y="48"/>
                        <a:pt x="0" y="48"/>
                        <a:pt x="0" y="47"/>
                      </a:cubicBezTo>
                      <a:cubicBezTo>
                        <a:pt x="0" y="47"/>
                        <a:pt x="0" y="47"/>
                        <a:pt x="1" y="47"/>
                      </a:cubicBezTo>
                      <a:cubicBezTo>
                        <a:pt x="81" y="0"/>
                        <a:pt x="81" y="0"/>
                        <a:pt x="81" y="0"/>
                      </a:cubicBezTo>
                      <a:cubicBezTo>
                        <a:pt x="81" y="0"/>
                        <a:pt x="81" y="0"/>
                        <a:pt x="81" y="0"/>
                      </a:cubicBezTo>
                      <a:cubicBezTo>
                        <a:pt x="81" y="0"/>
                        <a:pt x="81" y="0"/>
                        <a:pt x="81" y="0"/>
                      </a:cubicBezTo>
                      <a:cubicBezTo>
                        <a:pt x="68" y="54"/>
                        <a:pt x="68" y="54"/>
                        <a:pt x="68" y="54"/>
                      </a:cubicBezTo>
                      <a:cubicBezTo>
                        <a:pt x="68" y="54"/>
                        <a:pt x="68" y="54"/>
                        <a:pt x="68" y="54"/>
                      </a:cubicBezTo>
                      <a:close/>
                      <a:moveTo>
                        <a:pt x="1" y="47"/>
                      </a:moveTo>
                      <a:cubicBezTo>
                        <a:pt x="68" y="54"/>
                        <a:pt x="68" y="54"/>
                        <a:pt x="68" y="54"/>
                      </a:cubicBezTo>
                      <a:cubicBezTo>
                        <a:pt x="81" y="1"/>
                        <a:pt x="81" y="1"/>
                        <a:pt x="81" y="1"/>
                      </a:cubicBezTo>
                      <a:lnTo>
                        <a:pt x="1" y="4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45" name="Freeform 115">
                  <a:extLst>
                    <a:ext uri="{FF2B5EF4-FFF2-40B4-BE49-F238E27FC236}">
                      <a16:creationId xmlns:a16="http://schemas.microsoft.com/office/drawing/2014/main" id="{3B12EFCA-10D5-526A-634D-F16E05D578D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481" y="1410"/>
                  <a:ext cx="200" cy="146"/>
                </a:xfrm>
                <a:custGeom>
                  <a:avLst/>
                  <a:gdLst>
                    <a:gd name="T0" fmla="*/ 0 w 74"/>
                    <a:gd name="T1" fmla="*/ 54 h 54"/>
                    <a:gd name="T2" fmla="*/ 0 w 74"/>
                    <a:gd name="T3" fmla="*/ 54 h 54"/>
                    <a:gd name="T4" fmla="*/ 0 w 74"/>
                    <a:gd name="T5" fmla="*/ 53 h 54"/>
                    <a:gd name="T6" fmla="*/ 73 w 74"/>
                    <a:gd name="T7" fmla="*/ 0 h 54"/>
                    <a:gd name="T8" fmla="*/ 74 w 74"/>
                    <a:gd name="T9" fmla="*/ 0 h 54"/>
                    <a:gd name="T10" fmla="*/ 74 w 74"/>
                    <a:gd name="T11" fmla="*/ 0 h 54"/>
                    <a:gd name="T12" fmla="*/ 43 w 74"/>
                    <a:gd name="T13" fmla="*/ 43 h 54"/>
                    <a:gd name="T14" fmla="*/ 43 w 74"/>
                    <a:gd name="T15" fmla="*/ 43 h 54"/>
                    <a:gd name="T16" fmla="*/ 0 w 74"/>
                    <a:gd name="T17" fmla="*/ 54 h 54"/>
                    <a:gd name="T18" fmla="*/ 0 w 74"/>
                    <a:gd name="T19" fmla="*/ 54 h 54"/>
                    <a:gd name="T20" fmla="*/ 72 w 74"/>
                    <a:gd name="T21" fmla="*/ 1 h 54"/>
                    <a:gd name="T22" fmla="*/ 1 w 74"/>
                    <a:gd name="T23" fmla="*/ 53 h 54"/>
                    <a:gd name="T24" fmla="*/ 42 w 74"/>
                    <a:gd name="T25" fmla="*/ 42 h 54"/>
                    <a:gd name="T26" fmla="*/ 72 w 74"/>
                    <a:gd name="T27" fmla="*/ 1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74" h="54">
                      <a:moveTo>
                        <a:pt x="0" y="54"/>
                      </a:moveTo>
                      <a:cubicBezTo>
                        <a:pt x="0" y="54"/>
                        <a:pt x="0" y="54"/>
                        <a:pt x="0" y="54"/>
                      </a:cubicBezTo>
                      <a:cubicBezTo>
                        <a:pt x="0" y="54"/>
                        <a:pt x="0" y="53"/>
                        <a:pt x="0" y="53"/>
                      </a:cubicBezTo>
                      <a:cubicBezTo>
                        <a:pt x="73" y="0"/>
                        <a:pt x="73" y="0"/>
                        <a:pt x="73" y="0"/>
                      </a:cubicBezTo>
                      <a:cubicBezTo>
                        <a:pt x="73" y="0"/>
                        <a:pt x="74" y="0"/>
                        <a:pt x="74" y="0"/>
                      </a:cubicBezTo>
                      <a:cubicBezTo>
                        <a:pt x="74" y="0"/>
                        <a:pt x="74" y="0"/>
                        <a:pt x="74" y="0"/>
                      </a:cubicBezTo>
                      <a:cubicBezTo>
                        <a:pt x="43" y="43"/>
                        <a:pt x="43" y="43"/>
                        <a:pt x="43" y="43"/>
                      </a:cubicBezTo>
                      <a:cubicBezTo>
                        <a:pt x="43" y="43"/>
                        <a:pt x="43" y="43"/>
                        <a:pt x="43" y="43"/>
                      </a:cubicBezTo>
                      <a:cubicBezTo>
                        <a:pt x="0" y="54"/>
                        <a:pt x="0" y="54"/>
                        <a:pt x="0" y="54"/>
                      </a:cubicBezTo>
                      <a:cubicBezTo>
                        <a:pt x="0" y="54"/>
                        <a:pt x="0" y="54"/>
                        <a:pt x="0" y="54"/>
                      </a:cubicBezTo>
                      <a:close/>
                      <a:moveTo>
                        <a:pt x="72" y="1"/>
                      </a:moveTo>
                      <a:cubicBezTo>
                        <a:pt x="1" y="53"/>
                        <a:pt x="1" y="53"/>
                        <a:pt x="1" y="53"/>
                      </a:cubicBezTo>
                      <a:cubicBezTo>
                        <a:pt x="42" y="42"/>
                        <a:pt x="42" y="42"/>
                        <a:pt x="42" y="42"/>
                      </a:cubicBezTo>
                      <a:lnTo>
                        <a:pt x="72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46" name="Freeform 116">
                  <a:extLst>
                    <a:ext uri="{FF2B5EF4-FFF2-40B4-BE49-F238E27FC236}">
                      <a16:creationId xmlns:a16="http://schemas.microsoft.com/office/drawing/2014/main" id="{FD752E05-E855-17C7-5FBB-92A03DFFA972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416" y="1523"/>
                  <a:ext cx="181" cy="208"/>
                </a:xfrm>
                <a:custGeom>
                  <a:avLst/>
                  <a:gdLst>
                    <a:gd name="T0" fmla="*/ 1 w 67"/>
                    <a:gd name="T1" fmla="*/ 77 h 77"/>
                    <a:gd name="T2" fmla="*/ 1 w 67"/>
                    <a:gd name="T3" fmla="*/ 77 h 77"/>
                    <a:gd name="T4" fmla="*/ 0 w 67"/>
                    <a:gd name="T5" fmla="*/ 76 h 77"/>
                    <a:gd name="T6" fmla="*/ 24 w 67"/>
                    <a:gd name="T7" fmla="*/ 11 h 77"/>
                    <a:gd name="T8" fmla="*/ 24 w 67"/>
                    <a:gd name="T9" fmla="*/ 11 h 77"/>
                    <a:gd name="T10" fmla="*/ 67 w 67"/>
                    <a:gd name="T11" fmla="*/ 0 h 77"/>
                    <a:gd name="T12" fmla="*/ 67 w 67"/>
                    <a:gd name="T13" fmla="*/ 0 h 77"/>
                    <a:gd name="T14" fmla="*/ 67 w 67"/>
                    <a:gd name="T15" fmla="*/ 1 h 77"/>
                    <a:gd name="T16" fmla="*/ 1 w 67"/>
                    <a:gd name="T17" fmla="*/ 77 h 77"/>
                    <a:gd name="T18" fmla="*/ 1 w 67"/>
                    <a:gd name="T19" fmla="*/ 77 h 77"/>
                    <a:gd name="T20" fmla="*/ 24 w 67"/>
                    <a:gd name="T21" fmla="*/ 12 h 77"/>
                    <a:gd name="T22" fmla="*/ 1 w 67"/>
                    <a:gd name="T23" fmla="*/ 75 h 77"/>
                    <a:gd name="T24" fmla="*/ 66 w 67"/>
                    <a:gd name="T25" fmla="*/ 1 h 77"/>
                    <a:gd name="T26" fmla="*/ 24 w 67"/>
                    <a:gd name="T27" fmla="*/ 12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67" h="77">
                      <a:moveTo>
                        <a:pt x="1" y="77"/>
                      </a:moveTo>
                      <a:cubicBezTo>
                        <a:pt x="1" y="77"/>
                        <a:pt x="1" y="77"/>
                        <a:pt x="1" y="77"/>
                      </a:cubicBezTo>
                      <a:cubicBezTo>
                        <a:pt x="0" y="77"/>
                        <a:pt x="0" y="77"/>
                        <a:pt x="0" y="76"/>
                      </a:cubicBezTo>
                      <a:cubicBezTo>
                        <a:pt x="24" y="11"/>
                        <a:pt x="24" y="11"/>
                        <a:pt x="24" y="11"/>
                      </a:cubicBezTo>
                      <a:cubicBezTo>
                        <a:pt x="24" y="11"/>
                        <a:pt x="24" y="11"/>
                        <a:pt x="24" y="11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67" y="0"/>
                        <a:pt x="67" y="1"/>
                        <a:pt x="67" y="1"/>
                      </a:cubicBezTo>
                      <a:cubicBezTo>
                        <a:pt x="1" y="77"/>
                        <a:pt x="1" y="77"/>
                        <a:pt x="1" y="77"/>
                      </a:cubicBezTo>
                      <a:cubicBezTo>
                        <a:pt x="1" y="77"/>
                        <a:pt x="1" y="77"/>
                        <a:pt x="1" y="77"/>
                      </a:cubicBezTo>
                      <a:close/>
                      <a:moveTo>
                        <a:pt x="24" y="12"/>
                      </a:moveTo>
                      <a:cubicBezTo>
                        <a:pt x="1" y="75"/>
                        <a:pt x="1" y="75"/>
                        <a:pt x="1" y="75"/>
                      </a:cubicBezTo>
                      <a:cubicBezTo>
                        <a:pt x="66" y="1"/>
                        <a:pt x="66" y="1"/>
                        <a:pt x="66" y="1"/>
                      </a:cubicBezTo>
                      <a:lnTo>
                        <a:pt x="24" y="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47" name="Freeform 117">
                  <a:extLst>
                    <a:ext uri="{FF2B5EF4-FFF2-40B4-BE49-F238E27FC236}">
                      <a16:creationId xmlns:a16="http://schemas.microsoft.com/office/drawing/2014/main" id="{D076EBF0-86A7-85BF-C1A5-0BE2EA2DE22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416" y="1523"/>
                  <a:ext cx="362" cy="208"/>
                </a:xfrm>
                <a:custGeom>
                  <a:avLst/>
                  <a:gdLst>
                    <a:gd name="T0" fmla="*/ 1 w 134"/>
                    <a:gd name="T1" fmla="*/ 77 h 77"/>
                    <a:gd name="T2" fmla="*/ 0 w 134"/>
                    <a:gd name="T3" fmla="*/ 77 h 77"/>
                    <a:gd name="T4" fmla="*/ 0 w 134"/>
                    <a:gd name="T5" fmla="*/ 76 h 77"/>
                    <a:gd name="T6" fmla="*/ 66 w 134"/>
                    <a:gd name="T7" fmla="*/ 0 h 77"/>
                    <a:gd name="T8" fmla="*/ 67 w 134"/>
                    <a:gd name="T9" fmla="*/ 0 h 77"/>
                    <a:gd name="T10" fmla="*/ 134 w 134"/>
                    <a:gd name="T11" fmla="*/ 7 h 77"/>
                    <a:gd name="T12" fmla="*/ 134 w 134"/>
                    <a:gd name="T13" fmla="*/ 7 h 77"/>
                    <a:gd name="T14" fmla="*/ 134 w 134"/>
                    <a:gd name="T15" fmla="*/ 7 h 77"/>
                    <a:gd name="T16" fmla="*/ 1 w 134"/>
                    <a:gd name="T17" fmla="*/ 77 h 77"/>
                    <a:gd name="T18" fmla="*/ 1 w 134"/>
                    <a:gd name="T19" fmla="*/ 77 h 77"/>
                    <a:gd name="T20" fmla="*/ 67 w 134"/>
                    <a:gd name="T21" fmla="*/ 1 h 77"/>
                    <a:gd name="T22" fmla="*/ 2 w 134"/>
                    <a:gd name="T23" fmla="*/ 76 h 77"/>
                    <a:gd name="T24" fmla="*/ 133 w 134"/>
                    <a:gd name="T25" fmla="*/ 7 h 77"/>
                    <a:gd name="T26" fmla="*/ 67 w 134"/>
                    <a:gd name="T27" fmla="*/ 1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34" h="77">
                      <a:moveTo>
                        <a:pt x="1" y="77"/>
                      </a:moveTo>
                      <a:cubicBezTo>
                        <a:pt x="1" y="77"/>
                        <a:pt x="1" y="77"/>
                        <a:pt x="0" y="77"/>
                      </a:cubicBezTo>
                      <a:cubicBezTo>
                        <a:pt x="0" y="77"/>
                        <a:pt x="0" y="76"/>
                        <a:pt x="0" y="76"/>
                      </a:cubicBezTo>
                      <a:cubicBezTo>
                        <a:pt x="66" y="0"/>
                        <a:pt x="66" y="0"/>
                        <a:pt x="66" y="0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134" y="7"/>
                        <a:pt x="134" y="7"/>
                        <a:pt x="134" y="7"/>
                      </a:cubicBezTo>
                      <a:cubicBezTo>
                        <a:pt x="134" y="7"/>
                        <a:pt x="134" y="7"/>
                        <a:pt x="134" y="7"/>
                      </a:cubicBezTo>
                      <a:cubicBezTo>
                        <a:pt x="134" y="7"/>
                        <a:pt x="134" y="7"/>
                        <a:pt x="134" y="7"/>
                      </a:cubicBezTo>
                      <a:cubicBezTo>
                        <a:pt x="1" y="77"/>
                        <a:pt x="1" y="77"/>
                        <a:pt x="1" y="77"/>
                      </a:cubicBezTo>
                      <a:cubicBezTo>
                        <a:pt x="1" y="77"/>
                        <a:pt x="1" y="77"/>
                        <a:pt x="1" y="77"/>
                      </a:cubicBezTo>
                      <a:close/>
                      <a:moveTo>
                        <a:pt x="67" y="1"/>
                      </a:moveTo>
                      <a:cubicBezTo>
                        <a:pt x="2" y="76"/>
                        <a:pt x="2" y="76"/>
                        <a:pt x="2" y="76"/>
                      </a:cubicBezTo>
                      <a:cubicBezTo>
                        <a:pt x="133" y="7"/>
                        <a:pt x="133" y="7"/>
                        <a:pt x="133" y="7"/>
                      </a:cubicBezTo>
                      <a:lnTo>
                        <a:pt x="67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48" name="Freeform 118">
                  <a:extLst>
                    <a:ext uri="{FF2B5EF4-FFF2-40B4-BE49-F238E27FC236}">
                      <a16:creationId xmlns:a16="http://schemas.microsoft.com/office/drawing/2014/main" id="{A55D9DDD-9D17-61D9-7EA4-9717153543E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281" y="1893"/>
                  <a:ext cx="400" cy="219"/>
                </a:xfrm>
                <a:custGeom>
                  <a:avLst/>
                  <a:gdLst>
                    <a:gd name="T0" fmla="*/ 50 w 148"/>
                    <a:gd name="T1" fmla="*/ 81 h 81"/>
                    <a:gd name="T2" fmla="*/ 50 w 148"/>
                    <a:gd name="T3" fmla="*/ 81 h 81"/>
                    <a:gd name="T4" fmla="*/ 0 w 148"/>
                    <a:gd name="T5" fmla="*/ 1 h 81"/>
                    <a:gd name="T6" fmla="*/ 0 w 148"/>
                    <a:gd name="T7" fmla="*/ 1 h 81"/>
                    <a:gd name="T8" fmla="*/ 1 w 148"/>
                    <a:gd name="T9" fmla="*/ 0 h 81"/>
                    <a:gd name="T10" fmla="*/ 148 w 148"/>
                    <a:gd name="T11" fmla="*/ 49 h 81"/>
                    <a:gd name="T12" fmla="*/ 148 w 148"/>
                    <a:gd name="T13" fmla="*/ 49 h 81"/>
                    <a:gd name="T14" fmla="*/ 148 w 148"/>
                    <a:gd name="T15" fmla="*/ 49 h 81"/>
                    <a:gd name="T16" fmla="*/ 50 w 148"/>
                    <a:gd name="T17" fmla="*/ 81 h 81"/>
                    <a:gd name="T18" fmla="*/ 50 w 148"/>
                    <a:gd name="T19" fmla="*/ 81 h 81"/>
                    <a:gd name="T20" fmla="*/ 1 w 148"/>
                    <a:gd name="T21" fmla="*/ 1 h 81"/>
                    <a:gd name="T22" fmla="*/ 50 w 148"/>
                    <a:gd name="T23" fmla="*/ 81 h 81"/>
                    <a:gd name="T24" fmla="*/ 147 w 148"/>
                    <a:gd name="T25" fmla="*/ 49 h 81"/>
                    <a:gd name="T26" fmla="*/ 1 w 148"/>
                    <a:gd name="T27" fmla="*/ 1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48" h="81">
                      <a:moveTo>
                        <a:pt x="50" y="81"/>
                      </a:moveTo>
                      <a:cubicBezTo>
                        <a:pt x="50" y="81"/>
                        <a:pt x="50" y="81"/>
                        <a:pt x="50" y="8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0"/>
                        <a:pt x="1" y="0"/>
                        <a:pt x="1" y="0"/>
                      </a:cubicBezTo>
                      <a:cubicBezTo>
                        <a:pt x="148" y="49"/>
                        <a:pt x="148" y="49"/>
                        <a:pt x="148" y="49"/>
                      </a:cubicBezTo>
                      <a:cubicBezTo>
                        <a:pt x="148" y="49"/>
                        <a:pt x="148" y="49"/>
                        <a:pt x="148" y="49"/>
                      </a:cubicBezTo>
                      <a:cubicBezTo>
                        <a:pt x="148" y="49"/>
                        <a:pt x="148" y="49"/>
                        <a:pt x="148" y="49"/>
                      </a:cubicBezTo>
                      <a:cubicBezTo>
                        <a:pt x="50" y="81"/>
                        <a:pt x="50" y="81"/>
                        <a:pt x="50" y="81"/>
                      </a:cubicBezTo>
                      <a:cubicBezTo>
                        <a:pt x="50" y="81"/>
                        <a:pt x="50" y="81"/>
                        <a:pt x="50" y="81"/>
                      </a:cubicBezTo>
                      <a:close/>
                      <a:moveTo>
                        <a:pt x="1" y="1"/>
                      </a:moveTo>
                      <a:cubicBezTo>
                        <a:pt x="50" y="81"/>
                        <a:pt x="50" y="81"/>
                        <a:pt x="50" y="81"/>
                      </a:cubicBezTo>
                      <a:cubicBezTo>
                        <a:pt x="147" y="49"/>
                        <a:pt x="147" y="49"/>
                        <a:pt x="147" y="49"/>
                      </a:cubicBez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49" name="Freeform 119">
                  <a:extLst>
                    <a:ext uri="{FF2B5EF4-FFF2-40B4-BE49-F238E27FC236}">
                      <a16:creationId xmlns:a16="http://schemas.microsoft.com/office/drawing/2014/main" id="{2C33CF17-8F9C-731B-F51C-0EDF34220C5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416" y="2026"/>
                  <a:ext cx="265" cy="256"/>
                </a:xfrm>
                <a:custGeom>
                  <a:avLst/>
                  <a:gdLst>
                    <a:gd name="T0" fmla="*/ 48 w 98"/>
                    <a:gd name="T1" fmla="*/ 95 h 95"/>
                    <a:gd name="T2" fmla="*/ 48 w 98"/>
                    <a:gd name="T3" fmla="*/ 94 h 95"/>
                    <a:gd name="T4" fmla="*/ 0 w 98"/>
                    <a:gd name="T5" fmla="*/ 32 h 95"/>
                    <a:gd name="T6" fmla="*/ 0 w 98"/>
                    <a:gd name="T7" fmla="*/ 32 h 95"/>
                    <a:gd name="T8" fmla="*/ 0 w 98"/>
                    <a:gd name="T9" fmla="*/ 32 h 95"/>
                    <a:gd name="T10" fmla="*/ 97 w 98"/>
                    <a:gd name="T11" fmla="*/ 0 h 95"/>
                    <a:gd name="T12" fmla="*/ 98 w 98"/>
                    <a:gd name="T13" fmla="*/ 0 h 95"/>
                    <a:gd name="T14" fmla="*/ 98 w 98"/>
                    <a:gd name="T15" fmla="*/ 0 h 95"/>
                    <a:gd name="T16" fmla="*/ 48 w 98"/>
                    <a:gd name="T17" fmla="*/ 94 h 95"/>
                    <a:gd name="T18" fmla="*/ 48 w 98"/>
                    <a:gd name="T19" fmla="*/ 95 h 95"/>
                    <a:gd name="T20" fmla="*/ 1 w 98"/>
                    <a:gd name="T21" fmla="*/ 32 h 95"/>
                    <a:gd name="T22" fmla="*/ 48 w 98"/>
                    <a:gd name="T23" fmla="*/ 94 h 95"/>
                    <a:gd name="T24" fmla="*/ 97 w 98"/>
                    <a:gd name="T25" fmla="*/ 0 h 95"/>
                    <a:gd name="T26" fmla="*/ 1 w 98"/>
                    <a:gd name="T27" fmla="*/ 32 h 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98" h="95">
                      <a:moveTo>
                        <a:pt x="48" y="95"/>
                      </a:moveTo>
                      <a:cubicBezTo>
                        <a:pt x="48" y="95"/>
                        <a:pt x="48" y="95"/>
                        <a:pt x="48" y="94"/>
                      </a:cubicBezTo>
                      <a:cubicBezTo>
                        <a:pt x="0" y="32"/>
                        <a:pt x="0" y="32"/>
                        <a:pt x="0" y="32"/>
                      </a:cubicBezTo>
                      <a:cubicBezTo>
                        <a:pt x="0" y="32"/>
                        <a:pt x="0" y="32"/>
                        <a:pt x="0" y="32"/>
                      </a:cubicBezTo>
                      <a:cubicBezTo>
                        <a:pt x="0" y="32"/>
                        <a:pt x="0" y="32"/>
                        <a:pt x="0" y="32"/>
                      </a:cubicBezTo>
                      <a:cubicBezTo>
                        <a:pt x="97" y="0"/>
                        <a:pt x="97" y="0"/>
                        <a:pt x="97" y="0"/>
                      </a:cubicBezTo>
                      <a:cubicBezTo>
                        <a:pt x="97" y="0"/>
                        <a:pt x="98" y="0"/>
                        <a:pt x="98" y="0"/>
                      </a:cubicBezTo>
                      <a:cubicBezTo>
                        <a:pt x="98" y="0"/>
                        <a:pt x="98" y="0"/>
                        <a:pt x="98" y="0"/>
                      </a:cubicBezTo>
                      <a:cubicBezTo>
                        <a:pt x="48" y="94"/>
                        <a:pt x="48" y="94"/>
                        <a:pt x="48" y="94"/>
                      </a:cubicBezTo>
                      <a:cubicBezTo>
                        <a:pt x="48" y="95"/>
                        <a:pt x="48" y="95"/>
                        <a:pt x="48" y="95"/>
                      </a:cubicBezTo>
                      <a:close/>
                      <a:moveTo>
                        <a:pt x="1" y="32"/>
                      </a:moveTo>
                      <a:cubicBezTo>
                        <a:pt x="48" y="94"/>
                        <a:pt x="48" y="94"/>
                        <a:pt x="48" y="94"/>
                      </a:cubicBezTo>
                      <a:cubicBezTo>
                        <a:pt x="97" y="0"/>
                        <a:pt x="97" y="0"/>
                        <a:pt x="97" y="0"/>
                      </a:cubicBezTo>
                      <a:lnTo>
                        <a:pt x="1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50" name="Freeform 120">
                  <a:extLst>
                    <a:ext uri="{FF2B5EF4-FFF2-40B4-BE49-F238E27FC236}">
                      <a16:creationId xmlns:a16="http://schemas.microsoft.com/office/drawing/2014/main" id="{8951B229-1331-4BF5-062F-78AB8C13E66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997" y="1893"/>
                  <a:ext cx="422" cy="246"/>
                </a:xfrm>
                <a:custGeom>
                  <a:avLst/>
                  <a:gdLst>
                    <a:gd name="T0" fmla="*/ 0 w 156"/>
                    <a:gd name="T1" fmla="*/ 91 h 91"/>
                    <a:gd name="T2" fmla="*/ 0 w 156"/>
                    <a:gd name="T3" fmla="*/ 91 h 91"/>
                    <a:gd name="T4" fmla="*/ 0 w 156"/>
                    <a:gd name="T5" fmla="*/ 91 h 91"/>
                    <a:gd name="T6" fmla="*/ 105 w 156"/>
                    <a:gd name="T7" fmla="*/ 0 h 91"/>
                    <a:gd name="T8" fmla="*/ 106 w 156"/>
                    <a:gd name="T9" fmla="*/ 0 h 91"/>
                    <a:gd name="T10" fmla="*/ 106 w 156"/>
                    <a:gd name="T11" fmla="*/ 1 h 91"/>
                    <a:gd name="T12" fmla="*/ 156 w 156"/>
                    <a:gd name="T13" fmla="*/ 81 h 91"/>
                    <a:gd name="T14" fmla="*/ 156 w 156"/>
                    <a:gd name="T15" fmla="*/ 81 h 91"/>
                    <a:gd name="T16" fmla="*/ 155 w 156"/>
                    <a:gd name="T17" fmla="*/ 81 h 91"/>
                    <a:gd name="T18" fmla="*/ 0 w 156"/>
                    <a:gd name="T19" fmla="*/ 91 h 91"/>
                    <a:gd name="T20" fmla="*/ 0 w 156"/>
                    <a:gd name="T21" fmla="*/ 91 h 91"/>
                    <a:gd name="T22" fmla="*/ 106 w 156"/>
                    <a:gd name="T23" fmla="*/ 1 h 91"/>
                    <a:gd name="T24" fmla="*/ 1 w 156"/>
                    <a:gd name="T25" fmla="*/ 91 h 91"/>
                    <a:gd name="T26" fmla="*/ 155 w 156"/>
                    <a:gd name="T27" fmla="*/ 81 h 91"/>
                    <a:gd name="T28" fmla="*/ 106 w 156"/>
                    <a:gd name="T29" fmla="*/ 1 h 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56" h="91">
                      <a:moveTo>
                        <a:pt x="0" y="91"/>
                      </a:moveTo>
                      <a:cubicBezTo>
                        <a:pt x="0" y="91"/>
                        <a:pt x="0" y="91"/>
                        <a:pt x="0" y="91"/>
                      </a:cubicBezTo>
                      <a:cubicBezTo>
                        <a:pt x="0" y="91"/>
                        <a:pt x="0" y="91"/>
                        <a:pt x="0" y="91"/>
                      </a:cubicBezTo>
                      <a:cubicBezTo>
                        <a:pt x="105" y="0"/>
                        <a:pt x="105" y="0"/>
                        <a:pt x="105" y="0"/>
                      </a:cubicBezTo>
                      <a:cubicBezTo>
                        <a:pt x="106" y="0"/>
                        <a:pt x="106" y="0"/>
                        <a:pt x="106" y="0"/>
                      </a:cubicBezTo>
                      <a:cubicBezTo>
                        <a:pt x="106" y="0"/>
                        <a:pt x="106" y="0"/>
                        <a:pt x="106" y="1"/>
                      </a:cubicBezTo>
                      <a:cubicBezTo>
                        <a:pt x="156" y="81"/>
                        <a:pt x="156" y="81"/>
                        <a:pt x="156" y="81"/>
                      </a:cubicBezTo>
                      <a:cubicBezTo>
                        <a:pt x="156" y="81"/>
                        <a:pt x="156" y="81"/>
                        <a:pt x="156" y="81"/>
                      </a:cubicBezTo>
                      <a:cubicBezTo>
                        <a:pt x="155" y="81"/>
                        <a:pt x="155" y="81"/>
                        <a:pt x="155" y="81"/>
                      </a:cubicBezTo>
                      <a:cubicBezTo>
                        <a:pt x="0" y="91"/>
                        <a:pt x="0" y="91"/>
                        <a:pt x="0" y="91"/>
                      </a:cubicBezTo>
                      <a:cubicBezTo>
                        <a:pt x="0" y="91"/>
                        <a:pt x="0" y="91"/>
                        <a:pt x="0" y="91"/>
                      </a:cubicBezTo>
                      <a:close/>
                      <a:moveTo>
                        <a:pt x="106" y="1"/>
                      </a:moveTo>
                      <a:cubicBezTo>
                        <a:pt x="1" y="91"/>
                        <a:pt x="1" y="91"/>
                        <a:pt x="1" y="91"/>
                      </a:cubicBezTo>
                      <a:cubicBezTo>
                        <a:pt x="155" y="81"/>
                        <a:pt x="155" y="81"/>
                        <a:pt x="155" y="81"/>
                      </a:cubicBezTo>
                      <a:lnTo>
                        <a:pt x="106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51" name="Freeform 121">
                  <a:extLst>
                    <a:ext uri="{FF2B5EF4-FFF2-40B4-BE49-F238E27FC236}">
                      <a16:creationId xmlns:a16="http://schemas.microsoft.com/office/drawing/2014/main" id="{D0224FC8-B47C-8F97-7A7F-C82C5A2538C9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308" y="2112"/>
                  <a:ext cx="238" cy="230"/>
                </a:xfrm>
                <a:custGeom>
                  <a:avLst/>
                  <a:gdLst>
                    <a:gd name="T0" fmla="*/ 0 w 88"/>
                    <a:gd name="T1" fmla="*/ 85 h 85"/>
                    <a:gd name="T2" fmla="*/ 0 w 88"/>
                    <a:gd name="T3" fmla="*/ 85 h 85"/>
                    <a:gd name="T4" fmla="*/ 0 w 88"/>
                    <a:gd name="T5" fmla="*/ 84 h 85"/>
                    <a:gd name="T6" fmla="*/ 40 w 88"/>
                    <a:gd name="T7" fmla="*/ 0 h 85"/>
                    <a:gd name="T8" fmla="*/ 40 w 88"/>
                    <a:gd name="T9" fmla="*/ 0 h 85"/>
                    <a:gd name="T10" fmla="*/ 40 w 88"/>
                    <a:gd name="T11" fmla="*/ 0 h 85"/>
                    <a:gd name="T12" fmla="*/ 88 w 88"/>
                    <a:gd name="T13" fmla="*/ 62 h 85"/>
                    <a:gd name="T14" fmla="*/ 88 w 88"/>
                    <a:gd name="T15" fmla="*/ 62 h 85"/>
                    <a:gd name="T16" fmla="*/ 88 w 88"/>
                    <a:gd name="T17" fmla="*/ 63 h 85"/>
                    <a:gd name="T18" fmla="*/ 0 w 88"/>
                    <a:gd name="T19" fmla="*/ 85 h 85"/>
                    <a:gd name="T20" fmla="*/ 0 w 88"/>
                    <a:gd name="T21" fmla="*/ 85 h 85"/>
                    <a:gd name="T22" fmla="*/ 40 w 88"/>
                    <a:gd name="T23" fmla="*/ 1 h 85"/>
                    <a:gd name="T24" fmla="*/ 0 w 88"/>
                    <a:gd name="T25" fmla="*/ 84 h 85"/>
                    <a:gd name="T26" fmla="*/ 88 w 88"/>
                    <a:gd name="T27" fmla="*/ 62 h 85"/>
                    <a:gd name="T28" fmla="*/ 40 w 88"/>
                    <a:gd name="T29" fmla="*/ 1 h 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88" h="85">
                      <a:moveTo>
                        <a:pt x="0" y="85"/>
                      </a:moveTo>
                      <a:cubicBezTo>
                        <a:pt x="0" y="85"/>
                        <a:pt x="0" y="85"/>
                        <a:pt x="0" y="85"/>
                      </a:cubicBezTo>
                      <a:cubicBezTo>
                        <a:pt x="0" y="84"/>
                        <a:pt x="0" y="84"/>
                        <a:pt x="0" y="84"/>
                      </a:cubicBezTo>
                      <a:cubicBezTo>
                        <a:pt x="40" y="0"/>
                        <a:pt x="40" y="0"/>
                        <a:pt x="40" y="0"/>
                      </a:cubicBezTo>
                      <a:cubicBezTo>
                        <a:pt x="40" y="0"/>
                        <a:pt x="40" y="0"/>
                        <a:pt x="40" y="0"/>
                      </a:cubicBezTo>
                      <a:cubicBezTo>
                        <a:pt x="40" y="0"/>
                        <a:pt x="40" y="0"/>
                        <a:pt x="40" y="0"/>
                      </a:cubicBezTo>
                      <a:cubicBezTo>
                        <a:pt x="88" y="62"/>
                        <a:pt x="88" y="62"/>
                        <a:pt x="88" y="62"/>
                      </a:cubicBezTo>
                      <a:cubicBezTo>
                        <a:pt x="88" y="62"/>
                        <a:pt x="88" y="62"/>
                        <a:pt x="88" y="62"/>
                      </a:cubicBezTo>
                      <a:cubicBezTo>
                        <a:pt x="88" y="62"/>
                        <a:pt x="88" y="63"/>
                        <a:pt x="88" y="63"/>
                      </a:cubicBezTo>
                      <a:cubicBezTo>
                        <a:pt x="0" y="85"/>
                        <a:pt x="0" y="85"/>
                        <a:pt x="0" y="85"/>
                      </a:cubicBezTo>
                      <a:cubicBezTo>
                        <a:pt x="0" y="85"/>
                        <a:pt x="0" y="85"/>
                        <a:pt x="0" y="85"/>
                      </a:cubicBezTo>
                      <a:close/>
                      <a:moveTo>
                        <a:pt x="40" y="1"/>
                      </a:moveTo>
                      <a:cubicBezTo>
                        <a:pt x="0" y="84"/>
                        <a:pt x="0" y="84"/>
                        <a:pt x="0" y="84"/>
                      </a:cubicBezTo>
                      <a:cubicBezTo>
                        <a:pt x="88" y="62"/>
                        <a:pt x="88" y="62"/>
                        <a:pt x="88" y="62"/>
                      </a:cubicBezTo>
                      <a:lnTo>
                        <a:pt x="40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52" name="Freeform 122">
                  <a:extLst>
                    <a:ext uri="{FF2B5EF4-FFF2-40B4-BE49-F238E27FC236}">
                      <a16:creationId xmlns:a16="http://schemas.microsoft.com/office/drawing/2014/main" id="{EF7BDBC5-55DE-7398-01CD-A7F09E1D9DE9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997" y="2112"/>
                  <a:ext cx="422" cy="230"/>
                </a:xfrm>
                <a:custGeom>
                  <a:avLst/>
                  <a:gdLst>
                    <a:gd name="T0" fmla="*/ 115 w 156"/>
                    <a:gd name="T1" fmla="*/ 85 h 85"/>
                    <a:gd name="T2" fmla="*/ 115 w 156"/>
                    <a:gd name="T3" fmla="*/ 85 h 85"/>
                    <a:gd name="T4" fmla="*/ 0 w 156"/>
                    <a:gd name="T5" fmla="*/ 10 h 85"/>
                    <a:gd name="T6" fmla="*/ 0 w 156"/>
                    <a:gd name="T7" fmla="*/ 10 h 85"/>
                    <a:gd name="T8" fmla="*/ 0 w 156"/>
                    <a:gd name="T9" fmla="*/ 10 h 85"/>
                    <a:gd name="T10" fmla="*/ 155 w 156"/>
                    <a:gd name="T11" fmla="*/ 0 h 85"/>
                    <a:gd name="T12" fmla="*/ 156 w 156"/>
                    <a:gd name="T13" fmla="*/ 0 h 85"/>
                    <a:gd name="T14" fmla="*/ 156 w 156"/>
                    <a:gd name="T15" fmla="*/ 0 h 85"/>
                    <a:gd name="T16" fmla="*/ 115 w 156"/>
                    <a:gd name="T17" fmla="*/ 84 h 85"/>
                    <a:gd name="T18" fmla="*/ 115 w 156"/>
                    <a:gd name="T19" fmla="*/ 85 h 85"/>
                    <a:gd name="T20" fmla="*/ 115 w 156"/>
                    <a:gd name="T21" fmla="*/ 85 h 85"/>
                    <a:gd name="T22" fmla="*/ 1 w 156"/>
                    <a:gd name="T23" fmla="*/ 10 h 85"/>
                    <a:gd name="T24" fmla="*/ 115 w 156"/>
                    <a:gd name="T25" fmla="*/ 84 h 85"/>
                    <a:gd name="T26" fmla="*/ 155 w 156"/>
                    <a:gd name="T27" fmla="*/ 0 h 85"/>
                    <a:gd name="T28" fmla="*/ 1 w 156"/>
                    <a:gd name="T29" fmla="*/ 10 h 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56" h="85">
                      <a:moveTo>
                        <a:pt x="115" y="85"/>
                      </a:moveTo>
                      <a:cubicBezTo>
                        <a:pt x="115" y="85"/>
                        <a:pt x="115" y="85"/>
                        <a:pt x="115" y="85"/>
                      </a:cubicBez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155" y="0"/>
                        <a:pt x="155" y="0"/>
                        <a:pt x="155" y="0"/>
                      </a:cubicBezTo>
                      <a:cubicBezTo>
                        <a:pt x="155" y="0"/>
                        <a:pt x="155" y="0"/>
                        <a:pt x="156" y="0"/>
                      </a:cubicBezTo>
                      <a:cubicBezTo>
                        <a:pt x="156" y="0"/>
                        <a:pt x="156" y="0"/>
                        <a:pt x="156" y="0"/>
                      </a:cubicBezTo>
                      <a:cubicBezTo>
                        <a:pt x="115" y="84"/>
                        <a:pt x="115" y="84"/>
                        <a:pt x="115" y="84"/>
                      </a:cubicBezTo>
                      <a:cubicBezTo>
                        <a:pt x="115" y="85"/>
                        <a:pt x="115" y="85"/>
                        <a:pt x="115" y="85"/>
                      </a:cubicBezTo>
                      <a:cubicBezTo>
                        <a:pt x="115" y="85"/>
                        <a:pt x="115" y="85"/>
                        <a:pt x="115" y="85"/>
                      </a:cubicBezTo>
                      <a:close/>
                      <a:moveTo>
                        <a:pt x="1" y="10"/>
                      </a:moveTo>
                      <a:cubicBezTo>
                        <a:pt x="115" y="84"/>
                        <a:pt x="115" y="84"/>
                        <a:pt x="115" y="84"/>
                      </a:cubicBezTo>
                      <a:cubicBezTo>
                        <a:pt x="155" y="0"/>
                        <a:pt x="155" y="0"/>
                        <a:pt x="155" y="0"/>
                      </a:cubicBezTo>
                      <a:lnTo>
                        <a:pt x="1" y="1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53" name="Freeform 123">
                  <a:extLst>
                    <a:ext uri="{FF2B5EF4-FFF2-40B4-BE49-F238E27FC236}">
                      <a16:creationId xmlns:a16="http://schemas.microsoft.com/office/drawing/2014/main" id="{3236E652-C8B1-3F51-AB99-9C63705F5B1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97" y="1577"/>
                  <a:ext cx="135" cy="206"/>
                </a:xfrm>
                <a:custGeom>
                  <a:avLst/>
                  <a:gdLst>
                    <a:gd name="T0" fmla="*/ 135 w 135"/>
                    <a:gd name="T1" fmla="*/ 206 h 206"/>
                    <a:gd name="T2" fmla="*/ 0 w 135"/>
                    <a:gd name="T3" fmla="*/ 0 h 206"/>
                    <a:gd name="T4" fmla="*/ 2 w 135"/>
                    <a:gd name="T5" fmla="*/ 0 h 206"/>
                    <a:gd name="T6" fmla="*/ 135 w 135"/>
                    <a:gd name="T7" fmla="*/ 206 h 206"/>
                    <a:gd name="T8" fmla="*/ 135 w 135"/>
                    <a:gd name="T9" fmla="*/ 206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5" h="206">
                      <a:moveTo>
                        <a:pt x="135" y="206"/>
                      </a:moveTo>
                      <a:lnTo>
                        <a:pt x="0" y="0"/>
                      </a:lnTo>
                      <a:lnTo>
                        <a:pt x="2" y="0"/>
                      </a:lnTo>
                      <a:lnTo>
                        <a:pt x="135" y="206"/>
                      </a:lnTo>
                      <a:lnTo>
                        <a:pt x="135" y="20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54" name="Freeform 124">
                  <a:extLst>
                    <a:ext uri="{FF2B5EF4-FFF2-40B4-BE49-F238E27FC236}">
                      <a16:creationId xmlns:a16="http://schemas.microsoft.com/office/drawing/2014/main" id="{3B60EA98-F21E-024F-0579-097E9B10E222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813" y="2714"/>
                  <a:ext cx="222" cy="208"/>
                </a:xfrm>
                <a:custGeom>
                  <a:avLst/>
                  <a:gdLst>
                    <a:gd name="T0" fmla="*/ 0 w 82"/>
                    <a:gd name="T1" fmla="*/ 77 h 77"/>
                    <a:gd name="T2" fmla="*/ 0 w 82"/>
                    <a:gd name="T3" fmla="*/ 77 h 77"/>
                    <a:gd name="T4" fmla="*/ 0 w 82"/>
                    <a:gd name="T5" fmla="*/ 77 h 77"/>
                    <a:gd name="T6" fmla="*/ 21 w 82"/>
                    <a:gd name="T7" fmla="*/ 0 h 77"/>
                    <a:gd name="T8" fmla="*/ 21 w 82"/>
                    <a:gd name="T9" fmla="*/ 0 h 77"/>
                    <a:gd name="T10" fmla="*/ 22 w 82"/>
                    <a:gd name="T11" fmla="*/ 0 h 77"/>
                    <a:gd name="T12" fmla="*/ 82 w 82"/>
                    <a:gd name="T13" fmla="*/ 68 h 77"/>
                    <a:gd name="T14" fmla="*/ 82 w 82"/>
                    <a:gd name="T15" fmla="*/ 68 h 77"/>
                    <a:gd name="T16" fmla="*/ 82 w 82"/>
                    <a:gd name="T17" fmla="*/ 68 h 77"/>
                    <a:gd name="T18" fmla="*/ 0 w 82"/>
                    <a:gd name="T19" fmla="*/ 77 h 77"/>
                    <a:gd name="T20" fmla="*/ 0 w 82"/>
                    <a:gd name="T21" fmla="*/ 77 h 77"/>
                    <a:gd name="T22" fmla="*/ 22 w 82"/>
                    <a:gd name="T23" fmla="*/ 1 h 77"/>
                    <a:gd name="T24" fmla="*/ 1 w 82"/>
                    <a:gd name="T25" fmla="*/ 76 h 77"/>
                    <a:gd name="T26" fmla="*/ 82 w 82"/>
                    <a:gd name="T27" fmla="*/ 68 h 77"/>
                    <a:gd name="T28" fmla="*/ 22 w 82"/>
                    <a:gd name="T29" fmla="*/ 1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82" h="77">
                      <a:moveTo>
                        <a:pt x="0" y="77"/>
                      </a:moveTo>
                      <a:cubicBezTo>
                        <a:pt x="0" y="77"/>
                        <a:pt x="0" y="77"/>
                        <a:pt x="0" y="77"/>
                      </a:cubicBezTo>
                      <a:cubicBezTo>
                        <a:pt x="0" y="77"/>
                        <a:pt x="0" y="77"/>
                        <a:pt x="0" y="77"/>
                      </a:cubicBezTo>
                      <a:cubicBezTo>
                        <a:pt x="21" y="0"/>
                        <a:pt x="21" y="0"/>
                        <a:pt x="21" y="0"/>
                      </a:cubicBezTo>
                      <a:cubicBezTo>
                        <a:pt x="21" y="0"/>
                        <a:pt x="21" y="0"/>
                        <a:pt x="21" y="0"/>
                      </a:cubicBezTo>
                      <a:cubicBezTo>
                        <a:pt x="21" y="0"/>
                        <a:pt x="22" y="0"/>
                        <a:pt x="22" y="0"/>
                      </a:cubicBezTo>
                      <a:cubicBezTo>
                        <a:pt x="82" y="68"/>
                        <a:pt x="82" y="68"/>
                        <a:pt x="82" y="68"/>
                      </a:cubicBezTo>
                      <a:cubicBezTo>
                        <a:pt x="82" y="68"/>
                        <a:pt x="82" y="68"/>
                        <a:pt x="82" y="68"/>
                      </a:cubicBezTo>
                      <a:cubicBezTo>
                        <a:pt x="82" y="68"/>
                        <a:pt x="82" y="68"/>
                        <a:pt x="82" y="68"/>
                      </a:cubicBezTo>
                      <a:cubicBezTo>
                        <a:pt x="0" y="77"/>
                        <a:pt x="0" y="77"/>
                        <a:pt x="0" y="77"/>
                      </a:cubicBezTo>
                      <a:cubicBezTo>
                        <a:pt x="0" y="77"/>
                        <a:pt x="0" y="77"/>
                        <a:pt x="0" y="77"/>
                      </a:cubicBezTo>
                      <a:close/>
                      <a:moveTo>
                        <a:pt x="22" y="1"/>
                      </a:moveTo>
                      <a:cubicBezTo>
                        <a:pt x="1" y="76"/>
                        <a:pt x="1" y="76"/>
                        <a:pt x="1" y="76"/>
                      </a:cubicBezTo>
                      <a:cubicBezTo>
                        <a:pt x="82" y="68"/>
                        <a:pt x="82" y="68"/>
                        <a:pt x="82" y="68"/>
                      </a:cubicBezTo>
                      <a:lnTo>
                        <a:pt x="22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55" name="Freeform 125">
                  <a:extLst>
                    <a:ext uri="{FF2B5EF4-FFF2-40B4-BE49-F238E27FC236}">
                      <a16:creationId xmlns:a16="http://schemas.microsoft.com/office/drawing/2014/main" id="{895294C7-8D27-92B2-33B4-40092ADEA8C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662" y="2714"/>
                  <a:ext cx="211" cy="208"/>
                </a:xfrm>
                <a:custGeom>
                  <a:avLst/>
                  <a:gdLst>
                    <a:gd name="T0" fmla="*/ 56 w 78"/>
                    <a:gd name="T1" fmla="*/ 77 h 77"/>
                    <a:gd name="T2" fmla="*/ 56 w 78"/>
                    <a:gd name="T3" fmla="*/ 77 h 77"/>
                    <a:gd name="T4" fmla="*/ 0 w 78"/>
                    <a:gd name="T5" fmla="*/ 1 h 77"/>
                    <a:gd name="T6" fmla="*/ 0 w 78"/>
                    <a:gd name="T7" fmla="*/ 0 h 77"/>
                    <a:gd name="T8" fmla="*/ 0 w 78"/>
                    <a:gd name="T9" fmla="*/ 0 h 77"/>
                    <a:gd name="T10" fmla="*/ 77 w 78"/>
                    <a:gd name="T11" fmla="*/ 0 h 77"/>
                    <a:gd name="T12" fmla="*/ 77 w 78"/>
                    <a:gd name="T13" fmla="*/ 0 h 77"/>
                    <a:gd name="T14" fmla="*/ 78 w 78"/>
                    <a:gd name="T15" fmla="*/ 0 h 77"/>
                    <a:gd name="T16" fmla="*/ 78 w 78"/>
                    <a:gd name="T17" fmla="*/ 0 h 77"/>
                    <a:gd name="T18" fmla="*/ 56 w 78"/>
                    <a:gd name="T19" fmla="*/ 77 h 77"/>
                    <a:gd name="T20" fmla="*/ 56 w 78"/>
                    <a:gd name="T21" fmla="*/ 77 h 77"/>
                    <a:gd name="T22" fmla="*/ 56 w 78"/>
                    <a:gd name="T23" fmla="*/ 77 h 77"/>
                    <a:gd name="T24" fmla="*/ 0 w 78"/>
                    <a:gd name="T25" fmla="*/ 1 h 77"/>
                    <a:gd name="T26" fmla="*/ 56 w 78"/>
                    <a:gd name="T27" fmla="*/ 76 h 77"/>
                    <a:gd name="T28" fmla="*/ 77 w 78"/>
                    <a:gd name="T29" fmla="*/ 0 h 77"/>
                    <a:gd name="T30" fmla="*/ 0 w 78"/>
                    <a:gd name="T31" fmla="*/ 1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78" h="77">
                      <a:moveTo>
                        <a:pt x="56" y="77"/>
                      </a:moveTo>
                      <a:cubicBezTo>
                        <a:pt x="56" y="77"/>
                        <a:pt x="56" y="77"/>
                        <a:pt x="56" y="77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77" y="0"/>
                        <a:pt x="77" y="0"/>
                        <a:pt x="77" y="0"/>
                      </a:cubicBezTo>
                      <a:cubicBezTo>
                        <a:pt x="77" y="0"/>
                        <a:pt x="77" y="0"/>
                        <a:pt x="77" y="0"/>
                      </a:cubicBezTo>
                      <a:cubicBezTo>
                        <a:pt x="77" y="0"/>
                        <a:pt x="78" y="0"/>
                        <a:pt x="78" y="0"/>
                      </a:cubicBezTo>
                      <a:cubicBezTo>
                        <a:pt x="78" y="0"/>
                        <a:pt x="78" y="0"/>
                        <a:pt x="78" y="0"/>
                      </a:cubicBezTo>
                      <a:cubicBezTo>
                        <a:pt x="56" y="77"/>
                        <a:pt x="56" y="77"/>
                        <a:pt x="56" y="77"/>
                      </a:cubicBezTo>
                      <a:cubicBezTo>
                        <a:pt x="56" y="77"/>
                        <a:pt x="56" y="77"/>
                        <a:pt x="56" y="77"/>
                      </a:cubicBezTo>
                      <a:cubicBezTo>
                        <a:pt x="56" y="77"/>
                        <a:pt x="56" y="77"/>
                        <a:pt x="56" y="77"/>
                      </a:cubicBezTo>
                      <a:close/>
                      <a:moveTo>
                        <a:pt x="0" y="1"/>
                      </a:moveTo>
                      <a:cubicBezTo>
                        <a:pt x="56" y="76"/>
                        <a:pt x="56" y="76"/>
                        <a:pt x="56" y="76"/>
                      </a:cubicBezTo>
                      <a:cubicBezTo>
                        <a:pt x="77" y="0"/>
                        <a:pt x="77" y="0"/>
                        <a:pt x="77" y="0"/>
                      </a:cubicBezTo>
                      <a:lnTo>
                        <a:pt x="0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56" name="Freeform 126">
                  <a:extLst>
                    <a:ext uri="{FF2B5EF4-FFF2-40B4-BE49-F238E27FC236}">
                      <a16:creationId xmlns:a16="http://schemas.microsoft.com/office/drawing/2014/main" id="{2813153E-01EE-9232-B409-2A3E0133E363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813" y="2898"/>
                  <a:ext cx="322" cy="181"/>
                </a:xfrm>
                <a:custGeom>
                  <a:avLst/>
                  <a:gdLst>
                    <a:gd name="T0" fmla="*/ 119 w 119"/>
                    <a:gd name="T1" fmla="*/ 67 h 67"/>
                    <a:gd name="T2" fmla="*/ 119 w 119"/>
                    <a:gd name="T3" fmla="*/ 67 h 67"/>
                    <a:gd name="T4" fmla="*/ 0 w 119"/>
                    <a:gd name="T5" fmla="*/ 9 h 67"/>
                    <a:gd name="T6" fmla="*/ 0 w 119"/>
                    <a:gd name="T7" fmla="*/ 9 h 67"/>
                    <a:gd name="T8" fmla="*/ 0 w 119"/>
                    <a:gd name="T9" fmla="*/ 9 h 67"/>
                    <a:gd name="T10" fmla="*/ 82 w 119"/>
                    <a:gd name="T11" fmla="*/ 0 h 67"/>
                    <a:gd name="T12" fmla="*/ 82 w 119"/>
                    <a:gd name="T13" fmla="*/ 0 h 67"/>
                    <a:gd name="T14" fmla="*/ 119 w 119"/>
                    <a:gd name="T15" fmla="*/ 67 h 67"/>
                    <a:gd name="T16" fmla="*/ 119 w 119"/>
                    <a:gd name="T17" fmla="*/ 67 h 67"/>
                    <a:gd name="T18" fmla="*/ 119 w 119"/>
                    <a:gd name="T19" fmla="*/ 67 h 67"/>
                    <a:gd name="T20" fmla="*/ 1 w 119"/>
                    <a:gd name="T21" fmla="*/ 9 h 67"/>
                    <a:gd name="T22" fmla="*/ 118 w 119"/>
                    <a:gd name="T23" fmla="*/ 67 h 67"/>
                    <a:gd name="T24" fmla="*/ 82 w 119"/>
                    <a:gd name="T25" fmla="*/ 0 h 67"/>
                    <a:gd name="T26" fmla="*/ 1 w 119"/>
                    <a:gd name="T27" fmla="*/ 9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19" h="67">
                      <a:moveTo>
                        <a:pt x="119" y="67"/>
                      </a:moveTo>
                      <a:cubicBezTo>
                        <a:pt x="119" y="67"/>
                        <a:pt x="119" y="67"/>
                        <a:pt x="119" y="67"/>
                      </a:cubicBezTo>
                      <a:cubicBezTo>
                        <a:pt x="0" y="9"/>
                        <a:pt x="0" y="9"/>
                        <a:pt x="0" y="9"/>
                      </a:cubicBezTo>
                      <a:cubicBezTo>
                        <a:pt x="0" y="9"/>
                        <a:pt x="0" y="9"/>
                        <a:pt x="0" y="9"/>
                      </a:cubicBezTo>
                      <a:cubicBezTo>
                        <a:pt x="0" y="9"/>
                        <a:pt x="0" y="9"/>
                        <a:pt x="0" y="9"/>
                      </a:cubicBezTo>
                      <a:cubicBezTo>
                        <a:pt x="82" y="0"/>
                        <a:pt x="82" y="0"/>
                        <a:pt x="82" y="0"/>
                      </a:cubicBezTo>
                      <a:cubicBezTo>
                        <a:pt x="82" y="0"/>
                        <a:pt x="82" y="0"/>
                        <a:pt x="82" y="0"/>
                      </a:cubicBezTo>
                      <a:cubicBezTo>
                        <a:pt x="119" y="67"/>
                        <a:pt x="119" y="67"/>
                        <a:pt x="119" y="67"/>
                      </a:cubicBezTo>
                      <a:cubicBezTo>
                        <a:pt x="119" y="67"/>
                        <a:pt x="119" y="67"/>
                        <a:pt x="119" y="67"/>
                      </a:cubicBezTo>
                      <a:cubicBezTo>
                        <a:pt x="119" y="67"/>
                        <a:pt x="119" y="67"/>
                        <a:pt x="119" y="67"/>
                      </a:cubicBezTo>
                      <a:close/>
                      <a:moveTo>
                        <a:pt x="1" y="9"/>
                      </a:moveTo>
                      <a:cubicBezTo>
                        <a:pt x="118" y="67"/>
                        <a:pt x="118" y="67"/>
                        <a:pt x="118" y="67"/>
                      </a:cubicBezTo>
                      <a:cubicBezTo>
                        <a:pt x="82" y="0"/>
                        <a:pt x="82" y="0"/>
                        <a:pt x="82" y="0"/>
                      </a:cubicBezTo>
                      <a:lnTo>
                        <a:pt x="1" y="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57" name="Freeform 127">
                  <a:extLst>
                    <a:ext uri="{FF2B5EF4-FFF2-40B4-BE49-F238E27FC236}">
                      <a16:creationId xmlns:a16="http://schemas.microsoft.com/office/drawing/2014/main" id="{C5152064-0C97-6ED0-DB0C-64C39935CBA1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432" y="2660"/>
                  <a:ext cx="381" cy="262"/>
                </a:xfrm>
                <a:custGeom>
                  <a:avLst/>
                  <a:gdLst>
                    <a:gd name="T0" fmla="*/ 141 w 141"/>
                    <a:gd name="T1" fmla="*/ 97 h 97"/>
                    <a:gd name="T2" fmla="*/ 141 w 141"/>
                    <a:gd name="T3" fmla="*/ 97 h 97"/>
                    <a:gd name="T4" fmla="*/ 0 w 141"/>
                    <a:gd name="T5" fmla="*/ 1 h 97"/>
                    <a:gd name="T6" fmla="*/ 0 w 141"/>
                    <a:gd name="T7" fmla="*/ 0 h 97"/>
                    <a:gd name="T8" fmla="*/ 0 w 141"/>
                    <a:gd name="T9" fmla="*/ 0 h 97"/>
                    <a:gd name="T10" fmla="*/ 85 w 141"/>
                    <a:gd name="T11" fmla="*/ 20 h 97"/>
                    <a:gd name="T12" fmla="*/ 85 w 141"/>
                    <a:gd name="T13" fmla="*/ 20 h 97"/>
                    <a:gd name="T14" fmla="*/ 141 w 141"/>
                    <a:gd name="T15" fmla="*/ 97 h 97"/>
                    <a:gd name="T16" fmla="*/ 141 w 141"/>
                    <a:gd name="T17" fmla="*/ 97 h 97"/>
                    <a:gd name="T18" fmla="*/ 141 w 141"/>
                    <a:gd name="T19" fmla="*/ 97 h 97"/>
                    <a:gd name="T20" fmla="*/ 2 w 141"/>
                    <a:gd name="T21" fmla="*/ 1 h 97"/>
                    <a:gd name="T22" fmla="*/ 140 w 141"/>
                    <a:gd name="T23" fmla="*/ 96 h 97"/>
                    <a:gd name="T24" fmla="*/ 85 w 141"/>
                    <a:gd name="T25" fmla="*/ 21 h 97"/>
                    <a:gd name="T26" fmla="*/ 2 w 141"/>
                    <a:gd name="T27" fmla="*/ 1 h 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41" h="97">
                      <a:moveTo>
                        <a:pt x="141" y="97"/>
                      </a:moveTo>
                      <a:cubicBezTo>
                        <a:pt x="141" y="97"/>
                        <a:pt x="141" y="97"/>
                        <a:pt x="141" y="97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85" y="20"/>
                        <a:pt x="85" y="20"/>
                        <a:pt x="85" y="20"/>
                      </a:cubicBezTo>
                      <a:cubicBezTo>
                        <a:pt x="85" y="20"/>
                        <a:pt x="85" y="20"/>
                        <a:pt x="85" y="20"/>
                      </a:cubicBezTo>
                      <a:cubicBezTo>
                        <a:pt x="141" y="97"/>
                        <a:pt x="141" y="97"/>
                        <a:pt x="141" y="97"/>
                      </a:cubicBezTo>
                      <a:cubicBezTo>
                        <a:pt x="141" y="97"/>
                        <a:pt x="141" y="97"/>
                        <a:pt x="141" y="97"/>
                      </a:cubicBezTo>
                      <a:cubicBezTo>
                        <a:pt x="141" y="97"/>
                        <a:pt x="141" y="97"/>
                        <a:pt x="141" y="97"/>
                      </a:cubicBezTo>
                      <a:close/>
                      <a:moveTo>
                        <a:pt x="2" y="1"/>
                      </a:moveTo>
                      <a:cubicBezTo>
                        <a:pt x="140" y="96"/>
                        <a:pt x="140" y="96"/>
                        <a:pt x="140" y="96"/>
                      </a:cubicBezTo>
                      <a:cubicBezTo>
                        <a:pt x="85" y="21"/>
                        <a:pt x="85" y="21"/>
                        <a:pt x="85" y="21"/>
                      </a:cubicBezTo>
                      <a:lnTo>
                        <a:pt x="2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58" name="Freeform 128">
                  <a:extLst>
                    <a:ext uri="{FF2B5EF4-FFF2-40B4-BE49-F238E27FC236}">
                      <a16:creationId xmlns:a16="http://schemas.microsoft.com/office/drawing/2014/main" id="{ED567B51-40F4-922C-5D6C-B550F0880081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432" y="2660"/>
                  <a:ext cx="381" cy="322"/>
                </a:xfrm>
                <a:custGeom>
                  <a:avLst/>
                  <a:gdLst>
                    <a:gd name="T0" fmla="*/ 101 w 141"/>
                    <a:gd name="T1" fmla="*/ 119 h 119"/>
                    <a:gd name="T2" fmla="*/ 100 w 141"/>
                    <a:gd name="T3" fmla="*/ 119 h 119"/>
                    <a:gd name="T4" fmla="*/ 0 w 141"/>
                    <a:gd name="T5" fmla="*/ 0 h 119"/>
                    <a:gd name="T6" fmla="*/ 0 w 141"/>
                    <a:gd name="T7" fmla="*/ 0 h 119"/>
                    <a:gd name="T8" fmla="*/ 0 w 141"/>
                    <a:gd name="T9" fmla="*/ 0 h 119"/>
                    <a:gd name="T10" fmla="*/ 141 w 141"/>
                    <a:gd name="T11" fmla="*/ 97 h 119"/>
                    <a:gd name="T12" fmla="*/ 141 w 141"/>
                    <a:gd name="T13" fmla="*/ 97 h 119"/>
                    <a:gd name="T14" fmla="*/ 141 w 141"/>
                    <a:gd name="T15" fmla="*/ 97 h 119"/>
                    <a:gd name="T16" fmla="*/ 101 w 141"/>
                    <a:gd name="T17" fmla="*/ 119 h 119"/>
                    <a:gd name="T18" fmla="*/ 101 w 141"/>
                    <a:gd name="T19" fmla="*/ 119 h 119"/>
                    <a:gd name="T20" fmla="*/ 2 w 141"/>
                    <a:gd name="T21" fmla="*/ 2 h 119"/>
                    <a:gd name="T22" fmla="*/ 101 w 141"/>
                    <a:gd name="T23" fmla="*/ 119 h 119"/>
                    <a:gd name="T24" fmla="*/ 141 w 141"/>
                    <a:gd name="T25" fmla="*/ 97 h 119"/>
                    <a:gd name="T26" fmla="*/ 2 w 141"/>
                    <a:gd name="T27" fmla="*/ 2 h 1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41" h="119">
                      <a:moveTo>
                        <a:pt x="101" y="119"/>
                      </a:moveTo>
                      <a:cubicBezTo>
                        <a:pt x="101" y="119"/>
                        <a:pt x="100" y="119"/>
                        <a:pt x="100" y="119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41" y="97"/>
                        <a:pt x="141" y="97"/>
                        <a:pt x="141" y="97"/>
                      </a:cubicBezTo>
                      <a:cubicBezTo>
                        <a:pt x="141" y="97"/>
                        <a:pt x="141" y="97"/>
                        <a:pt x="141" y="97"/>
                      </a:cubicBezTo>
                      <a:cubicBezTo>
                        <a:pt x="141" y="97"/>
                        <a:pt x="141" y="97"/>
                        <a:pt x="141" y="97"/>
                      </a:cubicBezTo>
                      <a:cubicBezTo>
                        <a:pt x="101" y="119"/>
                        <a:pt x="101" y="119"/>
                        <a:pt x="101" y="119"/>
                      </a:cubicBezTo>
                      <a:cubicBezTo>
                        <a:pt x="101" y="119"/>
                        <a:pt x="101" y="119"/>
                        <a:pt x="101" y="119"/>
                      </a:cubicBezTo>
                      <a:close/>
                      <a:moveTo>
                        <a:pt x="2" y="2"/>
                      </a:moveTo>
                      <a:cubicBezTo>
                        <a:pt x="101" y="119"/>
                        <a:pt x="101" y="119"/>
                        <a:pt x="101" y="119"/>
                      </a:cubicBezTo>
                      <a:cubicBezTo>
                        <a:pt x="141" y="97"/>
                        <a:pt x="141" y="97"/>
                        <a:pt x="141" y="97"/>
                      </a:cubicBezTo>
                      <a:lnTo>
                        <a:pt x="2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59" name="Freeform 129">
                  <a:extLst>
                    <a:ext uri="{FF2B5EF4-FFF2-40B4-BE49-F238E27FC236}">
                      <a16:creationId xmlns:a16="http://schemas.microsoft.com/office/drawing/2014/main" id="{E8D28A19-8D81-6C9E-72FD-D115F57FF1C3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813" y="2920"/>
                  <a:ext cx="322" cy="159"/>
                </a:xfrm>
                <a:custGeom>
                  <a:avLst/>
                  <a:gdLst>
                    <a:gd name="T0" fmla="*/ 119 w 119"/>
                    <a:gd name="T1" fmla="*/ 59 h 59"/>
                    <a:gd name="T2" fmla="*/ 119 w 119"/>
                    <a:gd name="T3" fmla="*/ 59 h 59"/>
                    <a:gd name="T4" fmla="*/ 27 w 119"/>
                    <a:gd name="T5" fmla="*/ 55 h 59"/>
                    <a:gd name="T6" fmla="*/ 27 w 119"/>
                    <a:gd name="T7" fmla="*/ 55 h 59"/>
                    <a:gd name="T8" fmla="*/ 0 w 119"/>
                    <a:gd name="T9" fmla="*/ 1 h 59"/>
                    <a:gd name="T10" fmla="*/ 0 w 119"/>
                    <a:gd name="T11" fmla="*/ 1 h 59"/>
                    <a:gd name="T12" fmla="*/ 0 w 119"/>
                    <a:gd name="T13" fmla="*/ 1 h 59"/>
                    <a:gd name="T14" fmla="*/ 119 w 119"/>
                    <a:gd name="T15" fmla="*/ 59 h 59"/>
                    <a:gd name="T16" fmla="*/ 119 w 119"/>
                    <a:gd name="T17" fmla="*/ 59 h 59"/>
                    <a:gd name="T18" fmla="*/ 119 w 119"/>
                    <a:gd name="T19" fmla="*/ 59 h 59"/>
                    <a:gd name="T20" fmla="*/ 27 w 119"/>
                    <a:gd name="T21" fmla="*/ 54 h 59"/>
                    <a:gd name="T22" fmla="*/ 118 w 119"/>
                    <a:gd name="T23" fmla="*/ 59 h 59"/>
                    <a:gd name="T24" fmla="*/ 1 w 119"/>
                    <a:gd name="T25" fmla="*/ 1 h 59"/>
                    <a:gd name="T26" fmla="*/ 27 w 119"/>
                    <a:gd name="T27" fmla="*/ 54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19" h="59">
                      <a:moveTo>
                        <a:pt x="119" y="59"/>
                      </a:moveTo>
                      <a:cubicBezTo>
                        <a:pt x="119" y="59"/>
                        <a:pt x="119" y="59"/>
                        <a:pt x="119" y="59"/>
                      </a:cubicBezTo>
                      <a:cubicBezTo>
                        <a:pt x="27" y="55"/>
                        <a:pt x="27" y="55"/>
                        <a:pt x="27" y="55"/>
                      </a:cubicBezTo>
                      <a:cubicBezTo>
                        <a:pt x="27" y="55"/>
                        <a:pt x="27" y="55"/>
                        <a:pt x="27" y="55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0"/>
                        <a:pt x="0" y="1"/>
                      </a:cubicBezTo>
                      <a:cubicBezTo>
                        <a:pt x="119" y="59"/>
                        <a:pt x="119" y="59"/>
                        <a:pt x="119" y="59"/>
                      </a:cubicBezTo>
                      <a:cubicBezTo>
                        <a:pt x="119" y="59"/>
                        <a:pt x="119" y="59"/>
                        <a:pt x="119" y="59"/>
                      </a:cubicBezTo>
                      <a:cubicBezTo>
                        <a:pt x="119" y="59"/>
                        <a:pt x="119" y="59"/>
                        <a:pt x="119" y="59"/>
                      </a:cubicBezTo>
                      <a:close/>
                      <a:moveTo>
                        <a:pt x="27" y="54"/>
                      </a:moveTo>
                      <a:cubicBezTo>
                        <a:pt x="118" y="59"/>
                        <a:pt x="118" y="59"/>
                        <a:pt x="118" y="59"/>
                      </a:cubicBezTo>
                      <a:cubicBezTo>
                        <a:pt x="1" y="1"/>
                        <a:pt x="1" y="1"/>
                        <a:pt x="1" y="1"/>
                      </a:cubicBezTo>
                      <a:lnTo>
                        <a:pt x="27" y="5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60" name="Freeform 130">
                  <a:extLst>
                    <a:ext uri="{FF2B5EF4-FFF2-40B4-BE49-F238E27FC236}">
                      <a16:creationId xmlns:a16="http://schemas.microsoft.com/office/drawing/2014/main" id="{2A354DC6-DA3B-0F42-E7DD-C8BDD28CDD5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703" y="2922"/>
                  <a:ext cx="183" cy="146"/>
                </a:xfrm>
                <a:custGeom>
                  <a:avLst/>
                  <a:gdLst>
                    <a:gd name="T0" fmla="*/ 68 w 68"/>
                    <a:gd name="T1" fmla="*/ 54 h 54"/>
                    <a:gd name="T2" fmla="*/ 68 w 68"/>
                    <a:gd name="T3" fmla="*/ 54 h 54"/>
                    <a:gd name="T4" fmla="*/ 0 w 68"/>
                    <a:gd name="T5" fmla="*/ 22 h 54"/>
                    <a:gd name="T6" fmla="*/ 0 w 68"/>
                    <a:gd name="T7" fmla="*/ 22 h 54"/>
                    <a:gd name="T8" fmla="*/ 0 w 68"/>
                    <a:gd name="T9" fmla="*/ 22 h 54"/>
                    <a:gd name="T10" fmla="*/ 41 w 68"/>
                    <a:gd name="T11" fmla="*/ 0 h 54"/>
                    <a:gd name="T12" fmla="*/ 41 w 68"/>
                    <a:gd name="T13" fmla="*/ 0 h 54"/>
                    <a:gd name="T14" fmla="*/ 41 w 68"/>
                    <a:gd name="T15" fmla="*/ 0 h 54"/>
                    <a:gd name="T16" fmla="*/ 68 w 68"/>
                    <a:gd name="T17" fmla="*/ 53 h 54"/>
                    <a:gd name="T18" fmla="*/ 68 w 68"/>
                    <a:gd name="T19" fmla="*/ 54 h 54"/>
                    <a:gd name="T20" fmla="*/ 68 w 68"/>
                    <a:gd name="T21" fmla="*/ 54 h 54"/>
                    <a:gd name="T22" fmla="*/ 1 w 68"/>
                    <a:gd name="T23" fmla="*/ 22 h 54"/>
                    <a:gd name="T24" fmla="*/ 68 w 68"/>
                    <a:gd name="T25" fmla="*/ 53 h 54"/>
                    <a:gd name="T26" fmla="*/ 41 w 68"/>
                    <a:gd name="T27" fmla="*/ 0 h 54"/>
                    <a:gd name="T28" fmla="*/ 1 w 68"/>
                    <a:gd name="T29" fmla="*/ 22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68" h="54">
                      <a:moveTo>
                        <a:pt x="68" y="54"/>
                      </a:moveTo>
                      <a:cubicBezTo>
                        <a:pt x="68" y="54"/>
                        <a:pt x="68" y="54"/>
                        <a:pt x="68" y="54"/>
                      </a:cubicBezTo>
                      <a:cubicBezTo>
                        <a:pt x="0" y="22"/>
                        <a:pt x="0" y="22"/>
                        <a:pt x="0" y="22"/>
                      </a:cubicBezTo>
                      <a:cubicBezTo>
                        <a:pt x="0" y="22"/>
                        <a:pt x="0" y="22"/>
                        <a:pt x="0" y="22"/>
                      </a:cubicBezTo>
                      <a:cubicBezTo>
                        <a:pt x="0" y="22"/>
                        <a:pt x="0" y="22"/>
                        <a:pt x="0" y="22"/>
                      </a:cubicBezTo>
                      <a:cubicBezTo>
                        <a:pt x="41" y="0"/>
                        <a:pt x="41" y="0"/>
                        <a:pt x="41" y="0"/>
                      </a:cubicBezTo>
                      <a:cubicBezTo>
                        <a:pt x="41" y="0"/>
                        <a:pt x="41" y="0"/>
                        <a:pt x="41" y="0"/>
                      </a:cubicBezTo>
                      <a:cubicBezTo>
                        <a:pt x="41" y="0"/>
                        <a:pt x="41" y="0"/>
                        <a:pt x="41" y="0"/>
                      </a:cubicBezTo>
                      <a:cubicBezTo>
                        <a:pt x="68" y="53"/>
                        <a:pt x="68" y="53"/>
                        <a:pt x="68" y="53"/>
                      </a:cubicBezTo>
                      <a:cubicBezTo>
                        <a:pt x="68" y="53"/>
                        <a:pt x="68" y="53"/>
                        <a:pt x="68" y="54"/>
                      </a:cubicBezTo>
                      <a:cubicBezTo>
                        <a:pt x="68" y="54"/>
                        <a:pt x="68" y="54"/>
                        <a:pt x="68" y="54"/>
                      </a:cubicBezTo>
                      <a:close/>
                      <a:moveTo>
                        <a:pt x="1" y="22"/>
                      </a:moveTo>
                      <a:cubicBezTo>
                        <a:pt x="68" y="53"/>
                        <a:pt x="68" y="53"/>
                        <a:pt x="68" y="53"/>
                      </a:cubicBezTo>
                      <a:cubicBezTo>
                        <a:pt x="41" y="0"/>
                        <a:pt x="41" y="0"/>
                        <a:pt x="41" y="0"/>
                      </a:cubicBezTo>
                      <a:lnTo>
                        <a:pt x="1" y="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61" name="Freeform 131">
                  <a:extLst>
                    <a:ext uri="{FF2B5EF4-FFF2-40B4-BE49-F238E27FC236}">
                      <a16:creationId xmlns:a16="http://schemas.microsoft.com/office/drawing/2014/main" id="{4CD2BBF7-6FA0-667C-6B44-208DA515966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324" y="2823"/>
                  <a:ext cx="357" cy="197"/>
                </a:xfrm>
                <a:custGeom>
                  <a:avLst/>
                  <a:gdLst>
                    <a:gd name="T0" fmla="*/ 0 w 132"/>
                    <a:gd name="T1" fmla="*/ 73 h 73"/>
                    <a:gd name="T2" fmla="*/ 0 w 132"/>
                    <a:gd name="T3" fmla="*/ 73 h 73"/>
                    <a:gd name="T4" fmla="*/ 0 w 132"/>
                    <a:gd name="T5" fmla="*/ 72 h 73"/>
                    <a:gd name="T6" fmla="*/ 45 w 132"/>
                    <a:gd name="T7" fmla="*/ 1 h 73"/>
                    <a:gd name="T8" fmla="*/ 45 w 132"/>
                    <a:gd name="T9" fmla="*/ 0 h 73"/>
                    <a:gd name="T10" fmla="*/ 132 w 132"/>
                    <a:gd name="T11" fmla="*/ 7 h 73"/>
                    <a:gd name="T12" fmla="*/ 132 w 132"/>
                    <a:gd name="T13" fmla="*/ 8 h 73"/>
                    <a:gd name="T14" fmla="*/ 132 w 132"/>
                    <a:gd name="T15" fmla="*/ 8 h 73"/>
                    <a:gd name="T16" fmla="*/ 1 w 132"/>
                    <a:gd name="T17" fmla="*/ 73 h 73"/>
                    <a:gd name="T18" fmla="*/ 0 w 132"/>
                    <a:gd name="T19" fmla="*/ 73 h 73"/>
                    <a:gd name="T20" fmla="*/ 45 w 132"/>
                    <a:gd name="T21" fmla="*/ 1 h 73"/>
                    <a:gd name="T22" fmla="*/ 1 w 132"/>
                    <a:gd name="T23" fmla="*/ 72 h 73"/>
                    <a:gd name="T24" fmla="*/ 131 w 132"/>
                    <a:gd name="T25" fmla="*/ 8 h 73"/>
                    <a:gd name="T26" fmla="*/ 45 w 132"/>
                    <a:gd name="T27" fmla="*/ 1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32" h="73">
                      <a:moveTo>
                        <a:pt x="0" y="73"/>
                      </a:moveTo>
                      <a:cubicBezTo>
                        <a:pt x="0" y="73"/>
                        <a:pt x="0" y="73"/>
                        <a:pt x="0" y="73"/>
                      </a:cubicBezTo>
                      <a:cubicBezTo>
                        <a:pt x="0" y="73"/>
                        <a:pt x="0" y="72"/>
                        <a:pt x="0" y="72"/>
                      </a:cubicBezTo>
                      <a:cubicBezTo>
                        <a:pt x="45" y="1"/>
                        <a:pt x="45" y="1"/>
                        <a:pt x="45" y="1"/>
                      </a:cubicBezTo>
                      <a:cubicBezTo>
                        <a:pt x="45" y="0"/>
                        <a:pt x="45" y="0"/>
                        <a:pt x="45" y="0"/>
                      </a:cubicBezTo>
                      <a:cubicBezTo>
                        <a:pt x="132" y="7"/>
                        <a:pt x="132" y="7"/>
                        <a:pt x="132" y="7"/>
                      </a:cubicBezTo>
                      <a:cubicBezTo>
                        <a:pt x="132" y="7"/>
                        <a:pt x="132" y="8"/>
                        <a:pt x="132" y="8"/>
                      </a:cubicBezTo>
                      <a:cubicBezTo>
                        <a:pt x="132" y="8"/>
                        <a:pt x="132" y="8"/>
                        <a:pt x="132" y="8"/>
                      </a:cubicBezTo>
                      <a:cubicBezTo>
                        <a:pt x="1" y="73"/>
                        <a:pt x="1" y="73"/>
                        <a:pt x="1" y="73"/>
                      </a:cubicBezTo>
                      <a:cubicBezTo>
                        <a:pt x="1" y="73"/>
                        <a:pt x="0" y="73"/>
                        <a:pt x="0" y="73"/>
                      </a:cubicBezTo>
                      <a:close/>
                      <a:moveTo>
                        <a:pt x="45" y="1"/>
                      </a:moveTo>
                      <a:cubicBezTo>
                        <a:pt x="1" y="72"/>
                        <a:pt x="1" y="72"/>
                        <a:pt x="1" y="72"/>
                      </a:cubicBezTo>
                      <a:cubicBezTo>
                        <a:pt x="131" y="8"/>
                        <a:pt x="131" y="8"/>
                        <a:pt x="131" y="8"/>
                      </a:cubicBezTo>
                      <a:lnTo>
                        <a:pt x="45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62" name="Freeform 132">
                  <a:extLst>
                    <a:ext uri="{FF2B5EF4-FFF2-40B4-BE49-F238E27FC236}">
                      <a16:creationId xmlns:a16="http://schemas.microsoft.com/office/drawing/2014/main" id="{EBAE5F81-2F6A-D08A-628E-254AA15DB2F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324" y="2841"/>
                  <a:ext cx="357" cy="179"/>
                </a:xfrm>
                <a:custGeom>
                  <a:avLst/>
                  <a:gdLst>
                    <a:gd name="T0" fmla="*/ 0 w 132"/>
                    <a:gd name="T1" fmla="*/ 66 h 66"/>
                    <a:gd name="T2" fmla="*/ 0 w 132"/>
                    <a:gd name="T3" fmla="*/ 66 h 66"/>
                    <a:gd name="T4" fmla="*/ 0 w 132"/>
                    <a:gd name="T5" fmla="*/ 65 h 66"/>
                    <a:gd name="T6" fmla="*/ 132 w 132"/>
                    <a:gd name="T7" fmla="*/ 0 h 66"/>
                    <a:gd name="T8" fmla="*/ 132 w 132"/>
                    <a:gd name="T9" fmla="*/ 1 h 66"/>
                    <a:gd name="T10" fmla="*/ 132 w 132"/>
                    <a:gd name="T11" fmla="*/ 1 h 66"/>
                    <a:gd name="T12" fmla="*/ 75 w 132"/>
                    <a:gd name="T13" fmla="*/ 51 h 66"/>
                    <a:gd name="T14" fmla="*/ 75 w 132"/>
                    <a:gd name="T15" fmla="*/ 51 h 66"/>
                    <a:gd name="T16" fmla="*/ 1 w 132"/>
                    <a:gd name="T17" fmla="*/ 66 h 66"/>
                    <a:gd name="T18" fmla="*/ 0 w 132"/>
                    <a:gd name="T19" fmla="*/ 66 h 66"/>
                    <a:gd name="T20" fmla="*/ 130 w 132"/>
                    <a:gd name="T21" fmla="*/ 2 h 66"/>
                    <a:gd name="T22" fmla="*/ 2 w 132"/>
                    <a:gd name="T23" fmla="*/ 65 h 66"/>
                    <a:gd name="T24" fmla="*/ 75 w 132"/>
                    <a:gd name="T25" fmla="*/ 51 h 66"/>
                    <a:gd name="T26" fmla="*/ 130 w 132"/>
                    <a:gd name="T27" fmla="*/ 2 h 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32" h="66">
                      <a:moveTo>
                        <a:pt x="0" y="66"/>
                      </a:moveTo>
                      <a:cubicBezTo>
                        <a:pt x="0" y="66"/>
                        <a:pt x="0" y="66"/>
                        <a:pt x="0" y="66"/>
                      </a:cubicBezTo>
                      <a:cubicBezTo>
                        <a:pt x="0" y="65"/>
                        <a:pt x="0" y="65"/>
                        <a:pt x="0" y="65"/>
                      </a:cubicBezTo>
                      <a:cubicBezTo>
                        <a:pt x="132" y="0"/>
                        <a:pt x="132" y="0"/>
                        <a:pt x="132" y="0"/>
                      </a:cubicBezTo>
                      <a:cubicBezTo>
                        <a:pt x="132" y="0"/>
                        <a:pt x="132" y="0"/>
                        <a:pt x="132" y="1"/>
                      </a:cubicBezTo>
                      <a:cubicBezTo>
                        <a:pt x="132" y="1"/>
                        <a:pt x="132" y="1"/>
                        <a:pt x="132" y="1"/>
                      </a:cubicBezTo>
                      <a:cubicBezTo>
                        <a:pt x="75" y="51"/>
                        <a:pt x="75" y="51"/>
                        <a:pt x="75" y="51"/>
                      </a:cubicBezTo>
                      <a:cubicBezTo>
                        <a:pt x="75" y="51"/>
                        <a:pt x="75" y="51"/>
                        <a:pt x="75" y="51"/>
                      </a:cubicBezTo>
                      <a:cubicBezTo>
                        <a:pt x="1" y="66"/>
                        <a:pt x="1" y="66"/>
                        <a:pt x="1" y="66"/>
                      </a:cubicBezTo>
                      <a:cubicBezTo>
                        <a:pt x="0" y="66"/>
                        <a:pt x="0" y="66"/>
                        <a:pt x="0" y="66"/>
                      </a:cubicBezTo>
                      <a:close/>
                      <a:moveTo>
                        <a:pt x="130" y="2"/>
                      </a:moveTo>
                      <a:cubicBezTo>
                        <a:pt x="2" y="65"/>
                        <a:pt x="2" y="65"/>
                        <a:pt x="2" y="65"/>
                      </a:cubicBezTo>
                      <a:cubicBezTo>
                        <a:pt x="75" y="51"/>
                        <a:pt x="75" y="51"/>
                        <a:pt x="75" y="51"/>
                      </a:cubicBezTo>
                      <a:lnTo>
                        <a:pt x="130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63" name="Freeform 133">
                  <a:extLst>
                    <a:ext uri="{FF2B5EF4-FFF2-40B4-BE49-F238E27FC236}">
                      <a16:creationId xmlns:a16="http://schemas.microsoft.com/office/drawing/2014/main" id="{EEF196F9-9F6F-1864-6B27-67E186982F6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224" y="2823"/>
                  <a:ext cx="222" cy="197"/>
                </a:xfrm>
                <a:custGeom>
                  <a:avLst/>
                  <a:gdLst>
                    <a:gd name="T0" fmla="*/ 37 w 82"/>
                    <a:gd name="T1" fmla="*/ 73 h 73"/>
                    <a:gd name="T2" fmla="*/ 37 w 82"/>
                    <a:gd name="T3" fmla="*/ 73 h 73"/>
                    <a:gd name="T4" fmla="*/ 0 w 82"/>
                    <a:gd name="T5" fmla="*/ 45 h 73"/>
                    <a:gd name="T6" fmla="*/ 0 w 82"/>
                    <a:gd name="T7" fmla="*/ 45 h 73"/>
                    <a:gd name="T8" fmla="*/ 0 w 82"/>
                    <a:gd name="T9" fmla="*/ 45 h 73"/>
                    <a:gd name="T10" fmla="*/ 82 w 82"/>
                    <a:gd name="T11" fmla="*/ 0 h 73"/>
                    <a:gd name="T12" fmla="*/ 82 w 82"/>
                    <a:gd name="T13" fmla="*/ 0 h 73"/>
                    <a:gd name="T14" fmla="*/ 82 w 82"/>
                    <a:gd name="T15" fmla="*/ 1 h 73"/>
                    <a:gd name="T16" fmla="*/ 38 w 82"/>
                    <a:gd name="T17" fmla="*/ 73 h 73"/>
                    <a:gd name="T18" fmla="*/ 38 w 82"/>
                    <a:gd name="T19" fmla="*/ 73 h 73"/>
                    <a:gd name="T20" fmla="*/ 37 w 82"/>
                    <a:gd name="T21" fmla="*/ 73 h 73"/>
                    <a:gd name="T22" fmla="*/ 1 w 82"/>
                    <a:gd name="T23" fmla="*/ 45 h 73"/>
                    <a:gd name="T24" fmla="*/ 37 w 82"/>
                    <a:gd name="T25" fmla="*/ 72 h 73"/>
                    <a:gd name="T26" fmla="*/ 81 w 82"/>
                    <a:gd name="T27" fmla="*/ 1 h 73"/>
                    <a:gd name="T28" fmla="*/ 1 w 82"/>
                    <a:gd name="T29" fmla="*/ 45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82" h="73">
                      <a:moveTo>
                        <a:pt x="37" y="73"/>
                      </a:moveTo>
                      <a:cubicBezTo>
                        <a:pt x="37" y="73"/>
                        <a:pt x="37" y="73"/>
                        <a:pt x="37" y="73"/>
                      </a:cubicBezTo>
                      <a:cubicBezTo>
                        <a:pt x="0" y="45"/>
                        <a:pt x="0" y="45"/>
                        <a:pt x="0" y="45"/>
                      </a:cubicBezTo>
                      <a:cubicBezTo>
                        <a:pt x="0" y="45"/>
                        <a:pt x="0" y="45"/>
                        <a:pt x="0" y="45"/>
                      </a:cubicBezTo>
                      <a:cubicBezTo>
                        <a:pt x="0" y="45"/>
                        <a:pt x="0" y="45"/>
                        <a:pt x="0" y="45"/>
                      </a:cubicBezTo>
                      <a:cubicBezTo>
                        <a:pt x="82" y="0"/>
                        <a:pt x="82" y="0"/>
                        <a:pt x="82" y="0"/>
                      </a:cubicBezTo>
                      <a:cubicBezTo>
                        <a:pt x="82" y="0"/>
                        <a:pt x="82" y="0"/>
                        <a:pt x="82" y="0"/>
                      </a:cubicBezTo>
                      <a:cubicBezTo>
                        <a:pt x="82" y="1"/>
                        <a:pt x="82" y="1"/>
                        <a:pt x="82" y="1"/>
                      </a:cubicBezTo>
                      <a:cubicBezTo>
                        <a:pt x="38" y="73"/>
                        <a:pt x="38" y="73"/>
                        <a:pt x="38" y="73"/>
                      </a:cubicBezTo>
                      <a:cubicBezTo>
                        <a:pt x="38" y="73"/>
                        <a:pt x="38" y="73"/>
                        <a:pt x="38" y="73"/>
                      </a:cubicBezTo>
                      <a:cubicBezTo>
                        <a:pt x="37" y="73"/>
                        <a:pt x="37" y="73"/>
                        <a:pt x="37" y="73"/>
                      </a:cubicBezTo>
                      <a:close/>
                      <a:moveTo>
                        <a:pt x="1" y="45"/>
                      </a:moveTo>
                      <a:cubicBezTo>
                        <a:pt x="37" y="72"/>
                        <a:pt x="37" y="72"/>
                        <a:pt x="37" y="72"/>
                      </a:cubicBezTo>
                      <a:cubicBezTo>
                        <a:pt x="81" y="1"/>
                        <a:pt x="81" y="1"/>
                        <a:pt x="81" y="1"/>
                      </a:cubicBezTo>
                      <a:lnTo>
                        <a:pt x="1" y="4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64" name="Freeform 134">
                  <a:extLst>
                    <a:ext uri="{FF2B5EF4-FFF2-40B4-BE49-F238E27FC236}">
                      <a16:creationId xmlns:a16="http://schemas.microsoft.com/office/drawing/2014/main" id="{D76255C2-0269-C4F7-1690-5AFD714B906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132" y="2944"/>
                  <a:ext cx="195" cy="135"/>
                </a:xfrm>
                <a:custGeom>
                  <a:avLst/>
                  <a:gdLst>
                    <a:gd name="T0" fmla="*/ 1 w 72"/>
                    <a:gd name="T1" fmla="*/ 50 h 50"/>
                    <a:gd name="T2" fmla="*/ 1 w 72"/>
                    <a:gd name="T3" fmla="*/ 50 h 50"/>
                    <a:gd name="T4" fmla="*/ 1 w 72"/>
                    <a:gd name="T5" fmla="*/ 50 h 50"/>
                    <a:gd name="T6" fmla="*/ 34 w 72"/>
                    <a:gd name="T7" fmla="*/ 0 h 50"/>
                    <a:gd name="T8" fmla="*/ 34 w 72"/>
                    <a:gd name="T9" fmla="*/ 0 h 50"/>
                    <a:gd name="T10" fmla="*/ 34 w 72"/>
                    <a:gd name="T11" fmla="*/ 0 h 50"/>
                    <a:gd name="T12" fmla="*/ 72 w 72"/>
                    <a:gd name="T13" fmla="*/ 27 h 50"/>
                    <a:gd name="T14" fmla="*/ 72 w 72"/>
                    <a:gd name="T15" fmla="*/ 28 h 50"/>
                    <a:gd name="T16" fmla="*/ 72 w 72"/>
                    <a:gd name="T17" fmla="*/ 28 h 50"/>
                    <a:gd name="T18" fmla="*/ 1 w 72"/>
                    <a:gd name="T19" fmla="*/ 50 h 50"/>
                    <a:gd name="T20" fmla="*/ 1 w 72"/>
                    <a:gd name="T21" fmla="*/ 50 h 50"/>
                    <a:gd name="T22" fmla="*/ 34 w 72"/>
                    <a:gd name="T23" fmla="*/ 0 h 50"/>
                    <a:gd name="T24" fmla="*/ 1 w 72"/>
                    <a:gd name="T25" fmla="*/ 50 h 50"/>
                    <a:gd name="T26" fmla="*/ 71 w 72"/>
                    <a:gd name="T27" fmla="*/ 27 h 50"/>
                    <a:gd name="T28" fmla="*/ 34 w 72"/>
                    <a:gd name="T29" fmla="*/ 0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72" h="50">
                      <a:moveTo>
                        <a:pt x="1" y="50"/>
                      </a:moveTo>
                      <a:cubicBezTo>
                        <a:pt x="1" y="50"/>
                        <a:pt x="1" y="50"/>
                        <a:pt x="1" y="50"/>
                      </a:cubicBezTo>
                      <a:cubicBezTo>
                        <a:pt x="0" y="50"/>
                        <a:pt x="0" y="50"/>
                        <a:pt x="1" y="50"/>
                      </a:cubicBezTo>
                      <a:cubicBezTo>
                        <a:pt x="34" y="0"/>
                        <a:pt x="34" y="0"/>
                        <a:pt x="34" y="0"/>
                      </a:cubicBezTo>
                      <a:cubicBezTo>
                        <a:pt x="34" y="0"/>
                        <a:pt x="34" y="0"/>
                        <a:pt x="34" y="0"/>
                      </a:cubicBezTo>
                      <a:cubicBezTo>
                        <a:pt x="34" y="0"/>
                        <a:pt x="34" y="0"/>
                        <a:pt x="34" y="0"/>
                      </a:cubicBezTo>
                      <a:cubicBezTo>
                        <a:pt x="72" y="27"/>
                        <a:pt x="72" y="27"/>
                        <a:pt x="72" y="27"/>
                      </a:cubicBezTo>
                      <a:cubicBezTo>
                        <a:pt x="72" y="27"/>
                        <a:pt x="72" y="27"/>
                        <a:pt x="72" y="28"/>
                      </a:cubicBezTo>
                      <a:cubicBezTo>
                        <a:pt x="72" y="28"/>
                        <a:pt x="72" y="28"/>
                        <a:pt x="72" y="28"/>
                      </a:cubicBezTo>
                      <a:cubicBezTo>
                        <a:pt x="1" y="50"/>
                        <a:pt x="1" y="50"/>
                        <a:pt x="1" y="50"/>
                      </a:cubicBezTo>
                      <a:cubicBezTo>
                        <a:pt x="1" y="50"/>
                        <a:pt x="1" y="50"/>
                        <a:pt x="1" y="50"/>
                      </a:cubicBezTo>
                      <a:close/>
                      <a:moveTo>
                        <a:pt x="34" y="0"/>
                      </a:moveTo>
                      <a:cubicBezTo>
                        <a:pt x="1" y="50"/>
                        <a:pt x="1" y="50"/>
                        <a:pt x="1" y="50"/>
                      </a:cubicBezTo>
                      <a:cubicBezTo>
                        <a:pt x="71" y="27"/>
                        <a:pt x="71" y="27"/>
                        <a:pt x="71" y="27"/>
                      </a:cubicBezTo>
                      <a:lnTo>
                        <a:pt x="3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65" name="Freeform 135">
                  <a:extLst>
                    <a:ext uri="{FF2B5EF4-FFF2-40B4-BE49-F238E27FC236}">
                      <a16:creationId xmlns:a16="http://schemas.microsoft.com/office/drawing/2014/main" id="{B5258B1A-350A-AAEF-EA9D-1689E4BD0046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324" y="2979"/>
                  <a:ext cx="203" cy="122"/>
                </a:xfrm>
                <a:custGeom>
                  <a:avLst/>
                  <a:gdLst>
                    <a:gd name="T0" fmla="*/ 15 w 75"/>
                    <a:gd name="T1" fmla="*/ 45 h 45"/>
                    <a:gd name="T2" fmla="*/ 15 w 75"/>
                    <a:gd name="T3" fmla="*/ 45 h 45"/>
                    <a:gd name="T4" fmla="*/ 15 w 75"/>
                    <a:gd name="T5" fmla="*/ 45 h 45"/>
                    <a:gd name="T6" fmla="*/ 0 w 75"/>
                    <a:gd name="T7" fmla="*/ 15 h 45"/>
                    <a:gd name="T8" fmla="*/ 0 w 75"/>
                    <a:gd name="T9" fmla="*/ 14 h 45"/>
                    <a:gd name="T10" fmla="*/ 0 w 75"/>
                    <a:gd name="T11" fmla="*/ 14 h 45"/>
                    <a:gd name="T12" fmla="*/ 75 w 75"/>
                    <a:gd name="T13" fmla="*/ 0 h 45"/>
                    <a:gd name="T14" fmla="*/ 75 w 75"/>
                    <a:gd name="T15" fmla="*/ 0 h 45"/>
                    <a:gd name="T16" fmla="*/ 75 w 75"/>
                    <a:gd name="T17" fmla="*/ 0 h 45"/>
                    <a:gd name="T18" fmla="*/ 15 w 75"/>
                    <a:gd name="T19" fmla="*/ 45 h 45"/>
                    <a:gd name="T20" fmla="*/ 15 w 75"/>
                    <a:gd name="T21" fmla="*/ 45 h 45"/>
                    <a:gd name="T22" fmla="*/ 1 w 75"/>
                    <a:gd name="T23" fmla="*/ 15 h 45"/>
                    <a:gd name="T24" fmla="*/ 15 w 75"/>
                    <a:gd name="T25" fmla="*/ 45 h 45"/>
                    <a:gd name="T26" fmla="*/ 74 w 75"/>
                    <a:gd name="T27" fmla="*/ 0 h 45"/>
                    <a:gd name="T28" fmla="*/ 1 w 75"/>
                    <a:gd name="T29" fmla="*/ 1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75" h="45">
                      <a:moveTo>
                        <a:pt x="15" y="45"/>
                      </a:moveTo>
                      <a:cubicBezTo>
                        <a:pt x="15" y="45"/>
                        <a:pt x="15" y="45"/>
                        <a:pt x="15" y="45"/>
                      </a:cubicBezTo>
                      <a:cubicBezTo>
                        <a:pt x="15" y="45"/>
                        <a:pt x="15" y="45"/>
                        <a:pt x="15" y="4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4"/>
                        <a:pt x="0" y="14"/>
                      </a:cubicBezTo>
                      <a:cubicBezTo>
                        <a:pt x="0" y="14"/>
                        <a:pt x="0" y="14"/>
                        <a:pt x="0" y="14"/>
                      </a:cubicBezTo>
                      <a:cubicBezTo>
                        <a:pt x="75" y="0"/>
                        <a:pt x="75" y="0"/>
                        <a:pt x="75" y="0"/>
                      </a:cubicBezTo>
                      <a:cubicBezTo>
                        <a:pt x="75" y="0"/>
                        <a:pt x="75" y="0"/>
                        <a:pt x="75" y="0"/>
                      </a:cubicBezTo>
                      <a:cubicBezTo>
                        <a:pt x="75" y="0"/>
                        <a:pt x="75" y="0"/>
                        <a:pt x="75" y="0"/>
                      </a:cubicBezTo>
                      <a:cubicBezTo>
                        <a:pt x="15" y="45"/>
                        <a:pt x="15" y="45"/>
                        <a:pt x="15" y="45"/>
                      </a:cubicBezTo>
                      <a:cubicBezTo>
                        <a:pt x="15" y="45"/>
                        <a:pt x="15" y="45"/>
                        <a:pt x="15" y="45"/>
                      </a:cubicBezTo>
                      <a:close/>
                      <a:moveTo>
                        <a:pt x="1" y="15"/>
                      </a:moveTo>
                      <a:cubicBezTo>
                        <a:pt x="15" y="45"/>
                        <a:pt x="15" y="45"/>
                        <a:pt x="15" y="45"/>
                      </a:cubicBezTo>
                      <a:cubicBezTo>
                        <a:pt x="74" y="0"/>
                        <a:pt x="74" y="0"/>
                        <a:pt x="74" y="0"/>
                      </a:cubicBezTo>
                      <a:lnTo>
                        <a:pt x="1" y="1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66" name="Freeform 136">
                  <a:extLst>
                    <a:ext uri="{FF2B5EF4-FFF2-40B4-BE49-F238E27FC236}">
                      <a16:creationId xmlns:a16="http://schemas.microsoft.com/office/drawing/2014/main" id="{659B9EB8-2055-FEFB-5923-02BD1FB855C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132" y="3017"/>
                  <a:ext cx="233" cy="84"/>
                </a:xfrm>
                <a:custGeom>
                  <a:avLst/>
                  <a:gdLst>
                    <a:gd name="T0" fmla="*/ 86 w 86"/>
                    <a:gd name="T1" fmla="*/ 31 h 31"/>
                    <a:gd name="T2" fmla="*/ 86 w 86"/>
                    <a:gd name="T3" fmla="*/ 31 h 31"/>
                    <a:gd name="T4" fmla="*/ 1 w 86"/>
                    <a:gd name="T5" fmla="*/ 23 h 31"/>
                    <a:gd name="T6" fmla="*/ 1 w 86"/>
                    <a:gd name="T7" fmla="*/ 23 h 31"/>
                    <a:gd name="T8" fmla="*/ 1 w 86"/>
                    <a:gd name="T9" fmla="*/ 23 h 31"/>
                    <a:gd name="T10" fmla="*/ 71 w 86"/>
                    <a:gd name="T11" fmla="*/ 0 h 31"/>
                    <a:gd name="T12" fmla="*/ 72 w 86"/>
                    <a:gd name="T13" fmla="*/ 0 h 31"/>
                    <a:gd name="T14" fmla="*/ 86 w 86"/>
                    <a:gd name="T15" fmla="*/ 31 h 31"/>
                    <a:gd name="T16" fmla="*/ 86 w 86"/>
                    <a:gd name="T17" fmla="*/ 31 h 31"/>
                    <a:gd name="T18" fmla="*/ 86 w 86"/>
                    <a:gd name="T19" fmla="*/ 31 h 31"/>
                    <a:gd name="T20" fmla="*/ 2 w 86"/>
                    <a:gd name="T21" fmla="*/ 23 h 31"/>
                    <a:gd name="T22" fmla="*/ 86 w 86"/>
                    <a:gd name="T23" fmla="*/ 31 h 31"/>
                    <a:gd name="T24" fmla="*/ 71 w 86"/>
                    <a:gd name="T25" fmla="*/ 1 h 31"/>
                    <a:gd name="T26" fmla="*/ 2 w 86"/>
                    <a:gd name="T27" fmla="*/ 23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86" h="31">
                      <a:moveTo>
                        <a:pt x="86" y="31"/>
                      </a:moveTo>
                      <a:cubicBezTo>
                        <a:pt x="86" y="31"/>
                        <a:pt x="86" y="31"/>
                        <a:pt x="86" y="31"/>
                      </a:cubicBezTo>
                      <a:cubicBezTo>
                        <a:pt x="1" y="23"/>
                        <a:pt x="1" y="23"/>
                        <a:pt x="1" y="23"/>
                      </a:cubicBezTo>
                      <a:cubicBezTo>
                        <a:pt x="1" y="23"/>
                        <a:pt x="1" y="23"/>
                        <a:pt x="1" y="23"/>
                      </a:cubicBezTo>
                      <a:cubicBezTo>
                        <a:pt x="0" y="23"/>
                        <a:pt x="1" y="23"/>
                        <a:pt x="1" y="23"/>
                      </a:cubicBezTo>
                      <a:cubicBezTo>
                        <a:pt x="71" y="0"/>
                        <a:pt x="71" y="0"/>
                        <a:pt x="71" y="0"/>
                      </a:cubicBezTo>
                      <a:cubicBezTo>
                        <a:pt x="72" y="0"/>
                        <a:pt x="72" y="0"/>
                        <a:pt x="72" y="0"/>
                      </a:cubicBezTo>
                      <a:cubicBezTo>
                        <a:pt x="86" y="31"/>
                        <a:pt x="86" y="31"/>
                        <a:pt x="86" y="31"/>
                      </a:cubicBezTo>
                      <a:cubicBezTo>
                        <a:pt x="86" y="31"/>
                        <a:pt x="86" y="31"/>
                        <a:pt x="86" y="31"/>
                      </a:cubicBezTo>
                      <a:cubicBezTo>
                        <a:pt x="86" y="31"/>
                        <a:pt x="86" y="31"/>
                        <a:pt x="86" y="31"/>
                      </a:cubicBezTo>
                      <a:close/>
                      <a:moveTo>
                        <a:pt x="2" y="23"/>
                      </a:moveTo>
                      <a:cubicBezTo>
                        <a:pt x="86" y="31"/>
                        <a:pt x="86" y="31"/>
                        <a:pt x="86" y="31"/>
                      </a:cubicBezTo>
                      <a:cubicBezTo>
                        <a:pt x="71" y="1"/>
                        <a:pt x="71" y="1"/>
                        <a:pt x="71" y="1"/>
                      </a:cubicBezTo>
                      <a:lnTo>
                        <a:pt x="2" y="2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</p:grpSp>
          <p:grpSp>
            <p:nvGrpSpPr>
              <p:cNvPr id="36" name="Group 139">
                <a:extLst>
                  <a:ext uri="{FF2B5EF4-FFF2-40B4-BE49-F238E27FC236}">
                    <a16:creationId xmlns:a16="http://schemas.microsoft.com/office/drawing/2014/main" id="{F45645DA-9AA0-985B-67AC-7B731D333319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3462949" y="2318471"/>
                <a:ext cx="3344534" cy="3300548"/>
                <a:chOff x="2216" y="1333"/>
                <a:chExt cx="1825" cy="1801"/>
              </a:xfrm>
              <a:gradFill flip="none" rotWithShape="1">
                <a:gsLst>
                  <a:gs pos="100000">
                    <a:schemeClr val="bg1"/>
                  </a:gs>
                  <a:gs pos="18000">
                    <a:srgbClr val="103F6F">
                      <a:alpha val="45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</p:grpSpPr>
            <p:sp>
              <p:nvSpPr>
                <p:cNvPr id="303" name="Freeform 140">
                  <a:extLst>
                    <a:ext uri="{FF2B5EF4-FFF2-40B4-BE49-F238E27FC236}">
                      <a16:creationId xmlns:a16="http://schemas.microsoft.com/office/drawing/2014/main" id="{E9E93583-D5C3-0AF2-E3F0-82B9B3E1061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329" y="1721"/>
                  <a:ext cx="396" cy="179"/>
                </a:xfrm>
                <a:custGeom>
                  <a:avLst/>
                  <a:gdLst>
                    <a:gd name="T0" fmla="*/ 147 w 148"/>
                    <a:gd name="T1" fmla="*/ 67 h 67"/>
                    <a:gd name="T2" fmla="*/ 147 w 148"/>
                    <a:gd name="T3" fmla="*/ 67 h 67"/>
                    <a:gd name="T4" fmla="*/ 1 w 148"/>
                    <a:gd name="T5" fmla="*/ 32 h 67"/>
                    <a:gd name="T6" fmla="*/ 0 w 148"/>
                    <a:gd name="T7" fmla="*/ 32 h 67"/>
                    <a:gd name="T8" fmla="*/ 1 w 148"/>
                    <a:gd name="T9" fmla="*/ 32 h 67"/>
                    <a:gd name="T10" fmla="*/ 119 w 148"/>
                    <a:gd name="T11" fmla="*/ 0 h 67"/>
                    <a:gd name="T12" fmla="*/ 120 w 148"/>
                    <a:gd name="T13" fmla="*/ 0 h 67"/>
                    <a:gd name="T14" fmla="*/ 148 w 148"/>
                    <a:gd name="T15" fmla="*/ 67 h 67"/>
                    <a:gd name="T16" fmla="*/ 147 w 148"/>
                    <a:gd name="T17" fmla="*/ 67 h 67"/>
                    <a:gd name="T18" fmla="*/ 147 w 148"/>
                    <a:gd name="T19" fmla="*/ 67 h 67"/>
                    <a:gd name="T20" fmla="*/ 2 w 148"/>
                    <a:gd name="T21" fmla="*/ 32 h 67"/>
                    <a:gd name="T22" fmla="*/ 147 w 148"/>
                    <a:gd name="T23" fmla="*/ 66 h 67"/>
                    <a:gd name="T24" fmla="*/ 119 w 148"/>
                    <a:gd name="T25" fmla="*/ 0 h 67"/>
                    <a:gd name="T26" fmla="*/ 2 w 148"/>
                    <a:gd name="T27" fmla="*/ 32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48" h="67">
                      <a:moveTo>
                        <a:pt x="147" y="67"/>
                      </a:moveTo>
                      <a:cubicBezTo>
                        <a:pt x="147" y="67"/>
                        <a:pt x="147" y="67"/>
                        <a:pt x="147" y="67"/>
                      </a:cubicBezTo>
                      <a:cubicBezTo>
                        <a:pt x="1" y="32"/>
                        <a:pt x="1" y="32"/>
                        <a:pt x="1" y="32"/>
                      </a:cubicBezTo>
                      <a:cubicBezTo>
                        <a:pt x="0" y="32"/>
                        <a:pt x="0" y="32"/>
                        <a:pt x="0" y="32"/>
                      </a:cubicBezTo>
                      <a:cubicBezTo>
                        <a:pt x="0" y="32"/>
                        <a:pt x="0" y="32"/>
                        <a:pt x="1" y="32"/>
                      </a:cubicBezTo>
                      <a:cubicBezTo>
                        <a:pt x="119" y="0"/>
                        <a:pt x="119" y="0"/>
                        <a:pt x="119" y="0"/>
                      </a:cubicBezTo>
                      <a:cubicBezTo>
                        <a:pt x="120" y="0"/>
                        <a:pt x="120" y="0"/>
                        <a:pt x="120" y="0"/>
                      </a:cubicBezTo>
                      <a:cubicBezTo>
                        <a:pt x="148" y="67"/>
                        <a:pt x="148" y="67"/>
                        <a:pt x="148" y="67"/>
                      </a:cubicBezTo>
                      <a:cubicBezTo>
                        <a:pt x="148" y="67"/>
                        <a:pt x="148" y="67"/>
                        <a:pt x="147" y="67"/>
                      </a:cubicBezTo>
                      <a:cubicBezTo>
                        <a:pt x="147" y="67"/>
                        <a:pt x="147" y="67"/>
                        <a:pt x="147" y="67"/>
                      </a:cubicBezTo>
                      <a:close/>
                      <a:moveTo>
                        <a:pt x="2" y="32"/>
                      </a:moveTo>
                      <a:cubicBezTo>
                        <a:pt x="147" y="66"/>
                        <a:pt x="147" y="66"/>
                        <a:pt x="147" y="66"/>
                      </a:cubicBezTo>
                      <a:cubicBezTo>
                        <a:pt x="119" y="0"/>
                        <a:pt x="119" y="0"/>
                        <a:pt x="119" y="0"/>
                      </a:cubicBezTo>
                      <a:lnTo>
                        <a:pt x="2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04" name="Freeform 141">
                  <a:extLst>
                    <a:ext uri="{FF2B5EF4-FFF2-40B4-BE49-F238E27FC236}">
                      <a16:creationId xmlns:a16="http://schemas.microsoft.com/office/drawing/2014/main" id="{A1255C22-AA3F-370B-1C49-B7FD75E7FAA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529" y="2291"/>
                  <a:ext cx="278" cy="315"/>
                </a:xfrm>
                <a:custGeom>
                  <a:avLst/>
                  <a:gdLst>
                    <a:gd name="T0" fmla="*/ 0 w 104"/>
                    <a:gd name="T1" fmla="*/ 118 h 118"/>
                    <a:gd name="T2" fmla="*/ 0 w 104"/>
                    <a:gd name="T3" fmla="*/ 118 h 118"/>
                    <a:gd name="T4" fmla="*/ 0 w 104"/>
                    <a:gd name="T5" fmla="*/ 117 h 118"/>
                    <a:gd name="T6" fmla="*/ 93 w 104"/>
                    <a:gd name="T7" fmla="*/ 0 h 118"/>
                    <a:gd name="T8" fmla="*/ 93 w 104"/>
                    <a:gd name="T9" fmla="*/ 0 h 118"/>
                    <a:gd name="T10" fmla="*/ 93 w 104"/>
                    <a:gd name="T11" fmla="*/ 1 h 118"/>
                    <a:gd name="T12" fmla="*/ 104 w 104"/>
                    <a:gd name="T13" fmla="*/ 112 h 118"/>
                    <a:gd name="T14" fmla="*/ 104 w 104"/>
                    <a:gd name="T15" fmla="*/ 113 h 118"/>
                    <a:gd name="T16" fmla="*/ 104 w 104"/>
                    <a:gd name="T17" fmla="*/ 113 h 118"/>
                    <a:gd name="T18" fmla="*/ 0 w 104"/>
                    <a:gd name="T19" fmla="*/ 118 h 118"/>
                    <a:gd name="T20" fmla="*/ 0 w 104"/>
                    <a:gd name="T21" fmla="*/ 118 h 118"/>
                    <a:gd name="T22" fmla="*/ 93 w 104"/>
                    <a:gd name="T23" fmla="*/ 1 h 118"/>
                    <a:gd name="T24" fmla="*/ 0 w 104"/>
                    <a:gd name="T25" fmla="*/ 117 h 118"/>
                    <a:gd name="T26" fmla="*/ 104 w 104"/>
                    <a:gd name="T27" fmla="*/ 112 h 118"/>
                    <a:gd name="T28" fmla="*/ 93 w 104"/>
                    <a:gd name="T29" fmla="*/ 1 h 1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04" h="118">
                      <a:moveTo>
                        <a:pt x="0" y="118"/>
                      </a:moveTo>
                      <a:cubicBezTo>
                        <a:pt x="0" y="118"/>
                        <a:pt x="0" y="118"/>
                        <a:pt x="0" y="118"/>
                      </a:cubicBezTo>
                      <a:cubicBezTo>
                        <a:pt x="0" y="118"/>
                        <a:pt x="0" y="118"/>
                        <a:pt x="0" y="117"/>
                      </a:cubicBezTo>
                      <a:cubicBezTo>
                        <a:pt x="93" y="0"/>
                        <a:pt x="93" y="0"/>
                        <a:pt x="93" y="0"/>
                      </a:cubicBezTo>
                      <a:cubicBezTo>
                        <a:pt x="93" y="0"/>
                        <a:pt x="93" y="0"/>
                        <a:pt x="93" y="0"/>
                      </a:cubicBezTo>
                      <a:cubicBezTo>
                        <a:pt x="93" y="0"/>
                        <a:pt x="93" y="0"/>
                        <a:pt x="93" y="1"/>
                      </a:cubicBezTo>
                      <a:cubicBezTo>
                        <a:pt x="104" y="112"/>
                        <a:pt x="104" y="112"/>
                        <a:pt x="104" y="112"/>
                      </a:cubicBezTo>
                      <a:cubicBezTo>
                        <a:pt x="104" y="113"/>
                        <a:pt x="104" y="113"/>
                        <a:pt x="104" y="113"/>
                      </a:cubicBezTo>
                      <a:cubicBezTo>
                        <a:pt x="104" y="113"/>
                        <a:pt x="104" y="113"/>
                        <a:pt x="104" y="113"/>
                      </a:cubicBezTo>
                      <a:cubicBezTo>
                        <a:pt x="0" y="118"/>
                        <a:pt x="0" y="118"/>
                        <a:pt x="0" y="118"/>
                      </a:cubicBezTo>
                      <a:cubicBezTo>
                        <a:pt x="0" y="118"/>
                        <a:pt x="0" y="118"/>
                        <a:pt x="0" y="118"/>
                      </a:cubicBezTo>
                      <a:close/>
                      <a:moveTo>
                        <a:pt x="93" y="1"/>
                      </a:moveTo>
                      <a:cubicBezTo>
                        <a:pt x="0" y="117"/>
                        <a:pt x="0" y="117"/>
                        <a:pt x="0" y="117"/>
                      </a:cubicBezTo>
                      <a:cubicBezTo>
                        <a:pt x="104" y="112"/>
                        <a:pt x="104" y="112"/>
                        <a:pt x="104" y="112"/>
                      </a:cubicBezTo>
                      <a:lnTo>
                        <a:pt x="93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05" name="Freeform 142">
                  <a:extLst>
                    <a:ext uri="{FF2B5EF4-FFF2-40B4-BE49-F238E27FC236}">
                      <a16:creationId xmlns:a16="http://schemas.microsoft.com/office/drawing/2014/main" id="{537A124E-F353-6EAE-48E0-395ADAE34A60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778" y="2291"/>
                  <a:ext cx="364" cy="302"/>
                </a:xfrm>
                <a:custGeom>
                  <a:avLst/>
                  <a:gdLst>
                    <a:gd name="T0" fmla="*/ 11 w 136"/>
                    <a:gd name="T1" fmla="*/ 113 h 113"/>
                    <a:gd name="T2" fmla="*/ 11 w 136"/>
                    <a:gd name="T3" fmla="*/ 113 h 113"/>
                    <a:gd name="T4" fmla="*/ 11 w 136"/>
                    <a:gd name="T5" fmla="*/ 113 h 113"/>
                    <a:gd name="T6" fmla="*/ 0 w 136"/>
                    <a:gd name="T7" fmla="*/ 1 h 113"/>
                    <a:gd name="T8" fmla="*/ 0 w 136"/>
                    <a:gd name="T9" fmla="*/ 0 h 113"/>
                    <a:gd name="T10" fmla="*/ 0 w 136"/>
                    <a:gd name="T11" fmla="*/ 0 h 113"/>
                    <a:gd name="T12" fmla="*/ 136 w 136"/>
                    <a:gd name="T13" fmla="*/ 32 h 113"/>
                    <a:gd name="T14" fmla="*/ 136 w 136"/>
                    <a:gd name="T15" fmla="*/ 32 h 113"/>
                    <a:gd name="T16" fmla="*/ 136 w 136"/>
                    <a:gd name="T17" fmla="*/ 32 h 113"/>
                    <a:gd name="T18" fmla="*/ 11 w 136"/>
                    <a:gd name="T19" fmla="*/ 113 h 113"/>
                    <a:gd name="T20" fmla="*/ 11 w 136"/>
                    <a:gd name="T21" fmla="*/ 113 h 113"/>
                    <a:gd name="T22" fmla="*/ 1 w 136"/>
                    <a:gd name="T23" fmla="*/ 1 h 113"/>
                    <a:gd name="T24" fmla="*/ 11 w 136"/>
                    <a:gd name="T25" fmla="*/ 112 h 113"/>
                    <a:gd name="T26" fmla="*/ 135 w 136"/>
                    <a:gd name="T27" fmla="*/ 32 h 113"/>
                    <a:gd name="T28" fmla="*/ 1 w 136"/>
                    <a:gd name="T29" fmla="*/ 1 h 1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36" h="113">
                      <a:moveTo>
                        <a:pt x="11" y="113"/>
                      </a:moveTo>
                      <a:cubicBezTo>
                        <a:pt x="11" y="113"/>
                        <a:pt x="11" y="113"/>
                        <a:pt x="11" y="113"/>
                      </a:cubicBezTo>
                      <a:cubicBezTo>
                        <a:pt x="11" y="113"/>
                        <a:pt x="11" y="113"/>
                        <a:pt x="11" y="113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36" y="32"/>
                        <a:pt x="136" y="32"/>
                        <a:pt x="136" y="32"/>
                      </a:cubicBezTo>
                      <a:cubicBezTo>
                        <a:pt x="136" y="32"/>
                        <a:pt x="136" y="32"/>
                        <a:pt x="136" y="32"/>
                      </a:cubicBezTo>
                      <a:cubicBezTo>
                        <a:pt x="136" y="32"/>
                        <a:pt x="136" y="32"/>
                        <a:pt x="136" y="32"/>
                      </a:cubicBezTo>
                      <a:cubicBezTo>
                        <a:pt x="11" y="113"/>
                        <a:pt x="11" y="113"/>
                        <a:pt x="11" y="113"/>
                      </a:cubicBezTo>
                      <a:cubicBezTo>
                        <a:pt x="11" y="113"/>
                        <a:pt x="11" y="113"/>
                        <a:pt x="11" y="113"/>
                      </a:cubicBezTo>
                      <a:close/>
                      <a:moveTo>
                        <a:pt x="1" y="1"/>
                      </a:moveTo>
                      <a:cubicBezTo>
                        <a:pt x="11" y="112"/>
                        <a:pt x="11" y="112"/>
                        <a:pt x="11" y="112"/>
                      </a:cubicBezTo>
                      <a:cubicBezTo>
                        <a:pt x="135" y="32"/>
                        <a:pt x="135" y="32"/>
                        <a:pt x="135" y="32"/>
                      </a:cubicBez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06" name="Freeform 143">
                  <a:extLst>
                    <a:ext uri="{FF2B5EF4-FFF2-40B4-BE49-F238E27FC236}">
                      <a16:creationId xmlns:a16="http://schemas.microsoft.com/office/drawing/2014/main" id="{20E91529-1D43-00B9-5579-B358A5E1DEF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451" y="2213"/>
                  <a:ext cx="142" cy="393"/>
                </a:xfrm>
                <a:custGeom>
                  <a:avLst/>
                  <a:gdLst>
                    <a:gd name="T0" fmla="*/ 29 w 53"/>
                    <a:gd name="T1" fmla="*/ 147 h 147"/>
                    <a:gd name="T2" fmla="*/ 29 w 53"/>
                    <a:gd name="T3" fmla="*/ 147 h 147"/>
                    <a:gd name="T4" fmla="*/ 0 w 53"/>
                    <a:gd name="T5" fmla="*/ 30 h 147"/>
                    <a:gd name="T6" fmla="*/ 0 w 53"/>
                    <a:gd name="T7" fmla="*/ 29 h 147"/>
                    <a:gd name="T8" fmla="*/ 52 w 53"/>
                    <a:gd name="T9" fmla="*/ 1 h 147"/>
                    <a:gd name="T10" fmla="*/ 52 w 53"/>
                    <a:gd name="T11" fmla="*/ 1 h 147"/>
                    <a:gd name="T12" fmla="*/ 53 w 53"/>
                    <a:gd name="T13" fmla="*/ 1 h 147"/>
                    <a:gd name="T14" fmla="*/ 29 w 53"/>
                    <a:gd name="T15" fmla="*/ 147 h 147"/>
                    <a:gd name="T16" fmla="*/ 29 w 53"/>
                    <a:gd name="T17" fmla="*/ 147 h 147"/>
                    <a:gd name="T18" fmla="*/ 29 w 53"/>
                    <a:gd name="T19" fmla="*/ 147 h 147"/>
                    <a:gd name="T20" fmla="*/ 0 w 53"/>
                    <a:gd name="T21" fmla="*/ 30 h 147"/>
                    <a:gd name="T22" fmla="*/ 29 w 53"/>
                    <a:gd name="T23" fmla="*/ 145 h 147"/>
                    <a:gd name="T24" fmla="*/ 52 w 53"/>
                    <a:gd name="T25" fmla="*/ 1 h 147"/>
                    <a:gd name="T26" fmla="*/ 0 w 53"/>
                    <a:gd name="T27" fmla="*/ 3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53" h="147">
                      <a:moveTo>
                        <a:pt x="29" y="147"/>
                      </a:moveTo>
                      <a:cubicBezTo>
                        <a:pt x="29" y="147"/>
                        <a:pt x="29" y="147"/>
                        <a:pt x="29" y="147"/>
                      </a:cubicBezTo>
                      <a:cubicBezTo>
                        <a:pt x="0" y="30"/>
                        <a:pt x="0" y="30"/>
                        <a:pt x="0" y="30"/>
                      </a:cubicBezTo>
                      <a:cubicBezTo>
                        <a:pt x="0" y="30"/>
                        <a:pt x="0" y="29"/>
                        <a:pt x="0" y="29"/>
                      </a:cubicBezTo>
                      <a:cubicBezTo>
                        <a:pt x="52" y="1"/>
                        <a:pt x="52" y="1"/>
                        <a:pt x="52" y="1"/>
                      </a:cubicBezTo>
                      <a:cubicBezTo>
                        <a:pt x="52" y="0"/>
                        <a:pt x="52" y="1"/>
                        <a:pt x="52" y="1"/>
                      </a:cubicBezTo>
                      <a:cubicBezTo>
                        <a:pt x="53" y="1"/>
                        <a:pt x="53" y="1"/>
                        <a:pt x="53" y="1"/>
                      </a:cubicBezTo>
                      <a:cubicBezTo>
                        <a:pt x="29" y="147"/>
                        <a:pt x="29" y="147"/>
                        <a:pt x="29" y="147"/>
                      </a:cubicBezTo>
                      <a:cubicBezTo>
                        <a:pt x="29" y="147"/>
                        <a:pt x="29" y="147"/>
                        <a:pt x="29" y="147"/>
                      </a:cubicBezTo>
                      <a:cubicBezTo>
                        <a:pt x="29" y="147"/>
                        <a:pt x="29" y="147"/>
                        <a:pt x="29" y="147"/>
                      </a:cubicBezTo>
                      <a:close/>
                      <a:moveTo>
                        <a:pt x="0" y="30"/>
                      </a:moveTo>
                      <a:cubicBezTo>
                        <a:pt x="29" y="145"/>
                        <a:pt x="29" y="145"/>
                        <a:pt x="29" y="145"/>
                      </a:cubicBezTo>
                      <a:cubicBezTo>
                        <a:pt x="52" y="1"/>
                        <a:pt x="52" y="1"/>
                        <a:pt x="52" y="1"/>
                      </a:cubicBezTo>
                      <a:lnTo>
                        <a:pt x="0" y="3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07" name="Freeform 144">
                  <a:extLst>
                    <a:ext uri="{FF2B5EF4-FFF2-40B4-BE49-F238E27FC236}">
                      <a16:creationId xmlns:a16="http://schemas.microsoft.com/office/drawing/2014/main" id="{0BD658CA-2AAD-06FC-E33E-F0DAB294134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529" y="2216"/>
                  <a:ext cx="249" cy="390"/>
                </a:xfrm>
                <a:custGeom>
                  <a:avLst/>
                  <a:gdLst>
                    <a:gd name="T0" fmla="*/ 0 w 93"/>
                    <a:gd name="T1" fmla="*/ 146 h 146"/>
                    <a:gd name="T2" fmla="*/ 0 w 93"/>
                    <a:gd name="T3" fmla="*/ 146 h 146"/>
                    <a:gd name="T4" fmla="*/ 0 w 93"/>
                    <a:gd name="T5" fmla="*/ 146 h 146"/>
                    <a:gd name="T6" fmla="*/ 23 w 93"/>
                    <a:gd name="T7" fmla="*/ 0 h 146"/>
                    <a:gd name="T8" fmla="*/ 23 w 93"/>
                    <a:gd name="T9" fmla="*/ 0 h 146"/>
                    <a:gd name="T10" fmla="*/ 23 w 93"/>
                    <a:gd name="T11" fmla="*/ 0 h 146"/>
                    <a:gd name="T12" fmla="*/ 93 w 93"/>
                    <a:gd name="T13" fmla="*/ 28 h 146"/>
                    <a:gd name="T14" fmla="*/ 93 w 93"/>
                    <a:gd name="T15" fmla="*/ 29 h 146"/>
                    <a:gd name="T16" fmla="*/ 93 w 93"/>
                    <a:gd name="T17" fmla="*/ 29 h 146"/>
                    <a:gd name="T18" fmla="*/ 0 w 93"/>
                    <a:gd name="T19" fmla="*/ 146 h 146"/>
                    <a:gd name="T20" fmla="*/ 0 w 93"/>
                    <a:gd name="T21" fmla="*/ 146 h 146"/>
                    <a:gd name="T22" fmla="*/ 24 w 93"/>
                    <a:gd name="T23" fmla="*/ 0 h 146"/>
                    <a:gd name="T24" fmla="*/ 0 w 93"/>
                    <a:gd name="T25" fmla="*/ 145 h 146"/>
                    <a:gd name="T26" fmla="*/ 93 w 93"/>
                    <a:gd name="T27" fmla="*/ 29 h 146"/>
                    <a:gd name="T28" fmla="*/ 24 w 93"/>
                    <a:gd name="T29" fmla="*/ 0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93" h="146">
                      <a:moveTo>
                        <a:pt x="0" y="146"/>
                      </a:moveTo>
                      <a:cubicBezTo>
                        <a:pt x="0" y="146"/>
                        <a:pt x="0" y="146"/>
                        <a:pt x="0" y="146"/>
                      </a:cubicBezTo>
                      <a:cubicBezTo>
                        <a:pt x="0" y="146"/>
                        <a:pt x="0" y="146"/>
                        <a:pt x="0" y="146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93" y="28"/>
                        <a:pt x="93" y="28"/>
                        <a:pt x="93" y="28"/>
                      </a:cubicBezTo>
                      <a:cubicBezTo>
                        <a:pt x="93" y="28"/>
                        <a:pt x="93" y="28"/>
                        <a:pt x="93" y="29"/>
                      </a:cubicBezTo>
                      <a:cubicBezTo>
                        <a:pt x="93" y="29"/>
                        <a:pt x="93" y="29"/>
                        <a:pt x="93" y="29"/>
                      </a:cubicBezTo>
                      <a:cubicBezTo>
                        <a:pt x="0" y="146"/>
                        <a:pt x="0" y="146"/>
                        <a:pt x="0" y="146"/>
                      </a:cubicBezTo>
                      <a:cubicBezTo>
                        <a:pt x="0" y="146"/>
                        <a:pt x="0" y="146"/>
                        <a:pt x="0" y="146"/>
                      </a:cubicBezTo>
                      <a:close/>
                      <a:moveTo>
                        <a:pt x="24" y="0"/>
                      </a:moveTo>
                      <a:cubicBezTo>
                        <a:pt x="0" y="145"/>
                        <a:pt x="0" y="145"/>
                        <a:pt x="0" y="145"/>
                      </a:cubicBezTo>
                      <a:cubicBezTo>
                        <a:pt x="93" y="29"/>
                        <a:pt x="93" y="29"/>
                        <a:pt x="93" y="29"/>
                      </a:cubicBezTo>
                      <a:lnTo>
                        <a:pt x="2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08" name="Freeform 145">
                  <a:extLst>
                    <a:ext uri="{FF2B5EF4-FFF2-40B4-BE49-F238E27FC236}">
                      <a16:creationId xmlns:a16="http://schemas.microsoft.com/office/drawing/2014/main" id="{76BC456A-C2C3-D826-7B48-401BA869EBB0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591" y="1900"/>
                  <a:ext cx="187" cy="393"/>
                </a:xfrm>
                <a:custGeom>
                  <a:avLst/>
                  <a:gdLst>
                    <a:gd name="T0" fmla="*/ 70 w 70"/>
                    <a:gd name="T1" fmla="*/ 147 h 147"/>
                    <a:gd name="T2" fmla="*/ 70 w 70"/>
                    <a:gd name="T3" fmla="*/ 147 h 147"/>
                    <a:gd name="T4" fmla="*/ 0 w 70"/>
                    <a:gd name="T5" fmla="*/ 118 h 147"/>
                    <a:gd name="T6" fmla="*/ 0 w 70"/>
                    <a:gd name="T7" fmla="*/ 118 h 147"/>
                    <a:gd name="T8" fmla="*/ 22 w 70"/>
                    <a:gd name="T9" fmla="*/ 0 h 147"/>
                    <a:gd name="T10" fmla="*/ 22 w 70"/>
                    <a:gd name="T11" fmla="*/ 0 h 147"/>
                    <a:gd name="T12" fmla="*/ 22 w 70"/>
                    <a:gd name="T13" fmla="*/ 0 h 147"/>
                    <a:gd name="T14" fmla="*/ 70 w 70"/>
                    <a:gd name="T15" fmla="*/ 146 h 147"/>
                    <a:gd name="T16" fmla="*/ 70 w 70"/>
                    <a:gd name="T17" fmla="*/ 147 h 147"/>
                    <a:gd name="T18" fmla="*/ 70 w 70"/>
                    <a:gd name="T19" fmla="*/ 147 h 147"/>
                    <a:gd name="T20" fmla="*/ 1 w 70"/>
                    <a:gd name="T21" fmla="*/ 118 h 147"/>
                    <a:gd name="T22" fmla="*/ 70 w 70"/>
                    <a:gd name="T23" fmla="*/ 146 h 147"/>
                    <a:gd name="T24" fmla="*/ 22 w 70"/>
                    <a:gd name="T25" fmla="*/ 1 h 147"/>
                    <a:gd name="T26" fmla="*/ 1 w 70"/>
                    <a:gd name="T27" fmla="*/ 118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70" h="147">
                      <a:moveTo>
                        <a:pt x="70" y="147"/>
                      </a:moveTo>
                      <a:cubicBezTo>
                        <a:pt x="70" y="147"/>
                        <a:pt x="70" y="147"/>
                        <a:pt x="70" y="147"/>
                      </a:cubicBezTo>
                      <a:cubicBezTo>
                        <a:pt x="0" y="118"/>
                        <a:pt x="0" y="118"/>
                        <a:pt x="0" y="118"/>
                      </a:cubicBezTo>
                      <a:cubicBezTo>
                        <a:pt x="0" y="118"/>
                        <a:pt x="0" y="118"/>
                        <a:pt x="0" y="118"/>
                      </a:cubicBezTo>
                      <a:cubicBezTo>
                        <a:pt x="22" y="0"/>
                        <a:pt x="22" y="0"/>
                        <a:pt x="22" y="0"/>
                      </a:cubicBezTo>
                      <a:cubicBezTo>
                        <a:pt x="22" y="0"/>
                        <a:pt x="22" y="0"/>
                        <a:pt x="22" y="0"/>
                      </a:cubicBezTo>
                      <a:cubicBezTo>
                        <a:pt x="22" y="0"/>
                        <a:pt x="22" y="0"/>
                        <a:pt x="22" y="0"/>
                      </a:cubicBezTo>
                      <a:cubicBezTo>
                        <a:pt x="70" y="146"/>
                        <a:pt x="70" y="146"/>
                        <a:pt x="70" y="146"/>
                      </a:cubicBezTo>
                      <a:cubicBezTo>
                        <a:pt x="70" y="147"/>
                        <a:pt x="70" y="147"/>
                        <a:pt x="70" y="147"/>
                      </a:cubicBezTo>
                      <a:cubicBezTo>
                        <a:pt x="70" y="147"/>
                        <a:pt x="70" y="147"/>
                        <a:pt x="70" y="147"/>
                      </a:cubicBezTo>
                      <a:close/>
                      <a:moveTo>
                        <a:pt x="1" y="118"/>
                      </a:moveTo>
                      <a:cubicBezTo>
                        <a:pt x="70" y="146"/>
                        <a:pt x="70" y="146"/>
                        <a:pt x="70" y="146"/>
                      </a:cubicBezTo>
                      <a:cubicBezTo>
                        <a:pt x="22" y="1"/>
                        <a:pt x="22" y="1"/>
                        <a:pt x="22" y="1"/>
                      </a:cubicBezTo>
                      <a:lnTo>
                        <a:pt x="1" y="11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09" name="Freeform 146">
                  <a:extLst>
                    <a:ext uri="{FF2B5EF4-FFF2-40B4-BE49-F238E27FC236}">
                      <a16:creationId xmlns:a16="http://schemas.microsoft.com/office/drawing/2014/main" id="{0C5C1CE9-30A5-1E17-F694-AF075C7DC3C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604" y="1651"/>
                  <a:ext cx="160" cy="249"/>
                </a:xfrm>
                <a:custGeom>
                  <a:avLst/>
                  <a:gdLst>
                    <a:gd name="T0" fmla="*/ 17 w 60"/>
                    <a:gd name="T1" fmla="*/ 93 h 93"/>
                    <a:gd name="T2" fmla="*/ 17 w 60"/>
                    <a:gd name="T3" fmla="*/ 93 h 93"/>
                    <a:gd name="T4" fmla="*/ 17 w 60"/>
                    <a:gd name="T5" fmla="*/ 93 h 93"/>
                    <a:gd name="T6" fmla="*/ 0 w 60"/>
                    <a:gd name="T7" fmla="*/ 0 h 93"/>
                    <a:gd name="T8" fmla="*/ 0 w 60"/>
                    <a:gd name="T9" fmla="*/ 0 h 93"/>
                    <a:gd name="T10" fmla="*/ 0 w 60"/>
                    <a:gd name="T11" fmla="*/ 0 h 93"/>
                    <a:gd name="T12" fmla="*/ 60 w 60"/>
                    <a:gd name="T13" fmla="*/ 9 h 93"/>
                    <a:gd name="T14" fmla="*/ 60 w 60"/>
                    <a:gd name="T15" fmla="*/ 9 h 93"/>
                    <a:gd name="T16" fmla="*/ 60 w 60"/>
                    <a:gd name="T17" fmla="*/ 10 h 93"/>
                    <a:gd name="T18" fmla="*/ 17 w 60"/>
                    <a:gd name="T19" fmla="*/ 93 h 93"/>
                    <a:gd name="T20" fmla="*/ 17 w 60"/>
                    <a:gd name="T21" fmla="*/ 93 h 93"/>
                    <a:gd name="T22" fmla="*/ 0 w 60"/>
                    <a:gd name="T23" fmla="*/ 1 h 93"/>
                    <a:gd name="T24" fmla="*/ 17 w 60"/>
                    <a:gd name="T25" fmla="*/ 92 h 93"/>
                    <a:gd name="T26" fmla="*/ 60 w 60"/>
                    <a:gd name="T27" fmla="*/ 10 h 93"/>
                    <a:gd name="T28" fmla="*/ 0 w 60"/>
                    <a:gd name="T29" fmla="*/ 1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60" h="93">
                      <a:moveTo>
                        <a:pt x="17" y="93"/>
                      </a:moveTo>
                      <a:cubicBezTo>
                        <a:pt x="17" y="93"/>
                        <a:pt x="17" y="93"/>
                        <a:pt x="17" y="93"/>
                      </a:cubicBezTo>
                      <a:cubicBezTo>
                        <a:pt x="17" y="93"/>
                        <a:pt x="17" y="93"/>
                        <a:pt x="17" y="93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60" y="9"/>
                        <a:pt x="60" y="9"/>
                        <a:pt x="60" y="9"/>
                      </a:cubicBezTo>
                      <a:cubicBezTo>
                        <a:pt x="60" y="9"/>
                        <a:pt x="60" y="9"/>
                        <a:pt x="60" y="9"/>
                      </a:cubicBezTo>
                      <a:cubicBezTo>
                        <a:pt x="60" y="10"/>
                        <a:pt x="60" y="10"/>
                        <a:pt x="60" y="10"/>
                      </a:cubicBezTo>
                      <a:cubicBezTo>
                        <a:pt x="17" y="93"/>
                        <a:pt x="17" y="93"/>
                        <a:pt x="17" y="93"/>
                      </a:cubicBezTo>
                      <a:cubicBezTo>
                        <a:pt x="17" y="93"/>
                        <a:pt x="17" y="93"/>
                        <a:pt x="17" y="93"/>
                      </a:cubicBezTo>
                      <a:close/>
                      <a:moveTo>
                        <a:pt x="0" y="1"/>
                      </a:moveTo>
                      <a:cubicBezTo>
                        <a:pt x="17" y="92"/>
                        <a:pt x="17" y="92"/>
                        <a:pt x="17" y="92"/>
                      </a:cubicBezTo>
                      <a:cubicBezTo>
                        <a:pt x="60" y="10"/>
                        <a:pt x="60" y="10"/>
                        <a:pt x="60" y="10"/>
                      </a:cubicBezTo>
                      <a:lnTo>
                        <a:pt x="0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10" name="Freeform 147">
                  <a:extLst>
                    <a:ext uri="{FF2B5EF4-FFF2-40B4-BE49-F238E27FC236}">
                      <a16:creationId xmlns:a16="http://schemas.microsoft.com/office/drawing/2014/main" id="{97E95ED3-64FA-AB26-ADD4-9027F77E71C6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649" y="1675"/>
                  <a:ext cx="348" cy="225"/>
                </a:xfrm>
                <a:custGeom>
                  <a:avLst/>
                  <a:gdLst>
                    <a:gd name="T0" fmla="*/ 0 w 130"/>
                    <a:gd name="T1" fmla="*/ 84 h 84"/>
                    <a:gd name="T2" fmla="*/ 0 w 130"/>
                    <a:gd name="T3" fmla="*/ 84 h 84"/>
                    <a:gd name="T4" fmla="*/ 0 w 130"/>
                    <a:gd name="T5" fmla="*/ 84 h 84"/>
                    <a:gd name="T6" fmla="*/ 43 w 130"/>
                    <a:gd name="T7" fmla="*/ 0 h 84"/>
                    <a:gd name="T8" fmla="*/ 43 w 130"/>
                    <a:gd name="T9" fmla="*/ 0 h 84"/>
                    <a:gd name="T10" fmla="*/ 43 w 130"/>
                    <a:gd name="T11" fmla="*/ 0 h 84"/>
                    <a:gd name="T12" fmla="*/ 130 w 130"/>
                    <a:gd name="T13" fmla="*/ 70 h 84"/>
                    <a:gd name="T14" fmla="*/ 130 w 130"/>
                    <a:gd name="T15" fmla="*/ 70 h 84"/>
                    <a:gd name="T16" fmla="*/ 130 w 130"/>
                    <a:gd name="T17" fmla="*/ 70 h 84"/>
                    <a:gd name="T18" fmla="*/ 0 w 130"/>
                    <a:gd name="T19" fmla="*/ 84 h 84"/>
                    <a:gd name="T20" fmla="*/ 0 w 130"/>
                    <a:gd name="T21" fmla="*/ 84 h 84"/>
                    <a:gd name="T22" fmla="*/ 43 w 130"/>
                    <a:gd name="T23" fmla="*/ 1 h 84"/>
                    <a:gd name="T24" fmla="*/ 0 w 130"/>
                    <a:gd name="T25" fmla="*/ 84 h 84"/>
                    <a:gd name="T26" fmla="*/ 129 w 130"/>
                    <a:gd name="T27" fmla="*/ 70 h 84"/>
                    <a:gd name="T28" fmla="*/ 43 w 130"/>
                    <a:gd name="T29" fmla="*/ 1 h 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30" h="84">
                      <a:moveTo>
                        <a:pt x="0" y="84"/>
                      </a:moveTo>
                      <a:cubicBezTo>
                        <a:pt x="0" y="84"/>
                        <a:pt x="0" y="84"/>
                        <a:pt x="0" y="84"/>
                      </a:cubicBezTo>
                      <a:cubicBezTo>
                        <a:pt x="0" y="84"/>
                        <a:pt x="0" y="84"/>
                        <a:pt x="0" y="84"/>
                      </a:cubicBezTo>
                      <a:cubicBezTo>
                        <a:pt x="43" y="0"/>
                        <a:pt x="43" y="0"/>
                        <a:pt x="43" y="0"/>
                      </a:cubicBezTo>
                      <a:cubicBezTo>
                        <a:pt x="43" y="0"/>
                        <a:pt x="43" y="0"/>
                        <a:pt x="43" y="0"/>
                      </a:cubicBezTo>
                      <a:cubicBezTo>
                        <a:pt x="43" y="0"/>
                        <a:pt x="43" y="0"/>
                        <a:pt x="43" y="0"/>
                      </a:cubicBezTo>
                      <a:cubicBezTo>
                        <a:pt x="130" y="70"/>
                        <a:pt x="130" y="70"/>
                        <a:pt x="130" y="70"/>
                      </a:cubicBezTo>
                      <a:cubicBezTo>
                        <a:pt x="130" y="70"/>
                        <a:pt x="130" y="70"/>
                        <a:pt x="130" y="70"/>
                      </a:cubicBezTo>
                      <a:cubicBezTo>
                        <a:pt x="130" y="70"/>
                        <a:pt x="130" y="70"/>
                        <a:pt x="130" y="70"/>
                      </a:cubicBezTo>
                      <a:cubicBezTo>
                        <a:pt x="0" y="84"/>
                        <a:pt x="0" y="84"/>
                        <a:pt x="0" y="84"/>
                      </a:cubicBezTo>
                      <a:cubicBezTo>
                        <a:pt x="0" y="84"/>
                        <a:pt x="0" y="84"/>
                        <a:pt x="0" y="84"/>
                      </a:cubicBezTo>
                      <a:close/>
                      <a:moveTo>
                        <a:pt x="43" y="1"/>
                      </a:moveTo>
                      <a:cubicBezTo>
                        <a:pt x="0" y="84"/>
                        <a:pt x="0" y="84"/>
                        <a:pt x="0" y="84"/>
                      </a:cubicBezTo>
                      <a:cubicBezTo>
                        <a:pt x="129" y="70"/>
                        <a:pt x="129" y="70"/>
                        <a:pt x="129" y="70"/>
                      </a:cubicBezTo>
                      <a:lnTo>
                        <a:pt x="43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11" name="Freeform 148">
                  <a:extLst>
                    <a:ext uri="{FF2B5EF4-FFF2-40B4-BE49-F238E27FC236}">
                      <a16:creationId xmlns:a16="http://schemas.microsoft.com/office/drawing/2014/main" id="{FC3230ED-D6C8-4B25-1E4F-2EC1330E4D5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807" y="2590"/>
                  <a:ext cx="367" cy="311"/>
                </a:xfrm>
                <a:custGeom>
                  <a:avLst/>
                  <a:gdLst>
                    <a:gd name="T0" fmla="*/ 11 w 137"/>
                    <a:gd name="T1" fmla="*/ 116 h 116"/>
                    <a:gd name="T2" fmla="*/ 11 w 137"/>
                    <a:gd name="T3" fmla="*/ 116 h 116"/>
                    <a:gd name="T4" fmla="*/ 11 w 137"/>
                    <a:gd name="T5" fmla="*/ 116 h 116"/>
                    <a:gd name="T6" fmla="*/ 0 w 137"/>
                    <a:gd name="T7" fmla="*/ 1 h 116"/>
                    <a:gd name="T8" fmla="*/ 0 w 137"/>
                    <a:gd name="T9" fmla="*/ 0 h 116"/>
                    <a:gd name="T10" fmla="*/ 0 w 137"/>
                    <a:gd name="T11" fmla="*/ 0 h 116"/>
                    <a:gd name="T12" fmla="*/ 137 w 137"/>
                    <a:gd name="T13" fmla="*/ 103 h 116"/>
                    <a:gd name="T14" fmla="*/ 137 w 137"/>
                    <a:gd name="T15" fmla="*/ 103 h 116"/>
                    <a:gd name="T16" fmla="*/ 137 w 137"/>
                    <a:gd name="T17" fmla="*/ 104 h 116"/>
                    <a:gd name="T18" fmla="*/ 11 w 137"/>
                    <a:gd name="T19" fmla="*/ 116 h 116"/>
                    <a:gd name="T20" fmla="*/ 11 w 137"/>
                    <a:gd name="T21" fmla="*/ 116 h 116"/>
                    <a:gd name="T22" fmla="*/ 0 w 137"/>
                    <a:gd name="T23" fmla="*/ 1 h 116"/>
                    <a:gd name="T24" fmla="*/ 11 w 137"/>
                    <a:gd name="T25" fmla="*/ 115 h 116"/>
                    <a:gd name="T26" fmla="*/ 136 w 137"/>
                    <a:gd name="T27" fmla="*/ 103 h 116"/>
                    <a:gd name="T28" fmla="*/ 0 w 137"/>
                    <a:gd name="T29" fmla="*/ 1 h 1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37" h="116">
                      <a:moveTo>
                        <a:pt x="11" y="116"/>
                      </a:moveTo>
                      <a:cubicBezTo>
                        <a:pt x="11" y="116"/>
                        <a:pt x="11" y="116"/>
                        <a:pt x="11" y="116"/>
                      </a:cubicBezTo>
                      <a:cubicBezTo>
                        <a:pt x="11" y="116"/>
                        <a:pt x="11" y="116"/>
                        <a:pt x="11" y="116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37" y="103"/>
                        <a:pt x="137" y="103"/>
                        <a:pt x="137" y="103"/>
                      </a:cubicBezTo>
                      <a:cubicBezTo>
                        <a:pt x="137" y="103"/>
                        <a:pt x="137" y="103"/>
                        <a:pt x="137" y="103"/>
                      </a:cubicBezTo>
                      <a:cubicBezTo>
                        <a:pt x="137" y="103"/>
                        <a:pt x="137" y="104"/>
                        <a:pt x="137" y="104"/>
                      </a:cubicBezTo>
                      <a:cubicBezTo>
                        <a:pt x="11" y="116"/>
                        <a:pt x="11" y="116"/>
                        <a:pt x="11" y="116"/>
                      </a:cubicBezTo>
                      <a:cubicBezTo>
                        <a:pt x="11" y="116"/>
                        <a:pt x="11" y="116"/>
                        <a:pt x="11" y="116"/>
                      </a:cubicBezTo>
                      <a:close/>
                      <a:moveTo>
                        <a:pt x="0" y="1"/>
                      </a:moveTo>
                      <a:cubicBezTo>
                        <a:pt x="11" y="115"/>
                        <a:pt x="11" y="115"/>
                        <a:pt x="11" y="115"/>
                      </a:cubicBezTo>
                      <a:cubicBezTo>
                        <a:pt x="136" y="103"/>
                        <a:pt x="136" y="103"/>
                        <a:pt x="136" y="103"/>
                      </a:cubicBezTo>
                      <a:lnTo>
                        <a:pt x="0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12" name="Freeform 149">
                  <a:extLst>
                    <a:ext uri="{FF2B5EF4-FFF2-40B4-BE49-F238E27FC236}">
                      <a16:creationId xmlns:a16="http://schemas.microsoft.com/office/drawing/2014/main" id="{58CB1534-11B6-353E-D28E-FA1E19874DD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807" y="2376"/>
                  <a:ext cx="367" cy="493"/>
                </a:xfrm>
                <a:custGeom>
                  <a:avLst/>
                  <a:gdLst>
                    <a:gd name="T0" fmla="*/ 137 w 137"/>
                    <a:gd name="T1" fmla="*/ 184 h 184"/>
                    <a:gd name="T2" fmla="*/ 137 w 137"/>
                    <a:gd name="T3" fmla="*/ 184 h 184"/>
                    <a:gd name="T4" fmla="*/ 0 w 137"/>
                    <a:gd name="T5" fmla="*/ 81 h 184"/>
                    <a:gd name="T6" fmla="*/ 0 w 137"/>
                    <a:gd name="T7" fmla="*/ 81 h 184"/>
                    <a:gd name="T8" fmla="*/ 0 w 137"/>
                    <a:gd name="T9" fmla="*/ 80 h 184"/>
                    <a:gd name="T10" fmla="*/ 124 w 137"/>
                    <a:gd name="T11" fmla="*/ 0 h 184"/>
                    <a:gd name="T12" fmla="*/ 125 w 137"/>
                    <a:gd name="T13" fmla="*/ 0 h 184"/>
                    <a:gd name="T14" fmla="*/ 125 w 137"/>
                    <a:gd name="T15" fmla="*/ 0 h 184"/>
                    <a:gd name="T16" fmla="*/ 137 w 137"/>
                    <a:gd name="T17" fmla="*/ 183 h 184"/>
                    <a:gd name="T18" fmla="*/ 137 w 137"/>
                    <a:gd name="T19" fmla="*/ 184 h 184"/>
                    <a:gd name="T20" fmla="*/ 137 w 137"/>
                    <a:gd name="T21" fmla="*/ 184 h 184"/>
                    <a:gd name="T22" fmla="*/ 1 w 137"/>
                    <a:gd name="T23" fmla="*/ 81 h 184"/>
                    <a:gd name="T24" fmla="*/ 136 w 137"/>
                    <a:gd name="T25" fmla="*/ 183 h 184"/>
                    <a:gd name="T26" fmla="*/ 124 w 137"/>
                    <a:gd name="T27" fmla="*/ 1 h 184"/>
                    <a:gd name="T28" fmla="*/ 1 w 137"/>
                    <a:gd name="T29" fmla="*/ 81 h 1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37" h="184">
                      <a:moveTo>
                        <a:pt x="137" y="184"/>
                      </a:moveTo>
                      <a:cubicBezTo>
                        <a:pt x="137" y="184"/>
                        <a:pt x="137" y="184"/>
                        <a:pt x="137" y="184"/>
                      </a:cubicBezTo>
                      <a:cubicBezTo>
                        <a:pt x="0" y="81"/>
                        <a:pt x="0" y="81"/>
                        <a:pt x="0" y="81"/>
                      </a:cubicBezTo>
                      <a:cubicBezTo>
                        <a:pt x="0" y="81"/>
                        <a:pt x="0" y="81"/>
                        <a:pt x="0" y="81"/>
                      </a:cubicBezTo>
                      <a:cubicBezTo>
                        <a:pt x="0" y="80"/>
                        <a:pt x="0" y="80"/>
                        <a:pt x="0" y="80"/>
                      </a:cubicBezTo>
                      <a:cubicBezTo>
                        <a:pt x="124" y="0"/>
                        <a:pt x="124" y="0"/>
                        <a:pt x="124" y="0"/>
                      </a:cubicBezTo>
                      <a:cubicBezTo>
                        <a:pt x="124" y="0"/>
                        <a:pt x="125" y="0"/>
                        <a:pt x="125" y="0"/>
                      </a:cubicBezTo>
                      <a:cubicBezTo>
                        <a:pt x="125" y="0"/>
                        <a:pt x="125" y="0"/>
                        <a:pt x="125" y="0"/>
                      </a:cubicBezTo>
                      <a:cubicBezTo>
                        <a:pt x="137" y="183"/>
                        <a:pt x="137" y="183"/>
                        <a:pt x="137" y="183"/>
                      </a:cubicBezTo>
                      <a:cubicBezTo>
                        <a:pt x="137" y="183"/>
                        <a:pt x="137" y="183"/>
                        <a:pt x="137" y="184"/>
                      </a:cubicBezTo>
                      <a:cubicBezTo>
                        <a:pt x="137" y="184"/>
                        <a:pt x="137" y="184"/>
                        <a:pt x="137" y="184"/>
                      </a:cubicBezTo>
                      <a:close/>
                      <a:moveTo>
                        <a:pt x="1" y="81"/>
                      </a:moveTo>
                      <a:cubicBezTo>
                        <a:pt x="136" y="183"/>
                        <a:pt x="136" y="183"/>
                        <a:pt x="136" y="183"/>
                      </a:cubicBezTo>
                      <a:cubicBezTo>
                        <a:pt x="124" y="1"/>
                        <a:pt x="124" y="1"/>
                        <a:pt x="124" y="1"/>
                      </a:cubicBezTo>
                      <a:lnTo>
                        <a:pt x="1" y="8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13" name="Freeform 150">
                  <a:extLst>
                    <a:ext uri="{FF2B5EF4-FFF2-40B4-BE49-F238E27FC236}">
                      <a16:creationId xmlns:a16="http://schemas.microsoft.com/office/drawing/2014/main" id="{AB13A434-0775-92F2-6228-7AF72B51A916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139" y="2376"/>
                  <a:ext cx="230" cy="493"/>
                </a:xfrm>
                <a:custGeom>
                  <a:avLst/>
                  <a:gdLst>
                    <a:gd name="T0" fmla="*/ 13 w 86"/>
                    <a:gd name="T1" fmla="*/ 184 h 184"/>
                    <a:gd name="T2" fmla="*/ 13 w 86"/>
                    <a:gd name="T3" fmla="*/ 184 h 184"/>
                    <a:gd name="T4" fmla="*/ 12 w 86"/>
                    <a:gd name="T5" fmla="*/ 183 h 184"/>
                    <a:gd name="T6" fmla="*/ 0 w 86"/>
                    <a:gd name="T7" fmla="*/ 0 h 184"/>
                    <a:gd name="T8" fmla="*/ 0 w 86"/>
                    <a:gd name="T9" fmla="*/ 0 h 184"/>
                    <a:gd name="T10" fmla="*/ 1 w 86"/>
                    <a:gd name="T11" fmla="*/ 0 h 184"/>
                    <a:gd name="T12" fmla="*/ 86 w 86"/>
                    <a:gd name="T13" fmla="*/ 94 h 184"/>
                    <a:gd name="T14" fmla="*/ 86 w 86"/>
                    <a:gd name="T15" fmla="*/ 95 h 184"/>
                    <a:gd name="T16" fmla="*/ 13 w 86"/>
                    <a:gd name="T17" fmla="*/ 183 h 184"/>
                    <a:gd name="T18" fmla="*/ 13 w 86"/>
                    <a:gd name="T19" fmla="*/ 184 h 184"/>
                    <a:gd name="T20" fmla="*/ 1 w 86"/>
                    <a:gd name="T21" fmla="*/ 1 h 184"/>
                    <a:gd name="T22" fmla="*/ 13 w 86"/>
                    <a:gd name="T23" fmla="*/ 183 h 184"/>
                    <a:gd name="T24" fmla="*/ 86 w 86"/>
                    <a:gd name="T25" fmla="*/ 95 h 184"/>
                    <a:gd name="T26" fmla="*/ 1 w 86"/>
                    <a:gd name="T27" fmla="*/ 1 h 1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86" h="184">
                      <a:moveTo>
                        <a:pt x="13" y="184"/>
                      </a:moveTo>
                      <a:cubicBezTo>
                        <a:pt x="13" y="184"/>
                        <a:pt x="13" y="184"/>
                        <a:pt x="13" y="184"/>
                      </a:cubicBezTo>
                      <a:cubicBezTo>
                        <a:pt x="13" y="184"/>
                        <a:pt x="12" y="183"/>
                        <a:pt x="12" y="183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86" y="94"/>
                        <a:pt x="86" y="94"/>
                        <a:pt x="86" y="94"/>
                      </a:cubicBezTo>
                      <a:cubicBezTo>
                        <a:pt x="86" y="94"/>
                        <a:pt x="86" y="95"/>
                        <a:pt x="86" y="95"/>
                      </a:cubicBezTo>
                      <a:cubicBezTo>
                        <a:pt x="13" y="183"/>
                        <a:pt x="13" y="183"/>
                        <a:pt x="13" y="183"/>
                      </a:cubicBezTo>
                      <a:cubicBezTo>
                        <a:pt x="13" y="184"/>
                        <a:pt x="13" y="184"/>
                        <a:pt x="13" y="184"/>
                      </a:cubicBezTo>
                      <a:close/>
                      <a:moveTo>
                        <a:pt x="1" y="1"/>
                      </a:moveTo>
                      <a:cubicBezTo>
                        <a:pt x="13" y="183"/>
                        <a:pt x="13" y="183"/>
                        <a:pt x="13" y="183"/>
                      </a:cubicBezTo>
                      <a:cubicBezTo>
                        <a:pt x="86" y="95"/>
                        <a:pt x="86" y="95"/>
                        <a:pt x="86" y="95"/>
                      </a:cubicBez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14" name="Freeform 151">
                  <a:extLst>
                    <a:ext uri="{FF2B5EF4-FFF2-40B4-BE49-F238E27FC236}">
                      <a16:creationId xmlns:a16="http://schemas.microsoft.com/office/drawing/2014/main" id="{43DF68B0-7373-CBCE-4860-28A542045F3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171" y="2628"/>
                  <a:ext cx="367" cy="241"/>
                </a:xfrm>
                <a:custGeom>
                  <a:avLst/>
                  <a:gdLst>
                    <a:gd name="T0" fmla="*/ 1 w 137"/>
                    <a:gd name="T1" fmla="*/ 90 h 90"/>
                    <a:gd name="T2" fmla="*/ 0 w 137"/>
                    <a:gd name="T3" fmla="*/ 89 h 90"/>
                    <a:gd name="T4" fmla="*/ 0 w 137"/>
                    <a:gd name="T5" fmla="*/ 89 h 90"/>
                    <a:gd name="T6" fmla="*/ 74 w 137"/>
                    <a:gd name="T7" fmla="*/ 0 h 90"/>
                    <a:gd name="T8" fmla="*/ 74 w 137"/>
                    <a:gd name="T9" fmla="*/ 0 h 90"/>
                    <a:gd name="T10" fmla="*/ 74 w 137"/>
                    <a:gd name="T11" fmla="*/ 0 h 90"/>
                    <a:gd name="T12" fmla="*/ 137 w 137"/>
                    <a:gd name="T13" fmla="*/ 65 h 90"/>
                    <a:gd name="T14" fmla="*/ 137 w 137"/>
                    <a:gd name="T15" fmla="*/ 65 h 90"/>
                    <a:gd name="T16" fmla="*/ 137 w 137"/>
                    <a:gd name="T17" fmla="*/ 65 h 90"/>
                    <a:gd name="T18" fmla="*/ 1 w 137"/>
                    <a:gd name="T19" fmla="*/ 90 h 90"/>
                    <a:gd name="T20" fmla="*/ 1 w 137"/>
                    <a:gd name="T21" fmla="*/ 90 h 90"/>
                    <a:gd name="T22" fmla="*/ 74 w 137"/>
                    <a:gd name="T23" fmla="*/ 1 h 90"/>
                    <a:gd name="T24" fmla="*/ 1 w 137"/>
                    <a:gd name="T25" fmla="*/ 89 h 90"/>
                    <a:gd name="T26" fmla="*/ 137 w 137"/>
                    <a:gd name="T27" fmla="*/ 65 h 90"/>
                    <a:gd name="T28" fmla="*/ 74 w 137"/>
                    <a:gd name="T29" fmla="*/ 1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37" h="90">
                      <a:moveTo>
                        <a:pt x="1" y="90"/>
                      </a:moveTo>
                      <a:cubicBezTo>
                        <a:pt x="1" y="90"/>
                        <a:pt x="1" y="90"/>
                        <a:pt x="0" y="89"/>
                      </a:cubicBezTo>
                      <a:cubicBezTo>
                        <a:pt x="0" y="89"/>
                        <a:pt x="0" y="89"/>
                        <a:pt x="0" y="89"/>
                      </a:cubicBezTo>
                      <a:cubicBezTo>
                        <a:pt x="74" y="0"/>
                        <a:pt x="74" y="0"/>
                        <a:pt x="74" y="0"/>
                      </a:cubicBezTo>
                      <a:cubicBezTo>
                        <a:pt x="74" y="0"/>
                        <a:pt x="74" y="0"/>
                        <a:pt x="74" y="0"/>
                      </a:cubicBezTo>
                      <a:cubicBezTo>
                        <a:pt x="74" y="0"/>
                        <a:pt x="74" y="0"/>
                        <a:pt x="74" y="0"/>
                      </a:cubicBezTo>
                      <a:cubicBezTo>
                        <a:pt x="137" y="65"/>
                        <a:pt x="137" y="65"/>
                        <a:pt x="137" y="65"/>
                      </a:cubicBezTo>
                      <a:cubicBezTo>
                        <a:pt x="137" y="65"/>
                        <a:pt x="137" y="65"/>
                        <a:pt x="137" y="65"/>
                      </a:cubicBezTo>
                      <a:cubicBezTo>
                        <a:pt x="137" y="65"/>
                        <a:pt x="137" y="65"/>
                        <a:pt x="137" y="65"/>
                      </a:cubicBezTo>
                      <a:cubicBezTo>
                        <a:pt x="1" y="90"/>
                        <a:pt x="1" y="90"/>
                        <a:pt x="1" y="90"/>
                      </a:cubicBezTo>
                      <a:cubicBezTo>
                        <a:pt x="1" y="90"/>
                        <a:pt x="1" y="90"/>
                        <a:pt x="1" y="90"/>
                      </a:cubicBezTo>
                      <a:close/>
                      <a:moveTo>
                        <a:pt x="74" y="1"/>
                      </a:moveTo>
                      <a:cubicBezTo>
                        <a:pt x="1" y="89"/>
                        <a:pt x="1" y="89"/>
                        <a:pt x="1" y="89"/>
                      </a:cubicBezTo>
                      <a:cubicBezTo>
                        <a:pt x="137" y="65"/>
                        <a:pt x="137" y="65"/>
                        <a:pt x="137" y="65"/>
                      </a:cubicBezTo>
                      <a:lnTo>
                        <a:pt x="74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15" name="Freeform 152">
                  <a:extLst>
                    <a:ext uri="{FF2B5EF4-FFF2-40B4-BE49-F238E27FC236}">
                      <a16:creationId xmlns:a16="http://schemas.microsoft.com/office/drawing/2014/main" id="{99AE87CA-DFFE-ACF2-E36E-601FD793ED51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12" y="1932"/>
                  <a:ext cx="139" cy="262"/>
                </a:xfrm>
                <a:custGeom>
                  <a:avLst/>
                  <a:gdLst>
                    <a:gd name="T0" fmla="*/ 23 w 52"/>
                    <a:gd name="T1" fmla="*/ 98 h 98"/>
                    <a:gd name="T2" fmla="*/ 23 w 52"/>
                    <a:gd name="T3" fmla="*/ 98 h 98"/>
                    <a:gd name="T4" fmla="*/ 0 w 52"/>
                    <a:gd name="T5" fmla="*/ 32 h 98"/>
                    <a:gd name="T6" fmla="*/ 0 w 52"/>
                    <a:gd name="T7" fmla="*/ 31 h 98"/>
                    <a:gd name="T8" fmla="*/ 52 w 52"/>
                    <a:gd name="T9" fmla="*/ 0 h 98"/>
                    <a:gd name="T10" fmla="*/ 52 w 52"/>
                    <a:gd name="T11" fmla="*/ 0 h 98"/>
                    <a:gd name="T12" fmla="*/ 52 w 52"/>
                    <a:gd name="T13" fmla="*/ 0 h 98"/>
                    <a:gd name="T14" fmla="*/ 24 w 52"/>
                    <a:gd name="T15" fmla="*/ 98 h 98"/>
                    <a:gd name="T16" fmla="*/ 23 w 52"/>
                    <a:gd name="T17" fmla="*/ 98 h 98"/>
                    <a:gd name="T18" fmla="*/ 1 w 52"/>
                    <a:gd name="T19" fmla="*/ 32 h 98"/>
                    <a:gd name="T20" fmla="*/ 23 w 52"/>
                    <a:gd name="T21" fmla="*/ 97 h 98"/>
                    <a:gd name="T22" fmla="*/ 52 w 52"/>
                    <a:gd name="T23" fmla="*/ 0 h 98"/>
                    <a:gd name="T24" fmla="*/ 1 w 52"/>
                    <a:gd name="T25" fmla="*/ 32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52" h="98">
                      <a:moveTo>
                        <a:pt x="23" y="98"/>
                      </a:moveTo>
                      <a:cubicBezTo>
                        <a:pt x="23" y="98"/>
                        <a:pt x="23" y="98"/>
                        <a:pt x="23" y="98"/>
                      </a:cubicBezTo>
                      <a:cubicBezTo>
                        <a:pt x="0" y="32"/>
                        <a:pt x="0" y="32"/>
                        <a:pt x="0" y="32"/>
                      </a:cubicBezTo>
                      <a:cubicBezTo>
                        <a:pt x="0" y="31"/>
                        <a:pt x="0" y="31"/>
                        <a:pt x="0" y="31"/>
                      </a:cubicBezTo>
                      <a:cubicBezTo>
                        <a:pt x="52" y="0"/>
                        <a:pt x="52" y="0"/>
                        <a:pt x="52" y="0"/>
                      </a:cubicBezTo>
                      <a:cubicBezTo>
                        <a:pt x="52" y="0"/>
                        <a:pt x="52" y="0"/>
                        <a:pt x="52" y="0"/>
                      </a:cubicBezTo>
                      <a:cubicBezTo>
                        <a:pt x="52" y="0"/>
                        <a:pt x="52" y="0"/>
                        <a:pt x="52" y="0"/>
                      </a:cubicBezTo>
                      <a:cubicBezTo>
                        <a:pt x="24" y="98"/>
                        <a:pt x="24" y="98"/>
                        <a:pt x="24" y="98"/>
                      </a:cubicBezTo>
                      <a:cubicBezTo>
                        <a:pt x="24" y="98"/>
                        <a:pt x="24" y="98"/>
                        <a:pt x="23" y="98"/>
                      </a:cubicBezTo>
                      <a:close/>
                      <a:moveTo>
                        <a:pt x="1" y="32"/>
                      </a:moveTo>
                      <a:cubicBezTo>
                        <a:pt x="23" y="97"/>
                        <a:pt x="23" y="97"/>
                        <a:pt x="23" y="97"/>
                      </a:cubicBezTo>
                      <a:cubicBezTo>
                        <a:pt x="52" y="0"/>
                        <a:pt x="52" y="0"/>
                        <a:pt x="52" y="0"/>
                      </a:cubicBezTo>
                      <a:lnTo>
                        <a:pt x="1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16" name="Freeform 153">
                  <a:extLst>
                    <a:ext uri="{FF2B5EF4-FFF2-40B4-BE49-F238E27FC236}">
                      <a16:creationId xmlns:a16="http://schemas.microsoft.com/office/drawing/2014/main" id="{93FAC32B-6126-C46B-47A5-2981A3013B0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74" y="1932"/>
                  <a:ext cx="77" cy="361"/>
                </a:xfrm>
                <a:custGeom>
                  <a:avLst/>
                  <a:gdLst>
                    <a:gd name="T0" fmla="*/ 29 w 29"/>
                    <a:gd name="T1" fmla="*/ 135 h 135"/>
                    <a:gd name="T2" fmla="*/ 29 w 29"/>
                    <a:gd name="T3" fmla="*/ 135 h 135"/>
                    <a:gd name="T4" fmla="*/ 0 w 29"/>
                    <a:gd name="T5" fmla="*/ 98 h 135"/>
                    <a:gd name="T6" fmla="*/ 0 w 29"/>
                    <a:gd name="T7" fmla="*/ 98 h 135"/>
                    <a:gd name="T8" fmla="*/ 29 w 29"/>
                    <a:gd name="T9" fmla="*/ 0 h 135"/>
                    <a:gd name="T10" fmla="*/ 29 w 29"/>
                    <a:gd name="T11" fmla="*/ 0 h 135"/>
                    <a:gd name="T12" fmla="*/ 29 w 29"/>
                    <a:gd name="T13" fmla="*/ 0 h 135"/>
                    <a:gd name="T14" fmla="*/ 29 w 29"/>
                    <a:gd name="T15" fmla="*/ 135 h 135"/>
                    <a:gd name="T16" fmla="*/ 29 w 29"/>
                    <a:gd name="T17" fmla="*/ 135 h 135"/>
                    <a:gd name="T18" fmla="*/ 29 w 29"/>
                    <a:gd name="T19" fmla="*/ 135 h 135"/>
                    <a:gd name="T20" fmla="*/ 1 w 29"/>
                    <a:gd name="T21" fmla="*/ 98 h 135"/>
                    <a:gd name="T22" fmla="*/ 29 w 29"/>
                    <a:gd name="T23" fmla="*/ 134 h 135"/>
                    <a:gd name="T24" fmla="*/ 29 w 29"/>
                    <a:gd name="T25" fmla="*/ 2 h 135"/>
                    <a:gd name="T26" fmla="*/ 1 w 29"/>
                    <a:gd name="T27" fmla="*/ 98 h 1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9" h="135">
                      <a:moveTo>
                        <a:pt x="29" y="135"/>
                      </a:moveTo>
                      <a:cubicBezTo>
                        <a:pt x="29" y="135"/>
                        <a:pt x="29" y="135"/>
                        <a:pt x="29" y="135"/>
                      </a:cubicBezTo>
                      <a:cubicBezTo>
                        <a:pt x="0" y="98"/>
                        <a:pt x="0" y="98"/>
                        <a:pt x="0" y="98"/>
                      </a:cubicBezTo>
                      <a:cubicBezTo>
                        <a:pt x="0" y="98"/>
                        <a:pt x="0" y="98"/>
                        <a:pt x="0" y="98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135"/>
                        <a:pt x="29" y="135"/>
                        <a:pt x="29" y="135"/>
                      </a:cubicBezTo>
                      <a:cubicBezTo>
                        <a:pt x="29" y="135"/>
                        <a:pt x="29" y="135"/>
                        <a:pt x="29" y="135"/>
                      </a:cubicBezTo>
                      <a:cubicBezTo>
                        <a:pt x="29" y="135"/>
                        <a:pt x="29" y="135"/>
                        <a:pt x="29" y="135"/>
                      </a:cubicBezTo>
                      <a:close/>
                      <a:moveTo>
                        <a:pt x="1" y="98"/>
                      </a:moveTo>
                      <a:cubicBezTo>
                        <a:pt x="29" y="134"/>
                        <a:pt x="29" y="134"/>
                        <a:pt x="29" y="134"/>
                      </a:cubicBezTo>
                      <a:cubicBezTo>
                        <a:pt x="29" y="2"/>
                        <a:pt x="29" y="2"/>
                        <a:pt x="29" y="2"/>
                      </a:cubicBezTo>
                      <a:lnTo>
                        <a:pt x="1" y="9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17" name="Freeform 154">
                  <a:extLst>
                    <a:ext uri="{FF2B5EF4-FFF2-40B4-BE49-F238E27FC236}">
                      <a16:creationId xmlns:a16="http://schemas.microsoft.com/office/drawing/2014/main" id="{E9B3EC8A-2025-4B63-6B32-C57834C0131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451" y="1932"/>
                  <a:ext cx="142" cy="361"/>
                </a:xfrm>
                <a:custGeom>
                  <a:avLst/>
                  <a:gdLst>
                    <a:gd name="T0" fmla="*/ 0 w 53"/>
                    <a:gd name="T1" fmla="*/ 135 h 135"/>
                    <a:gd name="T2" fmla="*/ 0 w 53"/>
                    <a:gd name="T3" fmla="*/ 135 h 135"/>
                    <a:gd name="T4" fmla="*/ 0 w 53"/>
                    <a:gd name="T5" fmla="*/ 135 h 135"/>
                    <a:gd name="T6" fmla="*/ 0 w 53"/>
                    <a:gd name="T7" fmla="*/ 0 h 135"/>
                    <a:gd name="T8" fmla="*/ 0 w 53"/>
                    <a:gd name="T9" fmla="*/ 0 h 135"/>
                    <a:gd name="T10" fmla="*/ 0 w 53"/>
                    <a:gd name="T11" fmla="*/ 0 h 135"/>
                    <a:gd name="T12" fmla="*/ 53 w 53"/>
                    <a:gd name="T13" fmla="*/ 106 h 135"/>
                    <a:gd name="T14" fmla="*/ 52 w 53"/>
                    <a:gd name="T15" fmla="*/ 106 h 135"/>
                    <a:gd name="T16" fmla="*/ 0 w 53"/>
                    <a:gd name="T17" fmla="*/ 135 h 135"/>
                    <a:gd name="T18" fmla="*/ 0 w 53"/>
                    <a:gd name="T19" fmla="*/ 135 h 135"/>
                    <a:gd name="T20" fmla="*/ 0 w 53"/>
                    <a:gd name="T21" fmla="*/ 1 h 135"/>
                    <a:gd name="T22" fmla="*/ 0 w 53"/>
                    <a:gd name="T23" fmla="*/ 134 h 135"/>
                    <a:gd name="T24" fmla="*/ 52 w 53"/>
                    <a:gd name="T25" fmla="*/ 106 h 135"/>
                    <a:gd name="T26" fmla="*/ 0 w 53"/>
                    <a:gd name="T27" fmla="*/ 1 h 1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53" h="135">
                      <a:moveTo>
                        <a:pt x="0" y="135"/>
                      </a:moveTo>
                      <a:cubicBezTo>
                        <a:pt x="0" y="135"/>
                        <a:pt x="0" y="135"/>
                        <a:pt x="0" y="135"/>
                      </a:cubicBezTo>
                      <a:cubicBezTo>
                        <a:pt x="0" y="135"/>
                        <a:pt x="0" y="135"/>
                        <a:pt x="0" y="135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53" y="106"/>
                        <a:pt x="53" y="106"/>
                        <a:pt x="53" y="106"/>
                      </a:cubicBezTo>
                      <a:cubicBezTo>
                        <a:pt x="53" y="106"/>
                        <a:pt x="53" y="106"/>
                        <a:pt x="52" y="106"/>
                      </a:cubicBezTo>
                      <a:cubicBezTo>
                        <a:pt x="0" y="135"/>
                        <a:pt x="0" y="135"/>
                        <a:pt x="0" y="135"/>
                      </a:cubicBezTo>
                      <a:cubicBezTo>
                        <a:pt x="0" y="135"/>
                        <a:pt x="0" y="135"/>
                        <a:pt x="0" y="135"/>
                      </a:cubicBezTo>
                      <a:close/>
                      <a:moveTo>
                        <a:pt x="0" y="1"/>
                      </a:moveTo>
                      <a:cubicBezTo>
                        <a:pt x="0" y="134"/>
                        <a:pt x="0" y="134"/>
                        <a:pt x="0" y="134"/>
                      </a:cubicBezTo>
                      <a:cubicBezTo>
                        <a:pt x="52" y="106"/>
                        <a:pt x="52" y="106"/>
                        <a:pt x="52" y="106"/>
                      </a:cubicBezTo>
                      <a:lnTo>
                        <a:pt x="0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18" name="Freeform 155">
                  <a:extLst>
                    <a:ext uri="{FF2B5EF4-FFF2-40B4-BE49-F238E27FC236}">
                      <a16:creationId xmlns:a16="http://schemas.microsoft.com/office/drawing/2014/main" id="{3BCB3B65-A948-BE6C-E685-C3215C9E3B82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451" y="1900"/>
                  <a:ext cx="198" cy="316"/>
                </a:xfrm>
                <a:custGeom>
                  <a:avLst/>
                  <a:gdLst>
                    <a:gd name="T0" fmla="*/ 52 w 74"/>
                    <a:gd name="T1" fmla="*/ 118 h 118"/>
                    <a:gd name="T2" fmla="*/ 52 w 74"/>
                    <a:gd name="T3" fmla="*/ 118 h 118"/>
                    <a:gd name="T4" fmla="*/ 0 w 74"/>
                    <a:gd name="T5" fmla="*/ 12 h 118"/>
                    <a:gd name="T6" fmla="*/ 0 w 74"/>
                    <a:gd name="T7" fmla="*/ 12 h 118"/>
                    <a:gd name="T8" fmla="*/ 0 w 74"/>
                    <a:gd name="T9" fmla="*/ 12 h 118"/>
                    <a:gd name="T10" fmla="*/ 74 w 74"/>
                    <a:gd name="T11" fmla="*/ 0 h 118"/>
                    <a:gd name="T12" fmla="*/ 74 w 74"/>
                    <a:gd name="T13" fmla="*/ 0 h 118"/>
                    <a:gd name="T14" fmla="*/ 74 w 74"/>
                    <a:gd name="T15" fmla="*/ 0 h 118"/>
                    <a:gd name="T16" fmla="*/ 53 w 74"/>
                    <a:gd name="T17" fmla="*/ 118 h 118"/>
                    <a:gd name="T18" fmla="*/ 52 w 74"/>
                    <a:gd name="T19" fmla="*/ 118 h 118"/>
                    <a:gd name="T20" fmla="*/ 52 w 74"/>
                    <a:gd name="T21" fmla="*/ 118 h 118"/>
                    <a:gd name="T22" fmla="*/ 0 w 74"/>
                    <a:gd name="T23" fmla="*/ 12 h 118"/>
                    <a:gd name="T24" fmla="*/ 52 w 74"/>
                    <a:gd name="T25" fmla="*/ 117 h 118"/>
                    <a:gd name="T26" fmla="*/ 74 w 74"/>
                    <a:gd name="T27" fmla="*/ 0 h 118"/>
                    <a:gd name="T28" fmla="*/ 0 w 74"/>
                    <a:gd name="T29" fmla="*/ 12 h 1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74" h="118">
                      <a:moveTo>
                        <a:pt x="52" y="118"/>
                      </a:moveTo>
                      <a:cubicBezTo>
                        <a:pt x="52" y="118"/>
                        <a:pt x="52" y="118"/>
                        <a:pt x="52" y="118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74" y="0"/>
                        <a:pt x="74" y="0"/>
                        <a:pt x="74" y="0"/>
                      </a:cubicBezTo>
                      <a:cubicBezTo>
                        <a:pt x="74" y="0"/>
                        <a:pt x="74" y="0"/>
                        <a:pt x="74" y="0"/>
                      </a:cubicBezTo>
                      <a:cubicBezTo>
                        <a:pt x="74" y="0"/>
                        <a:pt x="74" y="0"/>
                        <a:pt x="74" y="0"/>
                      </a:cubicBezTo>
                      <a:cubicBezTo>
                        <a:pt x="53" y="118"/>
                        <a:pt x="53" y="118"/>
                        <a:pt x="53" y="118"/>
                      </a:cubicBezTo>
                      <a:cubicBezTo>
                        <a:pt x="53" y="118"/>
                        <a:pt x="52" y="118"/>
                        <a:pt x="52" y="118"/>
                      </a:cubicBezTo>
                      <a:cubicBezTo>
                        <a:pt x="52" y="118"/>
                        <a:pt x="52" y="118"/>
                        <a:pt x="52" y="118"/>
                      </a:cubicBezTo>
                      <a:close/>
                      <a:moveTo>
                        <a:pt x="0" y="12"/>
                      </a:moveTo>
                      <a:cubicBezTo>
                        <a:pt x="52" y="117"/>
                        <a:pt x="52" y="117"/>
                        <a:pt x="52" y="117"/>
                      </a:cubicBezTo>
                      <a:cubicBezTo>
                        <a:pt x="74" y="0"/>
                        <a:pt x="74" y="0"/>
                        <a:pt x="74" y="0"/>
                      </a:cubicBezTo>
                      <a:lnTo>
                        <a:pt x="0" y="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19" name="Freeform 156">
                  <a:extLst>
                    <a:ext uri="{FF2B5EF4-FFF2-40B4-BE49-F238E27FC236}">
                      <a16:creationId xmlns:a16="http://schemas.microsoft.com/office/drawing/2014/main" id="{4F754CFF-B8AE-9051-E5B2-0EB88770A79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451" y="1651"/>
                  <a:ext cx="198" cy="281"/>
                </a:xfrm>
                <a:custGeom>
                  <a:avLst/>
                  <a:gdLst>
                    <a:gd name="T0" fmla="*/ 0 w 74"/>
                    <a:gd name="T1" fmla="*/ 105 h 105"/>
                    <a:gd name="T2" fmla="*/ 0 w 74"/>
                    <a:gd name="T3" fmla="*/ 105 h 105"/>
                    <a:gd name="T4" fmla="*/ 0 w 74"/>
                    <a:gd name="T5" fmla="*/ 105 h 105"/>
                    <a:gd name="T6" fmla="*/ 57 w 74"/>
                    <a:gd name="T7" fmla="*/ 0 h 105"/>
                    <a:gd name="T8" fmla="*/ 57 w 74"/>
                    <a:gd name="T9" fmla="*/ 0 h 105"/>
                    <a:gd name="T10" fmla="*/ 57 w 74"/>
                    <a:gd name="T11" fmla="*/ 0 h 105"/>
                    <a:gd name="T12" fmla="*/ 74 w 74"/>
                    <a:gd name="T13" fmla="*/ 93 h 105"/>
                    <a:gd name="T14" fmla="*/ 74 w 74"/>
                    <a:gd name="T15" fmla="*/ 93 h 105"/>
                    <a:gd name="T16" fmla="*/ 74 w 74"/>
                    <a:gd name="T17" fmla="*/ 93 h 105"/>
                    <a:gd name="T18" fmla="*/ 0 w 74"/>
                    <a:gd name="T19" fmla="*/ 105 h 105"/>
                    <a:gd name="T20" fmla="*/ 0 w 74"/>
                    <a:gd name="T21" fmla="*/ 105 h 105"/>
                    <a:gd name="T22" fmla="*/ 57 w 74"/>
                    <a:gd name="T23" fmla="*/ 1 h 105"/>
                    <a:gd name="T24" fmla="*/ 0 w 74"/>
                    <a:gd name="T25" fmla="*/ 105 h 105"/>
                    <a:gd name="T26" fmla="*/ 74 w 74"/>
                    <a:gd name="T27" fmla="*/ 93 h 105"/>
                    <a:gd name="T28" fmla="*/ 57 w 74"/>
                    <a:gd name="T29" fmla="*/ 1 h 1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74" h="105">
                      <a:moveTo>
                        <a:pt x="0" y="105"/>
                      </a:moveTo>
                      <a:cubicBezTo>
                        <a:pt x="0" y="105"/>
                        <a:pt x="0" y="105"/>
                        <a:pt x="0" y="105"/>
                      </a:cubicBezTo>
                      <a:cubicBezTo>
                        <a:pt x="0" y="105"/>
                        <a:pt x="0" y="105"/>
                        <a:pt x="0" y="105"/>
                      </a:cubicBezTo>
                      <a:cubicBezTo>
                        <a:pt x="57" y="0"/>
                        <a:pt x="57" y="0"/>
                        <a:pt x="57" y="0"/>
                      </a:cubicBezTo>
                      <a:cubicBezTo>
                        <a:pt x="57" y="0"/>
                        <a:pt x="57" y="0"/>
                        <a:pt x="57" y="0"/>
                      </a:cubicBezTo>
                      <a:cubicBezTo>
                        <a:pt x="57" y="0"/>
                        <a:pt x="57" y="0"/>
                        <a:pt x="57" y="0"/>
                      </a:cubicBezTo>
                      <a:cubicBezTo>
                        <a:pt x="74" y="93"/>
                        <a:pt x="74" y="93"/>
                        <a:pt x="74" y="93"/>
                      </a:cubicBezTo>
                      <a:cubicBezTo>
                        <a:pt x="74" y="93"/>
                        <a:pt x="74" y="93"/>
                        <a:pt x="74" y="93"/>
                      </a:cubicBezTo>
                      <a:cubicBezTo>
                        <a:pt x="74" y="93"/>
                        <a:pt x="74" y="93"/>
                        <a:pt x="74" y="93"/>
                      </a:cubicBezTo>
                      <a:cubicBezTo>
                        <a:pt x="0" y="105"/>
                        <a:pt x="0" y="105"/>
                        <a:pt x="0" y="105"/>
                      </a:cubicBezTo>
                      <a:cubicBezTo>
                        <a:pt x="0" y="105"/>
                        <a:pt x="0" y="105"/>
                        <a:pt x="0" y="105"/>
                      </a:cubicBezTo>
                      <a:close/>
                      <a:moveTo>
                        <a:pt x="57" y="1"/>
                      </a:moveTo>
                      <a:cubicBezTo>
                        <a:pt x="0" y="105"/>
                        <a:pt x="0" y="105"/>
                        <a:pt x="0" y="105"/>
                      </a:cubicBezTo>
                      <a:cubicBezTo>
                        <a:pt x="74" y="93"/>
                        <a:pt x="74" y="93"/>
                        <a:pt x="74" y="93"/>
                      </a:cubicBezTo>
                      <a:lnTo>
                        <a:pt x="57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20" name="Freeform 157">
                  <a:extLst>
                    <a:ext uri="{FF2B5EF4-FFF2-40B4-BE49-F238E27FC236}">
                      <a16:creationId xmlns:a16="http://schemas.microsoft.com/office/drawing/2014/main" id="{9E0EE2A2-B471-59E6-2712-E18A29F3973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329" y="1806"/>
                  <a:ext cx="345" cy="410"/>
                </a:xfrm>
                <a:custGeom>
                  <a:avLst/>
                  <a:gdLst>
                    <a:gd name="T0" fmla="*/ 35 w 129"/>
                    <a:gd name="T1" fmla="*/ 153 h 153"/>
                    <a:gd name="T2" fmla="*/ 35 w 129"/>
                    <a:gd name="T3" fmla="*/ 153 h 153"/>
                    <a:gd name="T4" fmla="*/ 35 w 129"/>
                    <a:gd name="T5" fmla="*/ 153 h 153"/>
                    <a:gd name="T6" fmla="*/ 0 w 129"/>
                    <a:gd name="T7" fmla="*/ 0 h 153"/>
                    <a:gd name="T8" fmla="*/ 1 w 129"/>
                    <a:gd name="T9" fmla="*/ 0 h 153"/>
                    <a:gd name="T10" fmla="*/ 1 w 129"/>
                    <a:gd name="T11" fmla="*/ 0 h 153"/>
                    <a:gd name="T12" fmla="*/ 129 w 129"/>
                    <a:gd name="T13" fmla="*/ 124 h 153"/>
                    <a:gd name="T14" fmla="*/ 129 w 129"/>
                    <a:gd name="T15" fmla="*/ 124 h 153"/>
                    <a:gd name="T16" fmla="*/ 129 w 129"/>
                    <a:gd name="T17" fmla="*/ 124 h 153"/>
                    <a:gd name="T18" fmla="*/ 35 w 129"/>
                    <a:gd name="T19" fmla="*/ 153 h 153"/>
                    <a:gd name="T20" fmla="*/ 35 w 129"/>
                    <a:gd name="T21" fmla="*/ 153 h 153"/>
                    <a:gd name="T22" fmla="*/ 1 w 129"/>
                    <a:gd name="T23" fmla="*/ 1 h 153"/>
                    <a:gd name="T24" fmla="*/ 35 w 129"/>
                    <a:gd name="T25" fmla="*/ 152 h 153"/>
                    <a:gd name="T26" fmla="*/ 128 w 129"/>
                    <a:gd name="T27" fmla="*/ 124 h 153"/>
                    <a:gd name="T28" fmla="*/ 1 w 129"/>
                    <a:gd name="T29" fmla="*/ 1 h 1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29" h="153">
                      <a:moveTo>
                        <a:pt x="35" y="153"/>
                      </a:moveTo>
                      <a:cubicBezTo>
                        <a:pt x="35" y="153"/>
                        <a:pt x="35" y="153"/>
                        <a:pt x="35" y="153"/>
                      </a:cubicBezTo>
                      <a:cubicBezTo>
                        <a:pt x="35" y="153"/>
                        <a:pt x="35" y="153"/>
                        <a:pt x="35" y="153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29" y="124"/>
                        <a:pt x="129" y="124"/>
                        <a:pt x="129" y="124"/>
                      </a:cubicBezTo>
                      <a:cubicBezTo>
                        <a:pt x="129" y="124"/>
                        <a:pt x="129" y="124"/>
                        <a:pt x="129" y="124"/>
                      </a:cubicBezTo>
                      <a:cubicBezTo>
                        <a:pt x="129" y="124"/>
                        <a:pt x="129" y="124"/>
                        <a:pt x="129" y="124"/>
                      </a:cubicBezTo>
                      <a:cubicBezTo>
                        <a:pt x="35" y="153"/>
                        <a:pt x="35" y="153"/>
                        <a:pt x="35" y="153"/>
                      </a:cubicBezTo>
                      <a:cubicBezTo>
                        <a:pt x="35" y="153"/>
                        <a:pt x="35" y="153"/>
                        <a:pt x="35" y="153"/>
                      </a:cubicBezTo>
                      <a:close/>
                      <a:moveTo>
                        <a:pt x="1" y="1"/>
                      </a:moveTo>
                      <a:cubicBezTo>
                        <a:pt x="35" y="152"/>
                        <a:pt x="35" y="152"/>
                        <a:pt x="35" y="152"/>
                      </a:cubicBezTo>
                      <a:cubicBezTo>
                        <a:pt x="128" y="124"/>
                        <a:pt x="128" y="124"/>
                        <a:pt x="128" y="124"/>
                      </a:cubicBez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21" name="Freeform 158">
                  <a:extLst>
                    <a:ext uri="{FF2B5EF4-FFF2-40B4-BE49-F238E27FC236}">
                      <a16:creationId xmlns:a16="http://schemas.microsoft.com/office/drawing/2014/main" id="{68A3943A-7E47-8F27-33F6-AFDC278F9CB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329" y="1806"/>
                  <a:ext cx="396" cy="332"/>
                </a:xfrm>
                <a:custGeom>
                  <a:avLst/>
                  <a:gdLst>
                    <a:gd name="T0" fmla="*/ 129 w 148"/>
                    <a:gd name="T1" fmla="*/ 124 h 124"/>
                    <a:gd name="T2" fmla="*/ 129 w 148"/>
                    <a:gd name="T3" fmla="*/ 124 h 124"/>
                    <a:gd name="T4" fmla="*/ 0 w 148"/>
                    <a:gd name="T5" fmla="*/ 0 h 124"/>
                    <a:gd name="T6" fmla="*/ 0 w 148"/>
                    <a:gd name="T7" fmla="*/ 0 h 124"/>
                    <a:gd name="T8" fmla="*/ 1 w 148"/>
                    <a:gd name="T9" fmla="*/ 0 h 124"/>
                    <a:gd name="T10" fmla="*/ 147 w 148"/>
                    <a:gd name="T11" fmla="*/ 35 h 124"/>
                    <a:gd name="T12" fmla="*/ 148 w 148"/>
                    <a:gd name="T13" fmla="*/ 35 h 124"/>
                    <a:gd name="T14" fmla="*/ 129 w 148"/>
                    <a:gd name="T15" fmla="*/ 124 h 124"/>
                    <a:gd name="T16" fmla="*/ 129 w 148"/>
                    <a:gd name="T17" fmla="*/ 124 h 124"/>
                    <a:gd name="T18" fmla="*/ 129 w 148"/>
                    <a:gd name="T19" fmla="*/ 124 h 124"/>
                    <a:gd name="T20" fmla="*/ 1 w 148"/>
                    <a:gd name="T21" fmla="*/ 0 h 124"/>
                    <a:gd name="T22" fmla="*/ 129 w 148"/>
                    <a:gd name="T23" fmla="*/ 123 h 124"/>
                    <a:gd name="T24" fmla="*/ 147 w 148"/>
                    <a:gd name="T25" fmla="*/ 35 h 124"/>
                    <a:gd name="T26" fmla="*/ 1 w 148"/>
                    <a:gd name="T27" fmla="*/ 0 h 1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48" h="124">
                      <a:moveTo>
                        <a:pt x="129" y="124"/>
                      </a:moveTo>
                      <a:cubicBezTo>
                        <a:pt x="129" y="124"/>
                        <a:pt x="129" y="124"/>
                        <a:pt x="129" y="124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1" y="0"/>
                        <a:pt x="1" y="0"/>
                      </a:cubicBezTo>
                      <a:cubicBezTo>
                        <a:pt x="147" y="35"/>
                        <a:pt x="147" y="35"/>
                        <a:pt x="147" y="35"/>
                      </a:cubicBezTo>
                      <a:cubicBezTo>
                        <a:pt x="147" y="35"/>
                        <a:pt x="148" y="35"/>
                        <a:pt x="148" y="35"/>
                      </a:cubicBezTo>
                      <a:cubicBezTo>
                        <a:pt x="129" y="124"/>
                        <a:pt x="129" y="124"/>
                        <a:pt x="129" y="124"/>
                      </a:cubicBezTo>
                      <a:cubicBezTo>
                        <a:pt x="129" y="124"/>
                        <a:pt x="129" y="124"/>
                        <a:pt x="129" y="124"/>
                      </a:cubicBezTo>
                      <a:cubicBezTo>
                        <a:pt x="129" y="124"/>
                        <a:pt x="129" y="124"/>
                        <a:pt x="129" y="124"/>
                      </a:cubicBezTo>
                      <a:close/>
                      <a:moveTo>
                        <a:pt x="1" y="0"/>
                      </a:moveTo>
                      <a:cubicBezTo>
                        <a:pt x="129" y="123"/>
                        <a:pt x="129" y="123"/>
                        <a:pt x="129" y="123"/>
                      </a:cubicBezTo>
                      <a:cubicBezTo>
                        <a:pt x="147" y="35"/>
                        <a:pt x="147" y="35"/>
                        <a:pt x="147" y="35"/>
                      </a:cubicBezTo>
                      <a:lnTo>
                        <a:pt x="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22" name="Freeform 159">
                  <a:extLst>
                    <a:ext uri="{FF2B5EF4-FFF2-40B4-BE49-F238E27FC236}">
                      <a16:creationId xmlns:a16="http://schemas.microsoft.com/office/drawing/2014/main" id="{9943FF36-6FDC-CC90-43FE-5C86BA7400F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995" y="1806"/>
                  <a:ext cx="337" cy="252"/>
                </a:xfrm>
                <a:custGeom>
                  <a:avLst/>
                  <a:gdLst>
                    <a:gd name="T0" fmla="*/ 70 w 126"/>
                    <a:gd name="T1" fmla="*/ 94 h 94"/>
                    <a:gd name="T2" fmla="*/ 70 w 126"/>
                    <a:gd name="T3" fmla="*/ 94 h 94"/>
                    <a:gd name="T4" fmla="*/ 0 w 126"/>
                    <a:gd name="T5" fmla="*/ 21 h 94"/>
                    <a:gd name="T6" fmla="*/ 0 w 126"/>
                    <a:gd name="T7" fmla="*/ 21 h 94"/>
                    <a:gd name="T8" fmla="*/ 0 w 126"/>
                    <a:gd name="T9" fmla="*/ 21 h 94"/>
                    <a:gd name="T10" fmla="*/ 126 w 126"/>
                    <a:gd name="T11" fmla="*/ 0 h 94"/>
                    <a:gd name="T12" fmla="*/ 126 w 126"/>
                    <a:gd name="T13" fmla="*/ 0 h 94"/>
                    <a:gd name="T14" fmla="*/ 126 w 126"/>
                    <a:gd name="T15" fmla="*/ 0 h 94"/>
                    <a:gd name="T16" fmla="*/ 70 w 126"/>
                    <a:gd name="T17" fmla="*/ 94 h 94"/>
                    <a:gd name="T18" fmla="*/ 70 w 126"/>
                    <a:gd name="T19" fmla="*/ 94 h 94"/>
                    <a:gd name="T20" fmla="*/ 70 w 126"/>
                    <a:gd name="T21" fmla="*/ 94 h 94"/>
                    <a:gd name="T22" fmla="*/ 1 w 126"/>
                    <a:gd name="T23" fmla="*/ 21 h 94"/>
                    <a:gd name="T24" fmla="*/ 70 w 126"/>
                    <a:gd name="T25" fmla="*/ 93 h 94"/>
                    <a:gd name="T26" fmla="*/ 125 w 126"/>
                    <a:gd name="T27" fmla="*/ 0 h 94"/>
                    <a:gd name="T28" fmla="*/ 1 w 126"/>
                    <a:gd name="T29" fmla="*/ 21 h 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26" h="94">
                      <a:moveTo>
                        <a:pt x="70" y="94"/>
                      </a:moveTo>
                      <a:cubicBezTo>
                        <a:pt x="70" y="94"/>
                        <a:pt x="70" y="94"/>
                        <a:pt x="70" y="94"/>
                      </a:cubicBezTo>
                      <a:cubicBezTo>
                        <a:pt x="0" y="21"/>
                        <a:pt x="0" y="21"/>
                        <a:pt x="0" y="21"/>
                      </a:cubicBezTo>
                      <a:cubicBezTo>
                        <a:pt x="0" y="21"/>
                        <a:pt x="0" y="21"/>
                        <a:pt x="0" y="21"/>
                      </a:cubicBezTo>
                      <a:cubicBezTo>
                        <a:pt x="0" y="21"/>
                        <a:pt x="0" y="21"/>
                        <a:pt x="0" y="21"/>
                      </a:cubicBezTo>
                      <a:cubicBezTo>
                        <a:pt x="126" y="0"/>
                        <a:pt x="126" y="0"/>
                        <a:pt x="126" y="0"/>
                      </a:cubicBezTo>
                      <a:cubicBezTo>
                        <a:pt x="126" y="0"/>
                        <a:pt x="126" y="0"/>
                        <a:pt x="126" y="0"/>
                      </a:cubicBezTo>
                      <a:cubicBezTo>
                        <a:pt x="126" y="0"/>
                        <a:pt x="126" y="0"/>
                        <a:pt x="126" y="0"/>
                      </a:cubicBezTo>
                      <a:cubicBezTo>
                        <a:pt x="70" y="94"/>
                        <a:pt x="70" y="94"/>
                        <a:pt x="70" y="94"/>
                      </a:cubicBezTo>
                      <a:cubicBezTo>
                        <a:pt x="70" y="94"/>
                        <a:pt x="70" y="94"/>
                        <a:pt x="70" y="94"/>
                      </a:cubicBezTo>
                      <a:cubicBezTo>
                        <a:pt x="70" y="94"/>
                        <a:pt x="70" y="94"/>
                        <a:pt x="70" y="94"/>
                      </a:cubicBezTo>
                      <a:close/>
                      <a:moveTo>
                        <a:pt x="1" y="21"/>
                      </a:moveTo>
                      <a:cubicBezTo>
                        <a:pt x="70" y="93"/>
                        <a:pt x="70" y="93"/>
                        <a:pt x="70" y="93"/>
                      </a:cubicBezTo>
                      <a:cubicBezTo>
                        <a:pt x="125" y="0"/>
                        <a:pt x="125" y="0"/>
                        <a:pt x="125" y="0"/>
                      </a:cubicBezTo>
                      <a:lnTo>
                        <a:pt x="1" y="2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23" name="Freeform 160">
                  <a:extLst>
                    <a:ext uri="{FF2B5EF4-FFF2-40B4-BE49-F238E27FC236}">
                      <a16:creationId xmlns:a16="http://schemas.microsoft.com/office/drawing/2014/main" id="{6332A1C3-C3D0-964E-867B-C5748FAC8D1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139" y="2058"/>
                  <a:ext cx="286" cy="318"/>
                </a:xfrm>
                <a:custGeom>
                  <a:avLst/>
                  <a:gdLst>
                    <a:gd name="T0" fmla="*/ 1 w 107"/>
                    <a:gd name="T1" fmla="*/ 119 h 119"/>
                    <a:gd name="T2" fmla="*/ 0 w 107"/>
                    <a:gd name="T3" fmla="*/ 119 h 119"/>
                    <a:gd name="T4" fmla="*/ 0 w 107"/>
                    <a:gd name="T5" fmla="*/ 119 h 119"/>
                    <a:gd name="T6" fmla="*/ 16 w 107"/>
                    <a:gd name="T7" fmla="*/ 0 h 119"/>
                    <a:gd name="T8" fmla="*/ 16 w 107"/>
                    <a:gd name="T9" fmla="*/ 0 h 119"/>
                    <a:gd name="T10" fmla="*/ 16 w 107"/>
                    <a:gd name="T11" fmla="*/ 0 h 119"/>
                    <a:gd name="T12" fmla="*/ 106 w 107"/>
                    <a:gd name="T13" fmla="*/ 59 h 119"/>
                    <a:gd name="T14" fmla="*/ 107 w 107"/>
                    <a:gd name="T15" fmla="*/ 59 h 119"/>
                    <a:gd name="T16" fmla="*/ 106 w 107"/>
                    <a:gd name="T17" fmla="*/ 59 h 119"/>
                    <a:gd name="T18" fmla="*/ 1 w 107"/>
                    <a:gd name="T19" fmla="*/ 119 h 119"/>
                    <a:gd name="T20" fmla="*/ 1 w 107"/>
                    <a:gd name="T21" fmla="*/ 119 h 119"/>
                    <a:gd name="T22" fmla="*/ 16 w 107"/>
                    <a:gd name="T23" fmla="*/ 0 h 119"/>
                    <a:gd name="T24" fmla="*/ 1 w 107"/>
                    <a:gd name="T25" fmla="*/ 119 h 119"/>
                    <a:gd name="T26" fmla="*/ 106 w 107"/>
                    <a:gd name="T27" fmla="*/ 59 h 119"/>
                    <a:gd name="T28" fmla="*/ 16 w 107"/>
                    <a:gd name="T29" fmla="*/ 0 h 1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07" h="119">
                      <a:moveTo>
                        <a:pt x="1" y="119"/>
                      </a:moveTo>
                      <a:cubicBezTo>
                        <a:pt x="0" y="119"/>
                        <a:pt x="0" y="119"/>
                        <a:pt x="0" y="119"/>
                      </a:cubicBezTo>
                      <a:cubicBezTo>
                        <a:pt x="0" y="119"/>
                        <a:pt x="0" y="119"/>
                        <a:pt x="0" y="119"/>
                      </a:cubicBez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106" y="59"/>
                        <a:pt x="106" y="59"/>
                        <a:pt x="106" y="59"/>
                      </a:cubicBezTo>
                      <a:cubicBezTo>
                        <a:pt x="107" y="59"/>
                        <a:pt x="107" y="59"/>
                        <a:pt x="107" y="59"/>
                      </a:cubicBezTo>
                      <a:cubicBezTo>
                        <a:pt x="107" y="59"/>
                        <a:pt x="107" y="59"/>
                        <a:pt x="106" y="59"/>
                      </a:cubicBezTo>
                      <a:cubicBezTo>
                        <a:pt x="1" y="119"/>
                        <a:pt x="1" y="119"/>
                        <a:pt x="1" y="119"/>
                      </a:cubicBezTo>
                      <a:cubicBezTo>
                        <a:pt x="1" y="119"/>
                        <a:pt x="1" y="119"/>
                        <a:pt x="1" y="119"/>
                      </a:cubicBezTo>
                      <a:close/>
                      <a:moveTo>
                        <a:pt x="16" y="0"/>
                      </a:moveTo>
                      <a:cubicBezTo>
                        <a:pt x="1" y="119"/>
                        <a:pt x="1" y="119"/>
                        <a:pt x="1" y="119"/>
                      </a:cubicBezTo>
                      <a:cubicBezTo>
                        <a:pt x="106" y="59"/>
                        <a:pt x="106" y="59"/>
                        <a:pt x="106" y="59"/>
                      </a:cubicBezTo>
                      <a:lnTo>
                        <a:pt x="1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24" name="Freeform 161">
                  <a:extLst>
                    <a:ext uri="{FF2B5EF4-FFF2-40B4-BE49-F238E27FC236}">
                      <a16:creationId xmlns:a16="http://schemas.microsoft.com/office/drawing/2014/main" id="{1FAD5A02-09AC-C9A2-164E-25C094F66DB1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182" y="1806"/>
                  <a:ext cx="243" cy="410"/>
                </a:xfrm>
                <a:custGeom>
                  <a:avLst/>
                  <a:gdLst>
                    <a:gd name="T0" fmla="*/ 90 w 91"/>
                    <a:gd name="T1" fmla="*/ 153 h 153"/>
                    <a:gd name="T2" fmla="*/ 90 w 91"/>
                    <a:gd name="T3" fmla="*/ 153 h 153"/>
                    <a:gd name="T4" fmla="*/ 0 w 91"/>
                    <a:gd name="T5" fmla="*/ 94 h 153"/>
                    <a:gd name="T6" fmla="*/ 0 w 91"/>
                    <a:gd name="T7" fmla="*/ 94 h 153"/>
                    <a:gd name="T8" fmla="*/ 55 w 91"/>
                    <a:gd name="T9" fmla="*/ 0 h 153"/>
                    <a:gd name="T10" fmla="*/ 56 w 91"/>
                    <a:gd name="T11" fmla="*/ 0 h 153"/>
                    <a:gd name="T12" fmla="*/ 56 w 91"/>
                    <a:gd name="T13" fmla="*/ 0 h 153"/>
                    <a:gd name="T14" fmla="*/ 91 w 91"/>
                    <a:gd name="T15" fmla="*/ 153 h 153"/>
                    <a:gd name="T16" fmla="*/ 90 w 91"/>
                    <a:gd name="T17" fmla="*/ 153 h 153"/>
                    <a:gd name="T18" fmla="*/ 90 w 91"/>
                    <a:gd name="T19" fmla="*/ 153 h 153"/>
                    <a:gd name="T20" fmla="*/ 1 w 91"/>
                    <a:gd name="T21" fmla="*/ 94 h 153"/>
                    <a:gd name="T22" fmla="*/ 90 w 91"/>
                    <a:gd name="T23" fmla="*/ 152 h 153"/>
                    <a:gd name="T24" fmla="*/ 56 w 91"/>
                    <a:gd name="T25" fmla="*/ 1 h 153"/>
                    <a:gd name="T26" fmla="*/ 1 w 91"/>
                    <a:gd name="T27" fmla="*/ 94 h 1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91" h="153">
                      <a:moveTo>
                        <a:pt x="90" y="153"/>
                      </a:moveTo>
                      <a:cubicBezTo>
                        <a:pt x="90" y="153"/>
                        <a:pt x="90" y="153"/>
                        <a:pt x="90" y="153"/>
                      </a:cubicBezTo>
                      <a:cubicBezTo>
                        <a:pt x="0" y="94"/>
                        <a:pt x="0" y="94"/>
                        <a:pt x="0" y="94"/>
                      </a:cubicBezTo>
                      <a:cubicBezTo>
                        <a:pt x="0" y="94"/>
                        <a:pt x="0" y="94"/>
                        <a:pt x="0" y="94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55" y="0"/>
                        <a:pt x="56" y="0"/>
                        <a:pt x="56" y="0"/>
                      </a:cubicBezTo>
                      <a:cubicBezTo>
                        <a:pt x="56" y="0"/>
                        <a:pt x="56" y="0"/>
                        <a:pt x="56" y="0"/>
                      </a:cubicBezTo>
                      <a:cubicBezTo>
                        <a:pt x="91" y="153"/>
                        <a:pt x="91" y="153"/>
                        <a:pt x="91" y="153"/>
                      </a:cubicBezTo>
                      <a:cubicBezTo>
                        <a:pt x="91" y="153"/>
                        <a:pt x="91" y="153"/>
                        <a:pt x="90" y="153"/>
                      </a:cubicBezTo>
                      <a:cubicBezTo>
                        <a:pt x="90" y="153"/>
                        <a:pt x="90" y="153"/>
                        <a:pt x="90" y="153"/>
                      </a:cubicBezTo>
                      <a:close/>
                      <a:moveTo>
                        <a:pt x="1" y="94"/>
                      </a:moveTo>
                      <a:cubicBezTo>
                        <a:pt x="90" y="152"/>
                        <a:pt x="90" y="152"/>
                        <a:pt x="90" y="152"/>
                      </a:cubicBezTo>
                      <a:cubicBezTo>
                        <a:pt x="56" y="1"/>
                        <a:pt x="56" y="1"/>
                        <a:pt x="56" y="1"/>
                      </a:cubicBezTo>
                      <a:lnTo>
                        <a:pt x="1" y="9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25" name="Freeform 162">
                  <a:extLst>
                    <a:ext uri="{FF2B5EF4-FFF2-40B4-BE49-F238E27FC236}">
                      <a16:creationId xmlns:a16="http://schemas.microsoft.com/office/drawing/2014/main" id="{89C19BCE-4DA2-4B6B-92C3-596DF571F032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238" y="1507"/>
                  <a:ext cx="187" cy="299"/>
                </a:xfrm>
                <a:custGeom>
                  <a:avLst/>
                  <a:gdLst>
                    <a:gd name="T0" fmla="*/ 35 w 70"/>
                    <a:gd name="T1" fmla="*/ 112 h 112"/>
                    <a:gd name="T2" fmla="*/ 35 w 70"/>
                    <a:gd name="T3" fmla="*/ 112 h 112"/>
                    <a:gd name="T4" fmla="*/ 34 w 70"/>
                    <a:gd name="T5" fmla="*/ 112 h 112"/>
                    <a:gd name="T6" fmla="*/ 0 w 70"/>
                    <a:gd name="T7" fmla="*/ 0 h 112"/>
                    <a:gd name="T8" fmla="*/ 0 w 70"/>
                    <a:gd name="T9" fmla="*/ 0 h 112"/>
                    <a:gd name="T10" fmla="*/ 0 w 70"/>
                    <a:gd name="T11" fmla="*/ 0 h 112"/>
                    <a:gd name="T12" fmla="*/ 69 w 70"/>
                    <a:gd name="T13" fmla="*/ 41 h 112"/>
                    <a:gd name="T14" fmla="*/ 70 w 70"/>
                    <a:gd name="T15" fmla="*/ 41 h 112"/>
                    <a:gd name="T16" fmla="*/ 35 w 70"/>
                    <a:gd name="T17" fmla="*/ 112 h 112"/>
                    <a:gd name="T18" fmla="*/ 35 w 70"/>
                    <a:gd name="T19" fmla="*/ 112 h 112"/>
                    <a:gd name="T20" fmla="*/ 0 w 70"/>
                    <a:gd name="T21" fmla="*/ 1 h 112"/>
                    <a:gd name="T22" fmla="*/ 35 w 70"/>
                    <a:gd name="T23" fmla="*/ 111 h 112"/>
                    <a:gd name="T24" fmla="*/ 69 w 70"/>
                    <a:gd name="T25" fmla="*/ 41 h 112"/>
                    <a:gd name="T26" fmla="*/ 0 w 70"/>
                    <a:gd name="T27" fmla="*/ 1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70" h="112">
                      <a:moveTo>
                        <a:pt x="35" y="112"/>
                      </a:moveTo>
                      <a:cubicBezTo>
                        <a:pt x="35" y="112"/>
                        <a:pt x="35" y="112"/>
                        <a:pt x="35" y="112"/>
                      </a:cubicBezTo>
                      <a:cubicBezTo>
                        <a:pt x="35" y="112"/>
                        <a:pt x="34" y="112"/>
                        <a:pt x="34" y="112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69" y="41"/>
                        <a:pt x="69" y="41"/>
                        <a:pt x="69" y="41"/>
                      </a:cubicBezTo>
                      <a:cubicBezTo>
                        <a:pt x="70" y="41"/>
                        <a:pt x="70" y="41"/>
                        <a:pt x="70" y="41"/>
                      </a:cubicBezTo>
                      <a:cubicBezTo>
                        <a:pt x="35" y="112"/>
                        <a:pt x="35" y="112"/>
                        <a:pt x="35" y="112"/>
                      </a:cubicBezTo>
                      <a:cubicBezTo>
                        <a:pt x="35" y="112"/>
                        <a:pt x="35" y="112"/>
                        <a:pt x="35" y="112"/>
                      </a:cubicBezTo>
                      <a:close/>
                      <a:moveTo>
                        <a:pt x="0" y="1"/>
                      </a:moveTo>
                      <a:cubicBezTo>
                        <a:pt x="35" y="111"/>
                        <a:pt x="35" y="111"/>
                        <a:pt x="35" y="111"/>
                      </a:cubicBezTo>
                      <a:cubicBezTo>
                        <a:pt x="69" y="41"/>
                        <a:pt x="69" y="41"/>
                        <a:pt x="69" y="41"/>
                      </a:cubicBezTo>
                      <a:lnTo>
                        <a:pt x="0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26" name="Freeform 163">
                  <a:extLst>
                    <a:ext uri="{FF2B5EF4-FFF2-40B4-BE49-F238E27FC236}">
                      <a16:creationId xmlns:a16="http://schemas.microsoft.com/office/drawing/2014/main" id="{68CFA232-8D89-1D2D-D4D0-875968AD24C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329" y="1617"/>
                  <a:ext cx="321" cy="189"/>
                </a:xfrm>
                <a:custGeom>
                  <a:avLst/>
                  <a:gdLst>
                    <a:gd name="T0" fmla="*/ 1 w 120"/>
                    <a:gd name="T1" fmla="*/ 71 h 71"/>
                    <a:gd name="T2" fmla="*/ 0 w 120"/>
                    <a:gd name="T3" fmla="*/ 71 h 71"/>
                    <a:gd name="T4" fmla="*/ 0 w 120"/>
                    <a:gd name="T5" fmla="*/ 71 h 71"/>
                    <a:gd name="T6" fmla="*/ 35 w 120"/>
                    <a:gd name="T7" fmla="*/ 0 h 71"/>
                    <a:gd name="T8" fmla="*/ 35 w 120"/>
                    <a:gd name="T9" fmla="*/ 0 h 71"/>
                    <a:gd name="T10" fmla="*/ 120 w 120"/>
                    <a:gd name="T11" fmla="*/ 39 h 71"/>
                    <a:gd name="T12" fmla="*/ 120 w 120"/>
                    <a:gd name="T13" fmla="*/ 39 h 71"/>
                    <a:gd name="T14" fmla="*/ 120 w 120"/>
                    <a:gd name="T15" fmla="*/ 39 h 71"/>
                    <a:gd name="T16" fmla="*/ 1 w 120"/>
                    <a:gd name="T17" fmla="*/ 71 h 71"/>
                    <a:gd name="T18" fmla="*/ 1 w 120"/>
                    <a:gd name="T19" fmla="*/ 71 h 71"/>
                    <a:gd name="T20" fmla="*/ 35 w 120"/>
                    <a:gd name="T21" fmla="*/ 0 h 71"/>
                    <a:gd name="T22" fmla="*/ 1 w 120"/>
                    <a:gd name="T23" fmla="*/ 71 h 71"/>
                    <a:gd name="T24" fmla="*/ 119 w 120"/>
                    <a:gd name="T25" fmla="*/ 39 h 71"/>
                    <a:gd name="T26" fmla="*/ 35 w 120"/>
                    <a:gd name="T27" fmla="*/ 0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20" h="71">
                      <a:moveTo>
                        <a:pt x="1" y="71"/>
                      </a:moveTo>
                      <a:cubicBezTo>
                        <a:pt x="1" y="71"/>
                        <a:pt x="0" y="71"/>
                        <a:pt x="0" y="71"/>
                      </a:cubicBezTo>
                      <a:cubicBezTo>
                        <a:pt x="0" y="71"/>
                        <a:pt x="0" y="71"/>
                        <a:pt x="0" y="71"/>
                      </a:cubicBezTo>
                      <a:cubicBezTo>
                        <a:pt x="35" y="0"/>
                        <a:pt x="35" y="0"/>
                        <a:pt x="35" y="0"/>
                      </a:cubicBezTo>
                      <a:cubicBezTo>
                        <a:pt x="35" y="0"/>
                        <a:pt x="35" y="0"/>
                        <a:pt x="35" y="0"/>
                      </a:cubicBezTo>
                      <a:cubicBezTo>
                        <a:pt x="120" y="39"/>
                        <a:pt x="120" y="39"/>
                        <a:pt x="120" y="39"/>
                      </a:cubicBezTo>
                      <a:cubicBezTo>
                        <a:pt x="120" y="39"/>
                        <a:pt x="120" y="39"/>
                        <a:pt x="120" y="39"/>
                      </a:cubicBezTo>
                      <a:cubicBezTo>
                        <a:pt x="120" y="39"/>
                        <a:pt x="120" y="39"/>
                        <a:pt x="120" y="39"/>
                      </a:cubicBezTo>
                      <a:cubicBezTo>
                        <a:pt x="1" y="71"/>
                        <a:pt x="1" y="71"/>
                        <a:pt x="1" y="71"/>
                      </a:cubicBezTo>
                      <a:cubicBezTo>
                        <a:pt x="1" y="71"/>
                        <a:pt x="1" y="71"/>
                        <a:pt x="1" y="71"/>
                      </a:cubicBezTo>
                      <a:close/>
                      <a:moveTo>
                        <a:pt x="35" y="0"/>
                      </a:moveTo>
                      <a:cubicBezTo>
                        <a:pt x="1" y="71"/>
                        <a:pt x="1" y="71"/>
                        <a:pt x="1" y="71"/>
                      </a:cubicBezTo>
                      <a:cubicBezTo>
                        <a:pt x="119" y="39"/>
                        <a:pt x="119" y="39"/>
                        <a:pt x="119" y="39"/>
                      </a:cubicBezTo>
                      <a:lnTo>
                        <a:pt x="3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27" name="Freeform 164">
                  <a:extLst>
                    <a:ext uri="{FF2B5EF4-FFF2-40B4-BE49-F238E27FC236}">
                      <a16:creationId xmlns:a16="http://schemas.microsoft.com/office/drawing/2014/main" id="{E10B1D11-7E12-E62C-0372-5880A0D47783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764" y="1579"/>
                  <a:ext cx="233" cy="284"/>
                </a:xfrm>
                <a:custGeom>
                  <a:avLst/>
                  <a:gdLst>
                    <a:gd name="T0" fmla="*/ 86 w 87"/>
                    <a:gd name="T1" fmla="*/ 106 h 106"/>
                    <a:gd name="T2" fmla="*/ 86 w 87"/>
                    <a:gd name="T3" fmla="*/ 106 h 106"/>
                    <a:gd name="T4" fmla="*/ 0 w 87"/>
                    <a:gd name="T5" fmla="*/ 37 h 106"/>
                    <a:gd name="T6" fmla="*/ 0 w 87"/>
                    <a:gd name="T7" fmla="*/ 37 h 106"/>
                    <a:gd name="T8" fmla="*/ 0 w 87"/>
                    <a:gd name="T9" fmla="*/ 36 h 106"/>
                    <a:gd name="T10" fmla="*/ 84 w 87"/>
                    <a:gd name="T11" fmla="*/ 0 h 106"/>
                    <a:gd name="T12" fmla="*/ 85 w 87"/>
                    <a:gd name="T13" fmla="*/ 0 h 106"/>
                    <a:gd name="T14" fmla="*/ 85 w 87"/>
                    <a:gd name="T15" fmla="*/ 1 h 106"/>
                    <a:gd name="T16" fmla="*/ 87 w 87"/>
                    <a:gd name="T17" fmla="*/ 106 h 106"/>
                    <a:gd name="T18" fmla="*/ 87 w 87"/>
                    <a:gd name="T19" fmla="*/ 106 h 106"/>
                    <a:gd name="T20" fmla="*/ 86 w 87"/>
                    <a:gd name="T21" fmla="*/ 106 h 106"/>
                    <a:gd name="T22" fmla="*/ 1 w 87"/>
                    <a:gd name="T23" fmla="*/ 37 h 106"/>
                    <a:gd name="T24" fmla="*/ 86 w 87"/>
                    <a:gd name="T25" fmla="*/ 105 h 106"/>
                    <a:gd name="T26" fmla="*/ 84 w 87"/>
                    <a:gd name="T27" fmla="*/ 1 h 106"/>
                    <a:gd name="T28" fmla="*/ 1 w 87"/>
                    <a:gd name="T29" fmla="*/ 37 h 1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87" h="106">
                      <a:moveTo>
                        <a:pt x="86" y="106"/>
                      </a:moveTo>
                      <a:cubicBezTo>
                        <a:pt x="86" y="106"/>
                        <a:pt x="86" y="106"/>
                        <a:pt x="86" y="106"/>
                      </a:cubicBezTo>
                      <a:cubicBezTo>
                        <a:pt x="0" y="37"/>
                        <a:pt x="0" y="37"/>
                        <a:pt x="0" y="37"/>
                      </a:cubicBezTo>
                      <a:cubicBezTo>
                        <a:pt x="0" y="37"/>
                        <a:pt x="0" y="37"/>
                        <a:pt x="0" y="37"/>
                      </a:cubicBezTo>
                      <a:cubicBezTo>
                        <a:pt x="0" y="36"/>
                        <a:pt x="0" y="36"/>
                        <a:pt x="0" y="36"/>
                      </a:cubicBezTo>
                      <a:cubicBezTo>
                        <a:pt x="84" y="0"/>
                        <a:pt x="84" y="0"/>
                        <a:pt x="84" y="0"/>
                      </a:cubicBezTo>
                      <a:cubicBezTo>
                        <a:pt x="84" y="0"/>
                        <a:pt x="85" y="0"/>
                        <a:pt x="85" y="0"/>
                      </a:cubicBezTo>
                      <a:cubicBezTo>
                        <a:pt x="85" y="0"/>
                        <a:pt x="85" y="0"/>
                        <a:pt x="85" y="1"/>
                      </a:cubicBezTo>
                      <a:cubicBezTo>
                        <a:pt x="87" y="106"/>
                        <a:pt x="87" y="106"/>
                        <a:pt x="87" y="106"/>
                      </a:cubicBezTo>
                      <a:cubicBezTo>
                        <a:pt x="87" y="106"/>
                        <a:pt x="87" y="106"/>
                        <a:pt x="87" y="106"/>
                      </a:cubicBezTo>
                      <a:cubicBezTo>
                        <a:pt x="87" y="106"/>
                        <a:pt x="87" y="106"/>
                        <a:pt x="86" y="106"/>
                      </a:cubicBezTo>
                      <a:close/>
                      <a:moveTo>
                        <a:pt x="1" y="37"/>
                      </a:moveTo>
                      <a:cubicBezTo>
                        <a:pt x="86" y="105"/>
                        <a:pt x="86" y="105"/>
                        <a:pt x="86" y="105"/>
                      </a:cubicBezTo>
                      <a:cubicBezTo>
                        <a:pt x="84" y="1"/>
                        <a:pt x="84" y="1"/>
                        <a:pt x="84" y="1"/>
                      </a:cubicBezTo>
                      <a:lnTo>
                        <a:pt x="1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28" name="Freeform 165">
                  <a:extLst>
                    <a:ext uri="{FF2B5EF4-FFF2-40B4-BE49-F238E27FC236}">
                      <a16:creationId xmlns:a16="http://schemas.microsoft.com/office/drawing/2014/main" id="{80E02E8B-0053-999D-D40D-325C8BDE4AE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764" y="1459"/>
                  <a:ext cx="228" cy="219"/>
                </a:xfrm>
                <a:custGeom>
                  <a:avLst/>
                  <a:gdLst>
                    <a:gd name="T0" fmla="*/ 0 w 85"/>
                    <a:gd name="T1" fmla="*/ 82 h 82"/>
                    <a:gd name="T2" fmla="*/ 0 w 85"/>
                    <a:gd name="T3" fmla="*/ 82 h 82"/>
                    <a:gd name="T4" fmla="*/ 0 w 85"/>
                    <a:gd name="T5" fmla="*/ 81 h 82"/>
                    <a:gd name="T6" fmla="*/ 51 w 85"/>
                    <a:gd name="T7" fmla="*/ 1 h 82"/>
                    <a:gd name="T8" fmla="*/ 52 w 85"/>
                    <a:gd name="T9" fmla="*/ 0 h 82"/>
                    <a:gd name="T10" fmla="*/ 52 w 85"/>
                    <a:gd name="T11" fmla="*/ 1 h 82"/>
                    <a:gd name="T12" fmla="*/ 85 w 85"/>
                    <a:gd name="T13" fmla="*/ 45 h 82"/>
                    <a:gd name="T14" fmla="*/ 85 w 85"/>
                    <a:gd name="T15" fmla="*/ 46 h 82"/>
                    <a:gd name="T16" fmla="*/ 85 w 85"/>
                    <a:gd name="T17" fmla="*/ 46 h 82"/>
                    <a:gd name="T18" fmla="*/ 0 w 85"/>
                    <a:gd name="T19" fmla="*/ 82 h 82"/>
                    <a:gd name="T20" fmla="*/ 0 w 85"/>
                    <a:gd name="T21" fmla="*/ 82 h 82"/>
                    <a:gd name="T22" fmla="*/ 52 w 85"/>
                    <a:gd name="T23" fmla="*/ 1 h 82"/>
                    <a:gd name="T24" fmla="*/ 1 w 85"/>
                    <a:gd name="T25" fmla="*/ 81 h 82"/>
                    <a:gd name="T26" fmla="*/ 84 w 85"/>
                    <a:gd name="T27" fmla="*/ 45 h 82"/>
                    <a:gd name="T28" fmla="*/ 52 w 85"/>
                    <a:gd name="T29" fmla="*/ 1 h 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85" h="82">
                      <a:moveTo>
                        <a:pt x="0" y="82"/>
                      </a:moveTo>
                      <a:cubicBezTo>
                        <a:pt x="0" y="82"/>
                        <a:pt x="0" y="82"/>
                        <a:pt x="0" y="82"/>
                      </a:cubicBezTo>
                      <a:cubicBezTo>
                        <a:pt x="0" y="82"/>
                        <a:pt x="0" y="82"/>
                        <a:pt x="0" y="81"/>
                      </a:cubicBezTo>
                      <a:cubicBezTo>
                        <a:pt x="51" y="1"/>
                        <a:pt x="51" y="1"/>
                        <a:pt x="51" y="1"/>
                      </a:cubicBezTo>
                      <a:cubicBezTo>
                        <a:pt x="51" y="0"/>
                        <a:pt x="51" y="0"/>
                        <a:pt x="52" y="0"/>
                      </a:cubicBezTo>
                      <a:cubicBezTo>
                        <a:pt x="52" y="0"/>
                        <a:pt x="52" y="0"/>
                        <a:pt x="52" y="1"/>
                      </a:cubicBezTo>
                      <a:cubicBezTo>
                        <a:pt x="85" y="45"/>
                        <a:pt x="85" y="45"/>
                        <a:pt x="85" y="45"/>
                      </a:cubicBezTo>
                      <a:cubicBezTo>
                        <a:pt x="85" y="45"/>
                        <a:pt x="85" y="46"/>
                        <a:pt x="85" y="46"/>
                      </a:cubicBezTo>
                      <a:cubicBezTo>
                        <a:pt x="85" y="46"/>
                        <a:pt x="85" y="46"/>
                        <a:pt x="85" y="46"/>
                      </a:cubicBezTo>
                      <a:cubicBezTo>
                        <a:pt x="0" y="82"/>
                        <a:pt x="0" y="82"/>
                        <a:pt x="0" y="82"/>
                      </a:cubicBezTo>
                      <a:cubicBezTo>
                        <a:pt x="0" y="82"/>
                        <a:pt x="0" y="82"/>
                        <a:pt x="0" y="82"/>
                      </a:cubicBezTo>
                      <a:close/>
                      <a:moveTo>
                        <a:pt x="52" y="1"/>
                      </a:moveTo>
                      <a:cubicBezTo>
                        <a:pt x="1" y="81"/>
                        <a:pt x="1" y="81"/>
                        <a:pt x="1" y="81"/>
                      </a:cubicBezTo>
                      <a:cubicBezTo>
                        <a:pt x="84" y="45"/>
                        <a:pt x="84" y="45"/>
                        <a:pt x="84" y="45"/>
                      </a:cubicBezTo>
                      <a:lnTo>
                        <a:pt x="52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29" name="Freeform 166">
                  <a:extLst>
                    <a:ext uri="{FF2B5EF4-FFF2-40B4-BE49-F238E27FC236}">
                      <a16:creationId xmlns:a16="http://schemas.microsoft.com/office/drawing/2014/main" id="{EAD568F9-9BBF-5197-DC92-D3272845F47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989" y="1579"/>
                  <a:ext cx="343" cy="284"/>
                </a:xfrm>
                <a:custGeom>
                  <a:avLst/>
                  <a:gdLst>
                    <a:gd name="T0" fmla="*/ 2 w 128"/>
                    <a:gd name="T1" fmla="*/ 106 h 106"/>
                    <a:gd name="T2" fmla="*/ 2 w 128"/>
                    <a:gd name="T3" fmla="*/ 106 h 106"/>
                    <a:gd name="T4" fmla="*/ 2 w 128"/>
                    <a:gd name="T5" fmla="*/ 106 h 106"/>
                    <a:gd name="T6" fmla="*/ 0 w 128"/>
                    <a:gd name="T7" fmla="*/ 1 h 106"/>
                    <a:gd name="T8" fmla="*/ 0 w 128"/>
                    <a:gd name="T9" fmla="*/ 0 h 106"/>
                    <a:gd name="T10" fmla="*/ 1 w 128"/>
                    <a:gd name="T11" fmla="*/ 0 h 106"/>
                    <a:gd name="T12" fmla="*/ 128 w 128"/>
                    <a:gd name="T13" fmla="*/ 85 h 106"/>
                    <a:gd name="T14" fmla="*/ 128 w 128"/>
                    <a:gd name="T15" fmla="*/ 85 h 106"/>
                    <a:gd name="T16" fmla="*/ 128 w 128"/>
                    <a:gd name="T17" fmla="*/ 85 h 106"/>
                    <a:gd name="T18" fmla="*/ 3 w 128"/>
                    <a:gd name="T19" fmla="*/ 106 h 106"/>
                    <a:gd name="T20" fmla="*/ 2 w 128"/>
                    <a:gd name="T21" fmla="*/ 106 h 106"/>
                    <a:gd name="T22" fmla="*/ 1 w 128"/>
                    <a:gd name="T23" fmla="*/ 1 h 106"/>
                    <a:gd name="T24" fmla="*/ 3 w 128"/>
                    <a:gd name="T25" fmla="*/ 105 h 106"/>
                    <a:gd name="T26" fmla="*/ 127 w 128"/>
                    <a:gd name="T27" fmla="*/ 85 h 106"/>
                    <a:gd name="T28" fmla="*/ 1 w 128"/>
                    <a:gd name="T29" fmla="*/ 1 h 1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28" h="106">
                      <a:moveTo>
                        <a:pt x="2" y="106"/>
                      </a:moveTo>
                      <a:cubicBezTo>
                        <a:pt x="2" y="106"/>
                        <a:pt x="2" y="106"/>
                        <a:pt x="2" y="106"/>
                      </a:cubicBezTo>
                      <a:cubicBezTo>
                        <a:pt x="2" y="106"/>
                        <a:pt x="2" y="106"/>
                        <a:pt x="2" y="106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1" y="0"/>
                        <a:pt x="1" y="0"/>
                      </a:cubicBezTo>
                      <a:cubicBezTo>
                        <a:pt x="128" y="85"/>
                        <a:pt x="128" y="85"/>
                        <a:pt x="128" y="85"/>
                      </a:cubicBezTo>
                      <a:cubicBezTo>
                        <a:pt x="128" y="85"/>
                        <a:pt x="128" y="85"/>
                        <a:pt x="128" y="85"/>
                      </a:cubicBezTo>
                      <a:cubicBezTo>
                        <a:pt x="128" y="85"/>
                        <a:pt x="128" y="85"/>
                        <a:pt x="128" y="85"/>
                      </a:cubicBezTo>
                      <a:cubicBezTo>
                        <a:pt x="3" y="106"/>
                        <a:pt x="3" y="106"/>
                        <a:pt x="3" y="106"/>
                      </a:cubicBezTo>
                      <a:cubicBezTo>
                        <a:pt x="3" y="106"/>
                        <a:pt x="3" y="106"/>
                        <a:pt x="2" y="106"/>
                      </a:cubicBezTo>
                      <a:close/>
                      <a:moveTo>
                        <a:pt x="1" y="1"/>
                      </a:moveTo>
                      <a:cubicBezTo>
                        <a:pt x="3" y="105"/>
                        <a:pt x="3" y="105"/>
                        <a:pt x="3" y="105"/>
                      </a:cubicBezTo>
                      <a:cubicBezTo>
                        <a:pt x="127" y="85"/>
                        <a:pt x="127" y="85"/>
                        <a:pt x="127" y="85"/>
                      </a:cubicBez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30" name="Freeform 167">
                  <a:extLst>
                    <a:ext uri="{FF2B5EF4-FFF2-40B4-BE49-F238E27FC236}">
                      <a16:creationId xmlns:a16="http://schemas.microsoft.com/office/drawing/2014/main" id="{A507351B-F083-4483-30D9-9DFE970A371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901" y="1459"/>
                  <a:ext cx="337" cy="123"/>
                </a:xfrm>
                <a:custGeom>
                  <a:avLst/>
                  <a:gdLst>
                    <a:gd name="T0" fmla="*/ 33 w 126"/>
                    <a:gd name="T1" fmla="*/ 46 h 46"/>
                    <a:gd name="T2" fmla="*/ 33 w 126"/>
                    <a:gd name="T3" fmla="*/ 46 h 46"/>
                    <a:gd name="T4" fmla="*/ 0 w 126"/>
                    <a:gd name="T5" fmla="*/ 1 h 46"/>
                    <a:gd name="T6" fmla="*/ 0 w 126"/>
                    <a:gd name="T7" fmla="*/ 1 h 46"/>
                    <a:gd name="T8" fmla="*/ 1 w 126"/>
                    <a:gd name="T9" fmla="*/ 0 h 46"/>
                    <a:gd name="T10" fmla="*/ 126 w 126"/>
                    <a:gd name="T11" fmla="*/ 18 h 46"/>
                    <a:gd name="T12" fmla="*/ 126 w 126"/>
                    <a:gd name="T13" fmla="*/ 18 h 46"/>
                    <a:gd name="T14" fmla="*/ 126 w 126"/>
                    <a:gd name="T15" fmla="*/ 19 h 46"/>
                    <a:gd name="T16" fmla="*/ 34 w 126"/>
                    <a:gd name="T17" fmla="*/ 46 h 46"/>
                    <a:gd name="T18" fmla="*/ 33 w 126"/>
                    <a:gd name="T19" fmla="*/ 46 h 46"/>
                    <a:gd name="T20" fmla="*/ 1 w 126"/>
                    <a:gd name="T21" fmla="*/ 1 h 46"/>
                    <a:gd name="T22" fmla="*/ 34 w 126"/>
                    <a:gd name="T23" fmla="*/ 45 h 46"/>
                    <a:gd name="T24" fmla="*/ 125 w 126"/>
                    <a:gd name="T25" fmla="*/ 18 h 46"/>
                    <a:gd name="T26" fmla="*/ 1 w 126"/>
                    <a:gd name="T27" fmla="*/ 1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26" h="46">
                      <a:moveTo>
                        <a:pt x="33" y="46"/>
                      </a:moveTo>
                      <a:cubicBezTo>
                        <a:pt x="33" y="46"/>
                        <a:pt x="33" y="46"/>
                        <a:pt x="33" y="46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0"/>
                        <a:pt x="0" y="0"/>
                        <a:pt x="1" y="0"/>
                      </a:cubicBezTo>
                      <a:cubicBezTo>
                        <a:pt x="126" y="18"/>
                        <a:pt x="126" y="18"/>
                        <a:pt x="126" y="18"/>
                      </a:cubicBezTo>
                      <a:cubicBezTo>
                        <a:pt x="126" y="18"/>
                        <a:pt x="126" y="18"/>
                        <a:pt x="126" y="18"/>
                      </a:cubicBezTo>
                      <a:cubicBezTo>
                        <a:pt x="126" y="18"/>
                        <a:pt x="126" y="19"/>
                        <a:pt x="126" y="19"/>
                      </a:cubicBezTo>
                      <a:cubicBezTo>
                        <a:pt x="34" y="46"/>
                        <a:pt x="34" y="46"/>
                        <a:pt x="34" y="46"/>
                      </a:cubicBezTo>
                      <a:cubicBezTo>
                        <a:pt x="33" y="46"/>
                        <a:pt x="33" y="46"/>
                        <a:pt x="33" y="46"/>
                      </a:cubicBezTo>
                      <a:close/>
                      <a:moveTo>
                        <a:pt x="1" y="1"/>
                      </a:moveTo>
                      <a:cubicBezTo>
                        <a:pt x="34" y="45"/>
                        <a:pt x="34" y="45"/>
                        <a:pt x="34" y="45"/>
                      </a:cubicBezTo>
                      <a:cubicBezTo>
                        <a:pt x="125" y="18"/>
                        <a:pt x="125" y="18"/>
                        <a:pt x="125" y="18"/>
                      </a:cubicBez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31" name="Freeform 168">
                  <a:extLst>
                    <a:ext uri="{FF2B5EF4-FFF2-40B4-BE49-F238E27FC236}">
                      <a16:creationId xmlns:a16="http://schemas.microsoft.com/office/drawing/2014/main" id="{E8CA8FC0-995B-DF4F-EE94-09490064F24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989" y="1507"/>
                  <a:ext cx="343" cy="299"/>
                </a:xfrm>
                <a:custGeom>
                  <a:avLst/>
                  <a:gdLst>
                    <a:gd name="T0" fmla="*/ 128 w 128"/>
                    <a:gd name="T1" fmla="*/ 112 h 112"/>
                    <a:gd name="T2" fmla="*/ 128 w 128"/>
                    <a:gd name="T3" fmla="*/ 112 h 112"/>
                    <a:gd name="T4" fmla="*/ 0 w 128"/>
                    <a:gd name="T5" fmla="*/ 28 h 112"/>
                    <a:gd name="T6" fmla="*/ 0 w 128"/>
                    <a:gd name="T7" fmla="*/ 27 h 112"/>
                    <a:gd name="T8" fmla="*/ 0 w 128"/>
                    <a:gd name="T9" fmla="*/ 27 h 112"/>
                    <a:gd name="T10" fmla="*/ 93 w 128"/>
                    <a:gd name="T11" fmla="*/ 0 h 112"/>
                    <a:gd name="T12" fmla="*/ 93 w 128"/>
                    <a:gd name="T13" fmla="*/ 0 h 112"/>
                    <a:gd name="T14" fmla="*/ 128 w 128"/>
                    <a:gd name="T15" fmla="*/ 112 h 112"/>
                    <a:gd name="T16" fmla="*/ 128 w 128"/>
                    <a:gd name="T17" fmla="*/ 112 h 112"/>
                    <a:gd name="T18" fmla="*/ 128 w 128"/>
                    <a:gd name="T19" fmla="*/ 112 h 112"/>
                    <a:gd name="T20" fmla="*/ 1 w 128"/>
                    <a:gd name="T21" fmla="*/ 28 h 112"/>
                    <a:gd name="T22" fmla="*/ 127 w 128"/>
                    <a:gd name="T23" fmla="*/ 111 h 112"/>
                    <a:gd name="T24" fmla="*/ 93 w 128"/>
                    <a:gd name="T25" fmla="*/ 1 h 112"/>
                    <a:gd name="T26" fmla="*/ 1 w 128"/>
                    <a:gd name="T27" fmla="*/ 28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28" h="112">
                      <a:moveTo>
                        <a:pt x="128" y="112"/>
                      </a:moveTo>
                      <a:cubicBezTo>
                        <a:pt x="128" y="112"/>
                        <a:pt x="128" y="112"/>
                        <a:pt x="128" y="112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28"/>
                        <a:pt x="0" y="28"/>
                        <a:pt x="0" y="27"/>
                      </a:cubicBezTo>
                      <a:cubicBezTo>
                        <a:pt x="0" y="27"/>
                        <a:pt x="0" y="27"/>
                        <a:pt x="0" y="27"/>
                      </a:cubicBezTo>
                      <a:cubicBezTo>
                        <a:pt x="93" y="0"/>
                        <a:pt x="93" y="0"/>
                        <a:pt x="93" y="0"/>
                      </a:cubicBezTo>
                      <a:cubicBezTo>
                        <a:pt x="93" y="0"/>
                        <a:pt x="93" y="0"/>
                        <a:pt x="93" y="0"/>
                      </a:cubicBezTo>
                      <a:cubicBezTo>
                        <a:pt x="128" y="112"/>
                        <a:pt x="128" y="112"/>
                        <a:pt x="128" y="112"/>
                      </a:cubicBezTo>
                      <a:cubicBezTo>
                        <a:pt x="128" y="112"/>
                        <a:pt x="128" y="112"/>
                        <a:pt x="128" y="112"/>
                      </a:cubicBezTo>
                      <a:cubicBezTo>
                        <a:pt x="128" y="112"/>
                        <a:pt x="128" y="112"/>
                        <a:pt x="128" y="112"/>
                      </a:cubicBezTo>
                      <a:close/>
                      <a:moveTo>
                        <a:pt x="1" y="28"/>
                      </a:moveTo>
                      <a:cubicBezTo>
                        <a:pt x="127" y="111"/>
                        <a:pt x="127" y="111"/>
                        <a:pt x="127" y="111"/>
                      </a:cubicBezTo>
                      <a:cubicBezTo>
                        <a:pt x="93" y="1"/>
                        <a:pt x="93" y="1"/>
                        <a:pt x="93" y="1"/>
                      </a:cubicBezTo>
                      <a:lnTo>
                        <a:pt x="1" y="2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32" name="Freeform 169">
                  <a:extLst>
                    <a:ext uri="{FF2B5EF4-FFF2-40B4-BE49-F238E27FC236}">
                      <a16:creationId xmlns:a16="http://schemas.microsoft.com/office/drawing/2014/main" id="{B934617F-8402-EA5E-29D1-F4127F2CEA8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139" y="2376"/>
                  <a:ext cx="436" cy="255"/>
                </a:xfrm>
                <a:custGeom>
                  <a:avLst/>
                  <a:gdLst>
                    <a:gd name="T0" fmla="*/ 86 w 163"/>
                    <a:gd name="T1" fmla="*/ 95 h 95"/>
                    <a:gd name="T2" fmla="*/ 86 w 163"/>
                    <a:gd name="T3" fmla="*/ 95 h 95"/>
                    <a:gd name="T4" fmla="*/ 86 w 163"/>
                    <a:gd name="T5" fmla="*/ 95 h 95"/>
                    <a:gd name="T6" fmla="*/ 0 w 163"/>
                    <a:gd name="T7" fmla="*/ 0 h 95"/>
                    <a:gd name="T8" fmla="*/ 0 w 163"/>
                    <a:gd name="T9" fmla="*/ 0 h 95"/>
                    <a:gd name="T10" fmla="*/ 1 w 163"/>
                    <a:gd name="T11" fmla="*/ 0 h 95"/>
                    <a:gd name="T12" fmla="*/ 163 w 163"/>
                    <a:gd name="T13" fmla="*/ 19 h 95"/>
                    <a:gd name="T14" fmla="*/ 163 w 163"/>
                    <a:gd name="T15" fmla="*/ 19 h 95"/>
                    <a:gd name="T16" fmla="*/ 163 w 163"/>
                    <a:gd name="T17" fmla="*/ 20 h 95"/>
                    <a:gd name="T18" fmla="*/ 86 w 163"/>
                    <a:gd name="T19" fmla="*/ 95 h 95"/>
                    <a:gd name="T20" fmla="*/ 86 w 163"/>
                    <a:gd name="T21" fmla="*/ 95 h 95"/>
                    <a:gd name="T22" fmla="*/ 1 w 163"/>
                    <a:gd name="T23" fmla="*/ 0 h 95"/>
                    <a:gd name="T24" fmla="*/ 86 w 163"/>
                    <a:gd name="T25" fmla="*/ 94 h 95"/>
                    <a:gd name="T26" fmla="*/ 162 w 163"/>
                    <a:gd name="T27" fmla="*/ 20 h 95"/>
                    <a:gd name="T28" fmla="*/ 1 w 163"/>
                    <a:gd name="T29" fmla="*/ 0 h 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63" h="95">
                      <a:moveTo>
                        <a:pt x="86" y="95"/>
                      </a:moveTo>
                      <a:cubicBezTo>
                        <a:pt x="86" y="95"/>
                        <a:pt x="86" y="95"/>
                        <a:pt x="86" y="95"/>
                      </a:cubicBezTo>
                      <a:cubicBezTo>
                        <a:pt x="86" y="95"/>
                        <a:pt x="86" y="95"/>
                        <a:pt x="86" y="95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1" y="0"/>
                      </a:cubicBezTo>
                      <a:cubicBezTo>
                        <a:pt x="163" y="19"/>
                        <a:pt x="163" y="19"/>
                        <a:pt x="163" y="19"/>
                      </a:cubicBezTo>
                      <a:cubicBezTo>
                        <a:pt x="163" y="19"/>
                        <a:pt x="163" y="19"/>
                        <a:pt x="163" y="19"/>
                      </a:cubicBezTo>
                      <a:cubicBezTo>
                        <a:pt x="163" y="19"/>
                        <a:pt x="163" y="20"/>
                        <a:pt x="163" y="20"/>
                      </a:cubicBezTo>
                      <a:cubicBezTo>
                        <a:pt x="86" y="95"/>
                        <a:pt x="86" y="95"/>
                        <a:pt x="86" y="95"/>
                      </a:cubicBezTo>
                      <a:cubicBezTo>
                        <a:pt x="86" y="95"/>
                        <a:pt x="86" y="95"/>
                        <a:pt x="86" y="95"/>
                      </a:cubicBezTo>
                      <a:close/>
                      <a:moveTo>
                        <a:pt x="1" y="0"/>
                      </a:moveTo>
                      <a:cubicBezTo>
                        <a:pt x="86" y="94"/>
                        <a:pt x="86" y="94"/>
                        <a:pt x="86" y="94"/>
                      </a:cubicBezTo>
                      <a:cubicBezTo>
                        <a:pt x="162" y="20"/>
                        <a:pt x="162" y="20"/>
                        <a:pt x="162" y="20"/>
                      </a:cubicBezTo>
                      <a:lnTo>
                        <a:pt x="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33" name="Freeform 170">
                  <a:extLst>
                    <a:ext uri="{FF2B5EF4-FFF2-40B4-BE49-F238E27FC236}">
                      <a16:creationId xmlns:a16="http://schemas.microsoft.com/office/drawing/2014/main" id="{93F9340A-1530-7902-3920-262E46B47ED6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139" y="2213"/>
                  <a:ext cx="436" cy="217"/>
                </a:xfrm>
                <a:custGeom>
                  <a:avLst/>
                  <a:gdLst>
                    <a:gd name="T0" fmla="*/ 162 w 163"/>
                    <a:gd name="T1" fmla="*/ 81 h 81"/>
                    <a:gd name="T2" fmla="*/ 162 w 163"/>
                    <a:gd name="T3" fmla="*/ 81 h 81"/>
                    <a:gd name="T4" fmla="*/ 0 w 163"/>
                    <a:gd name="T5" fmla="*/ 61 h 81"/>
                    <a:gd name="T6" fmla="*/ 0 w 163"/>
                    <a:gd name="T7" fmla="*/ 61 h 81"/>
                    <a:gd name="T8" fmla="*/ 0 w 163"/>
                    <a:gd name="T9" fmla="*/ 61 h 81"/>
                    <a:gd name="T10" fmla="*/ 106 w 163"/>
                    <a:gd name="T11" fmla="*/ 1 h 81"/>
                    <a:gd name="T12" fmla="*/ 107 w 163"/>
                    <a:gd name="T13" fmla="*/ 1 h 81"/>
                    <a:gd name="T14" fmla="*/ 163 w 163"/>
                    <a:gd name="T15" fmla="*/ 80 h 81"/>
                    <a:gd name="T16" fmla="*/ 163 w 163"/>
                    <a:gd name="T17" fmla="*/ 81 h 81"/>
                    <a:gd name="T18" fmla="*/ 162 w 163"/>
                    <a:gd name="T19" fmla="*/ 81 h 81"/>
                    <a:gd name="T20" fmla="*/ 1 w 163"/>
                    <a:gd name="T21" fmla="*/ 61 h 81"/>
                    <a:gd name="T22" fmla="*/ 162 w 163"/>
                    <a:gd name="T23" fmla="*/ 80 h 81"/>
                    <a:gd name="T24" fmla="*/ 106 w 163"/>
                    <a:gd name="T25" fmla="*/ 1 h 81"/>
                    <a:gd name="T26" fmla="*/ 1 w 163"/>
                    <a:gd name="T27" fmla="*/ 61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63" h="81">
                      <a:moveTo>
                        <a:pt x="162" y="81"/>
                      </a:moveTo>
                      <a:cubicBezTo>
                        <a:pt x="162" y="81"/>
                        <a:pt x="162" y="81"/>
                        <a:pt x="162" y="81"/>
                      </a:cubicBezTo>
                      <a:cubicBezTo>
                        <a:pt x="0" y="61"/>
                        <a:pt x="0" y="61"/>
                        <a:pt x="0" y="61"/>
                      </a:cubicBezTo>
                      <a:cubicBezTo>
                        <a:pt x="0" y="61"/>
                        <a:pt x="0" y="61"/>
                        <a:pt x="0" y="61"/>
                      </a:cubicBezTo>
                      <a:cubicBezTo>
                        <a:pt x="0" y="61"/>
                        <a:pt x="0" y="61"/>
                        <a:pt x="0" y="61"/>
                      </a:cubicBezTo>
                      <a:cubicBezTo>
                        <a:pt x="106" y="1"/>
                        <a:pt x="106" y="1"/>
                        <a:pt x="106" y="1"/>
                      </a:cubicBezTo>
                      <a:cubicBezTo>
                        <a:pt x="106" y="0"/>
                        <a:pt x="106" y="1"/>
                        <a:pt x="107" y="1"/>
                      </a:cubicBezTo>
                      <a:cubicBezTo>
                        <a:pt x="163" y="80"/>
                        <a:pt x="163" y="80"/>
                        <a:pt x="163" y="80"/>
                      </a:cubicBezTo>
                      <a:cubicBezTo>
                        <a:pt x="163" y="80"/>
                        <a:pt x="163" y="80"/>
                        <a:pt x="163" y="81"/>
                      </a:cubicBezTo>
                      <a:cubicBezTo>
                        <a:pt x="163" y="81"/>
                        <a:pt x="163" y="81"/>
                        <a:pt x="162" y="81"/>
                      </a:cubicBezTo>
                      <a:close/>
                      <a:moveTo>
                        <a:pt x="1" y="61"/>
                      </a:moveTo>
                      <a:cubicBezTo>
                        <a:pt x="162" y="80"/>
                        <a:pt x="162" y="80"/>
                        <a:pt x="162" y="80"/>
                      </a:cubicBezTo>
                      <a:cubicBezTo>
                        <a:pt x="106" y="1"/>
                        <a:pt x="106" y="1"/>
                        <a:pt x="106" y="1"/>
                      </a:cubicBezTo>
                      <a:lnTo>
                        <a:pt x="1" y="6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34" name="Freeform 171">
                  <a:extLst>
                    <a:ext uri="{FF2B5EF4-FFF2-40B4-BE49-F238E27FC236}">
                      <a16:creationId xmlns:a16="http://schemas.microsoft.com/office/drawing/2014/main" id="{FDF4D2BF-AB8B-E890-6527-22758B060D1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369" y="2427"/>
                  <a:ext cx="206" cy="375"/>
                </a:xfrm>
                <a:custGeom>
                  <a:avLst/>
                  <a:gdLst>
                    <a:gd name="T0" fmla="*/ 63 w 77"/>
                    <a:gd name="T1" fmla="*/ 140 h 140"/>
                    <a:gd name="T2" fmla="*/ 63 w 77"/>
                    <a:gd name="T3" fmla="*/ 140 h 140"/>
                    <a:gd name="T4" fmla="*/ 0 w 77"/>
                    <a:gd name="T5" fmla="*/ 76 h 140"/>
                    <a:gd name="T6" fmla="*/ 0 w 77"/>
                    <a:gd name="T7" fmla="*/ 75 h 140"/>
                    <a:gd name="T8" fmla="*/ 76 w 77"/>
                    <a:gd name="T9" fmla="*/ 0 h 140"/>
                    <a:gd name="T10" fmla="*/ 77 w 77"/>
                    <a:gd name="T11" fmla="*/ 0 h 140"/>
                    <a:gd name="T12" fmla="*/ 77 w 77"/>
                    <a:gd name="T13" fmla="*/ 0 h 140"/>
                    <a:gd name="T14" fmla="*/ 63 w 77"/>
                    <a:gd name="T15" fmla="*/ 140 h 140"/>
                    <a:gd name="T16" fmla="*/ 63 w 77"/>
                    <a:gd name="T17" fmla="*/ 140 h 140"/>
                    <a:gd name="T18" fmla="*/ 63 w 77"/>
                    <a:gd name="T19" fmla="*/ 140 h 140"/>
                    <a:gd name="T20" fmla="*/ 0 w 77"/>
                    <a:gd name="T21" fmla="*/ 76 h 140"/>
                    <a:gd name="T22" fmla="*/ 63 w 77"/>
                    <a:gd name="T23" fmla="*/ 140 h 140"/>
                    <a:gd name="T24" fmla="*/ 76 w 77"/>
                    <a:gd name="T25" fmla="*/ 1 h 140"/>
                    <a:gd name="T26" fmla="*/ 0 w 77"/>
                    <a:gd name="T27" fmla="*/ 76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77" h="140">
                      <a:moveTo>
                        <a:pt x="63" y="140"/>
                      </a:moveTo>
                      <a:cubicBezTo>
                        <a:pt x="63" y="140"/>
                        <a:pt x="63" y="140"/>
                        <a:pt x="63" y="140"/>
                      </a:cubicBezTo>
                      <a:cubicBezTo>
                        <a:pt x="0" y="76"/>
                        <a:pt x="0" y="76"/>
                        <a:pt x="0" y="76"/>
                      </a:cubicBezTo>
                      <a:cubicBezTo>
                        <a:pt x="0" y="76"/>
                        <a:pt x="0" y="75"/>
                        <a:pt x="0" y="75"/>
                      </a:cubicBezTo>
                      <a:cubicBezTo>
                        <a:pt x="76" y="0"/>
                        <a:pt x="76" y="0"/>
                        <a:pt x="76" y="0"/>
                      </a:cubicBezTo>
                      <a:cubicBezTo>
                        <a:pt x="76" y="0"/>
                        <a:pt x="76" y="0"/>
                        <a:pt x="77" y="0"/>
                      </a:cubicBezTo>
                      <a:cubicBezTo>
                        <a:pt x="77" y="0"/>
                        <a:pt x="77" y="0"/>
                        <a:pt x="77" y="0"/>
                      </a:cubicBezTo>
                      <a:cubicBezTo>
                        <a:pt x="63" y="140"/>
                        <a:pt x="63" y="140"/>
                        <a:pt x="63" y="140"/>
                      </a:cubicBezTo>
                      <a:cubicBezTo>
                        <a:pt x="63" y="140"/>
                        <a:pt x="63" y="140"/>
                        <a:pt x="63" y="140"/>
                      </a:cubicBezTo>
                      <a:cubicBezTo>
                        <a:pt x="63" y="140"/>
                        <a:pt x="63" y="140"/>
                        <a:pt x="63" y="140"/>
                      </a:cubicBezTo>
                      <a:close/>
                      <a:moveTo>
                        <a:pt x="0" y="76"/>
                      </a:moveTo>
                      <a:cubicBezTo>
                        <a:pt x="63" y="140"/>
                        <a:pt x="63" y="140"/>
                        <a:pt x="63" y="140"/>
                      </a:cubicBezTo>
                      <a:cubicBezTo>
                        <a:pt x="76" y="1"/>
                        <a:pt x="76" y="1"/>
                        <a:pt x="76" y="1"/>
                      </a:cubicBezTo>
                      <a:lnTo>
                        <a:pt x="0" y="7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35" name="Freeform 172">
                  <a:extLst>
                    <a:ext uri="{FF2B5EF4-FFF2-40B4-BE49-F238E27FC236}">
                      <a16:creationId xmlns:a16="http://schemas.microsoft.com/office/drawing/2014/main" id="{4D1A48AF-85F2-628A-2F95-8EE15BD3B873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423" y="2138"/>
                  <a:ext cx="251" cy="292"/>
                </a:xfrm>
                <a:custGeom>
                  <a:avLst/>
                  <a:gdLst>
                    <a:gd name="T0" fmla="*/ 56 w 94"/>
                    <a:gd name="T1" fmla="*/ 109 h 109"/>
                    <a:gd name="T2" fmla="*/ 56 w 94"/>
                    <a:gd name="T3" fmla="*/ 109 h 109"/>
                    <a:gd name="T4" fmla="*/ 0 w 94"/>
                    <a:gd name="T5" fmla="*/ 29 h 109"/>
                    <a:gd name="T6" fmla="*/ 0 w 94"/>
                    <a:gd name="T7" fmla="*/ 29 h 109"/>
                    <a:gd name="T8" fmla="*/ 0 w 94"/>
                    <a:gd name="T9" fmla="*/ 29 h 109"/>
                    <a:gd name="T10" fmla="*/ 94 w 94"/>
                    <a:gd name="T11" fmla="*/ 0 h 109"/>
                    <a:gd name="T12" fmla="*/ 94 w 94"/>
                    <a:gd name="T13" fmla="*/ 0 h 109"/>
                    <a:gd name="T14" fmla="*/ 94 w 94"/>
                    <a:gd name="T15" fmla="*/ 0 h 109"/>
                    <a:gd name="T16" fmla="*/ 57 w 94"/>
                    <a:gd name="T17" fmla="*/ 109 h 109"/>
                    <a:gd name="T18" fmla="*/ 57 w 94"/>
                    <a:gd name="T19" fmla="*/ 109 h 109"/>
                    <a:gd name="T20" fmla="*/ 56 w 94"/>
                    <a:gd name="T21" fmla="*/ 109 h 109"/>
                    <a:gd name="T22" fmla="*/ 1 w 94"/>
                    <a:gd name="T23" fmla="*/ 29 h 109"/>
                    <a:gd name="T24" fmla="*/ 56 w 94"/>
                    <a:gd name="T25" fmla="*/ 108 h 109"/>
                    <a:gd name="T26" fmla="*/ 93 w 94"/>
                    <a:gd name="T27" fmla="*/ 0 h 109"/>
                    <a:gd name="T28" fmla="*/ 1 w 94"/>
                    <a:gd name="T29" fmla="*/ 29 h 1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94" h="109">
                      <a:moveTo>
                        <a:pt x="56" y="109"/>
                      </a:moveTo>
                      <a:cubicBezTo>
                        <a:pt x="56" y="109"/>
                        <a:pt x="56" y="109"/>
                        <a:pt x="56" y="109"/>
                      </a:cubicBezTo>
                      <a:cubicBezTo>
                        <a:pt x="0" y="29"/>
                        <a:pt x="0" y="29"/>
                        <a:pt x="0" y="29"/>
                      </a:cubicBezTo>
                      <a:cubicBezTo>
                        <a:pt x="0" y="29"/>
                        <a:pt x="0" y="29"/>
                        <a:pt x="0" y="29"/>
                      </a:cubicBezTo>
                      <a:cubicBezTo>
                        <a:pt x="0" y="29"/>
                        <a:pt x="0" y="29"/>
                        <a:pt x="0" y="29"/>
                      </a:cubicBezTo>
                      <a:cubicBezTo>
                        <a:pt x="94" y="0"/>
                        <a:pt x="94" y="0"/>
                        <a:pt x="94" y="0"/>
                      </a:cubicBezTo>
                      <a:cubicBezTo>
                        <a:pt x="94" y="0"/>
                        <a:pt x="94" y="0"/>
                        <a:pt x="94" y="0"/>
                      </a:cubicBezTo>
                      <a:cubicBezTo>
                        <a:pt x="94" y="0"/>
                        <a:pt x="94" y="0"/>
                        <a:pt x="94" y="0"/>
                      </a:cubicBezTo>
                      <a:cubicBezTo>
                        <a:pt x="57" y="109"/>
                        <a:pt x="57" y="109"/>
                        <a:pt x="57" y="109"/>
                      </a:cubicBezTo>
                      <a:cubicBezTo>
                        <a:pt x="57" y="109"/>
                        <a:pt x="57" y="109"/>
                        <a:pt x="57" y="109"/>
                      </a:cubicBezTo>
                      <a:cubicBezTo>
                        <a:pt x="57" y="109"/>
                        <a:pt x="56" y="109"/>
                        <a:pt x="56" y="109"/>
                      </a:cubicBezTo>
                      <a:close/>
                      <a:moveTo>
                        <a:pt x="1" y="29"/>
                      </a:moveTo>
                      <a:cubicBezTo>
                        <a:pt x="56" y="108"/>
                        <a:pt x="56" y="108"/>
                        <a:pt x="56" y="108"/>
                      </a:cubicBezTo>
                      <a:cubicBezTo>
                        <a:pt x="93" y="0"/>
                        <a:pt x="93" y="0"/>
                        <a:pt x="93" y="0"/>
                      </a:cubicBezTo>
                      <a:lnTo>
                        <a:pt x="1" y="2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36" name="Freeform 173">
                  <a:extLst>
                    <a:ext uri="{FF2B5EF4-FFF2-40B4-BE49-F238E27FC236}">
                      <a16:creationId xmlns:a16="http://schemas.microsoft.com/office/drawing/2014/main" id="{39741651-AEBB-E466-DC30-D7A46C2DEF93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573" y="2138"/>
                  <a:ext cx="224" cy="292"/>
                </a:xfrm>
                <a:custGeom>
                  <a:avLst/>
                  <a:gdLst>
                    <a:gd name="T0" fmla="*/ 0 w 84"/>
                    <a:gd name="T1" fmla="*/ 109 h 109"/>
                    <a:gd name="T2" fmla="*/ 0 w 84"/>
                    <a:gd name="T3" fmla="*/ 109 h 109"/>
                    <a:gd name="T4" fmla="*/ 0 w 84"/>
                    <a:gd name="T5" fmla="*/ 108 h 109"/>
                    <a:gd name="T6" fmla="*/ 38 w 84"/>
                    <a:gd name="T7" fmla="*/ 0 h 109"/>
                    <a:gd name="T8" fmla="*/ 38 w 84"/>
                    <a:gd name="T9" fmla="*/ 0 h 109"/>
                    <a:gd name="T10" fmla="*/ 38 w 84"/>
                    <a:gd name="T11" fmla="*/ 0 h 109"/>
                    <a:gd name="T12" fmla="*/ 84 w 84"/>
                    <a:gd name="T13" fmla="*/ 62 h 109"/>
                    <a:gd name="T14" fmla="*/ 84 w 84"/>
                    <a:gd name="T15" fmla="*/ 62 h 109"/>
                    <a:gd name="T16" fmla="*/ 84 w 84"/>
                    <a:gd name="T17" fmla="*/ 62 h 109"/>
                    <a:gd name="T18" fmla="*/ 1 w 84"/>
                    <a:gd name="T19" fmla="*/ 109 h 109"/>
                    <a:gd name="T20" fmla="*/ 0 w 84"/>
                    <a:gd name="T21" fmla="*/ 109 h 109"/>
                    <a:gd name="T22" fmla="*/ 38 w 84"/>
                    <a:gd name="T23" fmla="*/ 0 h 109"/>
                    <a:gd name="T24" fmla="*/ 1 w 84"/>
                    <a:gd name="T25" fmla="*/ 108 h 109"/>
                    <a:gd name="T26" fmla="*/ 84 w 84"/>
                    <a:gd name="T27" fmla="*/ 62 h 109"/>
                    <a:gd name="T28" fmla="*/ 38 w 84"/>
                    <a:gd name="T29" fmla="*/ 0 h 1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84" h="109">
                      <a:moveTo>
                        <a:pt x="0" y="109"/>
                      </a:moveTo>
                      <a:cubicBezTo>
                        <a:pt x="0" y="109"/>
                        <a:pt x="0" y="109"/>
                        <a:pt x="0" y="109"/>
                      </a:cubicBezTo>
                      <a:cubicBezTo>
                        <a:pt x="0" y="109"/>
                        <a:pt x="0" y="108"/>
                        <a:pt x="0" y="108"/>
                      </a:cubicBezTo>
                      <a:cubicBezTo>
                        <a:pt x="38" y="0"/>
                        <a:pt x="38" y="0"/>
                        <a:pt x="38" y="0"/>
                      </a:cubicBezTo>
                      <a:cubicBezTo>
                        <a:pt x="38" y="0"/>
                        <a:pt x="38" y="0"/>
                        <a:pt x="38" y="0"/>
                      </a:cubicBezTo>
                      <a:cubicBezTo>
                        <a:pt x="38" y="0"/>
                        <a:pt x="38" y="0"/>
                        <a:pt x="38" y="0"/>
                      </a:cubicBezTo>
                      <a:cubicBezTo>
                        <a:pt x="84" y="62"/>
                        <a:pt x="84" y="62"/>
                        <a:pt x="84" y="62"/>
                      </a:cubicBezTo>
                      <a:cubicBezTo>
                        <a:pt x="84" y="62"/>
                        <a:pt x="84" y="62"/>
                        <a:pt x="84" y="62"/>
                      </a:cubicBezTo>
                      <a:cubicBezTo>
                        <a:pt x="84" y="62"/>
                        <a:pt x="84" y="62"/>
                        <a:pt x="84" y="62"/>
                      </a:cubicBezTo>
                      <a:cubicBezTo>
                        <a:pt x="1" y="109"/>
                        <a:pt x="1" y="109"/>
                        <a:pt x="1" y="109"/>
                      </a:cubicBezTo>
                      <a:cubicBezTo>
                        <a:pt x="1" y="109"/>
                        <a:pt x="1" y="109"/>
                        <a:pt x="0" y="109"/>
                      </a:cubicBezTo>
                      <a:close/>
                      <a:moveTo>
                        <a:pt x="38" y="0"/>
                      </a:moveTo>
                      <a:cubicBezTo>
                        <a:pt x="1" y="108"/>
                        <a:pt x="1" y="108"/>
                        <a:pt x="1" y="108"/>
                      </a:cubicBezTo>
                      <a:cubicBezTo>
                        <a:pt x="84" y="62"/>
                        <a:pt x="84" y="62"/>
                        <a:pt x="84" y="62"/>
                      </a:cubicBezTo>
                      <a:lnTo>
                        <a:pt x="3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37" name="Freeform 174">
                  <a:extLst>
                    <a:ext uri="{FF2B5EF4-FFF2-40B4-BE49-F238E27FC236}">
                      <a16:creationId xmlns:a16="http://schemas.microsoft.com/office/drawing/2014/main" id="{663E53A6-4B4E-C8D6-630F-6F494382A1E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529" y="2590"/>
                  <a:ext cx="278" cy="185"/>
                </a:xfrm>
                <a:custGeom>
                  <a:avLst/>
                  <a:gdLst>
                    <a:gd name="T0" fmla="*/ 47 w 104"/>
                    <a:gd name="T1" fmla="*/ 69 h 69"/>
                    <a:gd name="T2" fmla="*/ 47 w 104"/>
                    <a:gd name="T3" fmla="*/ 69 h 69"/>
                    <a:gd name="T4" fmla="*/ 46 w 104"/>
                    <a:gd name="T5" fmla="*/ 69 h 69"/>
                    <a:gd name="T6" fmla="*/ 0 w 104"/>
                    <a:gd name="T7" fmla="*/ 6 h 69"/>
                    <a:gd name="T8" fmla="*/ 0 w 104"/>
                    <a:gd name="T9" fmla="*/ 6 h 69"/>
                    <a:gd name="T10" fmla="*/ 0 w 104"/>
                    <a:gd name="T11" fmla="*/ 5 h 69"/>
                    <a:gd name="T12" fmla="*/ 104 w 104"/>
                    <a:gd name="T13" fmla="*/ 0 h 69"/>
                    <a:gd name="T14" fmla="*/ 104 w 104"/>
                    <a:gd name="T15" fmla="*/ 0 h 69"/>
                    <a:gd name="T16" fmla="*/ 104 w 104"/>
                    <a:gd name="T17" fmla="*/ 1 h 69"/>
                    <a:gd name="T18" fmla="*/ 47 w 104"/>
                    <a:gd name="T19" fmla="*/ 69 h 69"/>
                    <a:gd name="T20" fmla="*/ 47 w 104"/>
                    <a:gd name="T21" fmla="*/ 69 h 69"/>
                    <a:gd name="T22" fmla="*/ 0 w 104"/>
                    <a:gd name="T23" fmla="*/ 6 h 69"/>
                    <a:gd name="T24" fmla="*/ 47 w 104"/>
                    <a:gd name="T25" fmla="*/ 68 h 69"/>
                    <a:gd name="T26" fmla="*/ 104 w 104"/>
                    <a:gd name="T27" fmla="*/ 1 h 69"/>
                    <a:gd name="T28" fmla="*/ 0 w 104"/>
                    <a:gd name="T29" fmla="*/ 6 h 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04" h="69">
                      <a:moveTo>
                        <a:pt x="47" y="69"/>
                      </a:moveTo>
                      <a:cubicBezTo>
                        <a:pt x="47" y="69"/>
                        <a:pt x="47" y="69"/>
                        <a:pt x="47" y="69"/>
                      </a:cubicBezTo>
                      <a:cubicBezTo>
                        <a:pt x="47" y="69"/>
                        <a:pt x="46" y="69"/>
                        <a:pt x="46" y="69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104" y="0"/>
                        <a:pt x="104" y="0"/>
                        <a:pt x="104" y="0"/>
                      </a:cubicBezTo>
                      <a:cubicBezTo>
                        <a:pt x="104" y="0"/>
                        <a:pt x="104" y="0"/>
                        <a:pt x="104" y="0"/>
                      </a:cubicBezTo>
                      <a:cubicBezTo>
                        <a:pt x="104" y="0"/>
                        <a:pt x="104" y="1"/>
                        <a:pt x="104" y="1"/>
                      </a:cubicBezTo>
                      <a:cubicBezTo>
                        <a:pt x="47" y="69"/>
                        <a:pt x="47" y="69"/>
                        <a:pt x="47" y="69"/>
                      </a:cubicBezTo>
                      <a:cubicBezTo>
                        <a:pt x="47" y="69"/>
                        <a:pt x="47" y="69"/>
                        <a:pt x="47" y="69"/>
                      </a:cubicBezTo>
                      <a:close/>
                      <a:moveTo>
                        <a:pt x="0" y="6"/>
                      </a:moveTo>
                      <a:cubicBezTo>
                        <a:pt x="47" y="68"/>
                        <a:pt x="47" y="68"/>
                        <a:pt x="47" y="68"/>
                      </a:cubicBezTo>
                      <a:cubicBezTo>
                        <a:pt x="104" y="1"/>
                        <a:pt x="104" y="1"/>
                        <a:pt x="104" y="1"/>
                      </a:cubicBezTo>
                      <a:lnTo>
                        <a:pt x="0" y="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38" name="Freeform 175">
                  <a:extLst>
                    <a:ext uri="{FF2B5EF4-FFF2-40B4-BE49-F238E27FC236}">
                      <a16:creationId xmlns:a16="http://schemas.microsoft.com/office/drawing/2014/main" id="{B9120E33-5AE8-7FC3-2029-E049C0265493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652" y="2590"/>
                  <a:ext cx="185" cy="311"/>
                </a:xfrm>
                <a:custGeom>
                  <a:avLst/>
                  <a:gdLst>
                    <a:gd name="T0" fmla="*/ 69 w 69"/>
                    <a:gd name="T1" fmla="*/ 116 h 116"/>
                    <a:gd name="T2" fmla="*/ 69 w 69"/>
                    <a:gd name="T3" fmla="*/ 116 h 116"/>
                    <a:gd name="T4" fmla="*/ 1 w 69"/>
                    <a:gd name="T5" fmla="*/ 69 h 116"/>
                    <a:gd name="T6" fmla="*/ 0 w 69"/>
                    <a:gd name="T7" fmla="*/ 69 h 116"/>
                    <a:gd name="T8" fmla="*/ 0 w 69"/>
                    <a:gd name="T9" fmla="*/ 68 h 116"/>
                    <a:gd name="T10" fmla="*/ 58 w 69"/>
                    <a:gd name="T11" fmla="*/ 0 h 116"/>
                    <a:gd name="T12" fmla="*/ 58 w 69"/>
                    <a:gd name="T13" fmla="*/ 0 h 116"/>
                    <a:gd name="T14" fmla="*/ 58 w 69"/>
                    <a:gd name="T15" fmla="*/ 0 h 116"/>
                    <a:gd name="T16" fmla="*/ 69 w 69"/>
                    <a:gd name="T17" fmla="*/ 115 h 116"/>
                    <a:gd name="T18" fmla="*/ 69 w 69"/>
                    <a:gd name="T19" fmla="*/ 116 h 116"/>
                    <a:gd name="T20" fmla="*/ 69 w 69"/>
                    <a:gd name="T21" fmla="*/ 116 h 116"/>
                    <a:gd name="T22" fmla="*/ 1 w 69"/>
                    <a:gd name="T23" fmla="*/ 69 h 116"/>
                    <a:gd name="T24" fmla="*/ 69 w 69"/>
                    <a:gd name="T25" fmla="*/ 115 h 116"/>
                    <a:gd name="T26" fmla="*/ 58 w 69"/>
                    <a:gd name="T27" fmla="*/ 1 h 116"/>
                    <a:gd name="T28" fmla="*/ 1 w 69"/>
                    <a:gd name="T29" fmla="*/ 69 h 1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69" h="116">
                      <a:moveTo>
                        <a:pt x="69" y="116"/>
                      </a:moveTo>
                      <a:cubicBezTo>
                        <a:pt x="69" y="116"/>
                        <a:pt x="69" y="116"/>
                        <a:pt x="69" y="116"/>
                      </a:cubicBezTo>
                      <a:cubicBezTo>
                        <a:pt x="1" y="69"/>
                        <a:pt x="1" y="69"/>
                        <a:pt x="1" y="69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69"/>
                        <a:pt x="0" y="69"/>
                        <a:pt x="0" y="68"/>
                      </a:cubicBezTo>
                      <a:cubicBezTo>
                        <a:pt x="58" y="0"/>
                        <a:pt x="58" y="0"/>
                        <a:pt x="58" y="0"/>
                      </a:cubicBezTo>
                      <a:cubicBezTo>
                        <a:pt x="58" y="0"/>
                        <a:pt x="58" y="0"/>
                        <a:pt x="58" y="0"/>
                      </a:cubicBezTo>
                      <a:cubicBezTo>
                        <a:pt x="58" y="0"/>
                        <a:pt x="58" y="0"/>
                        <a:pt x="58" y="0"/>
                      </a:cubicBezTo>
                      <a:cubicBezTo>
                        <a:pt x="69" y="115"/>
                        <a:pt x="69" y="115"/>
                        <a:pt x="69" y="115"/>
                      </a:cubicBezTo>
                      <a:cubicBezTo>
                        <a:pt x="69" y="116"/>
                        <a:pt x="69" y="116"/>
                        <a:pt x="69" y="116"/>
                      </a:cubicBezTo>
                      <a:cubicBezTo>
                        <a:pt x="69" y="116"/>
                        <a:pt x="69" y="116"/>
                        <a:pt x="69" y="116"/>
                      </a:cubicBezTo>
                      <a:close/>
                      <a:moveTo>
                        <a:pt x="1" y="69"/>
                      </a:moveTo>
                      <a:cubicBezTo>
                        <a:pt x="69" y="115"/>
                        <a:pt x="69" y="115"/>
                        <a:pt x="69" y="115"/>
                      </a:cubicBezTo>
                      <a:cubicBezTo>
                        <a:pt x="58" y="1"/>
                        <a:pt x="58" y="1"/>
                        <a:pt x="58" y="1"/>
                      </a:cubicBezTo>
                      <a:lnTo>
                        <a:pt x="1" y="6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39" name="Freeform 176">
                  <a:extLst>
                    <a:ext uri="{FF2B5EF4-FFF2-40B4-BE49-F238E27FC236}">
                      <a16:creationId xmlns:a16="http://schemas.microsoft.com/office/drawing/2014/main" id="{7EFC397E-34C2-456D-F3AE-FB2DFEB4EF6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649" y="1900"/>
                  <a:ext cx="225" cy="393"/>
                </a:xfrm>
                <a:custGeom>
                  <a:avLst/>
                  <a:gdLst>
                    <a:gd name="T0" fmla="*/ 48 w 84"/>
                    <a:gd name="T1" fmla="*/ 147 h 147"/>
                    <a:gd name="T2" fmla="*/ 48 w 84"/>
                    <a:gd name="T3" fmla="*/ 147 h 147"/>
                    <a:gd name="T4" fmla="*/ 48 w 84"/>
                    <a:gd name="T5" fmla="*/ 147 h 147"/>
                    <a:gd name="T6" fmla="*/ 0 w 84"/>
                    <a:gd name="T7" fmla="*/ 0 h 147"/>
                    <a:gd name="T8" fmla="*/ 0 w 84"/>
                    <a:gd name="T9" fmla="*/ 0 h 147"/>
                    <a:gd name="T10" fmla="*/ 0 w 84"/>
                    <a:gd name="T11" fmla="*/ 0 h 147"/>
                    <a:gd name="T12" fmla="*/ 84 w 84"/>
                    <a:gd name="T13" fmla="*/ 59 h 147"/>
                    <a:gd name="T14" fmla="*/ 84 w 84"/>
                    <a:gd name="T15" fmla="*/ 59 h 147"/>
                    <a:gd name="T16" fmla="*/ 48 w 84"/>
                    <a:gd name="T17" fmla="*/ 147 h 147"/>
                    <a:gd name="T18" fmla="*/ 48 w 84"/>
                    <a:gd name="T19" fmla="*/ 147 h 147"/>
                    <a:gd name="T20" fmla="*/ 0 w 84"/>
                    <a:gd name="T21" fmla="*/ 0 h 147"/>
                    <a:gd name="T22" fmla="*/ 48 w 84"/>
                    <a:gd name="T23" fmla="*/ 146 h 147"/>
                    <a:gd name="T24" fmla="*/ 83 w 84"/>
                    <a:gd name="T25" fmla="*/ 59 h 147"/>
                    <a:gd name="T26" fmla="*/ 0 w 84"/>
                    <a:gd name="T27" fmla="*/ 0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84" h="147">
                      <a:moveTo>
                        <a:pt x="48" y="147"/>
                      </a:moveTo>
                      <a:cubicBezTo>
                        <a:pt x="48" y="147"/>
                        <a:pt x="48" y="147"/>
                        <a:pt x="48" y="147"/>
                      </a:cubicBezTo>
                      <a:cubicBezTo>
                        <a:pt x="48" y="147"/>
                        <a:pt x="48" y="147"/>
                        <a:pt x="48" y="147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84" y="59"/>
                        <a:pt x="84" y="59"/>
                        <a:pt x="84" y="59"/>
                      </a:cubicBezTo>
                      <a:cubicBezTo>
                        <a:pt x="84" y="59"/>
                        <a:pt x="84" y="59"/>
                        <a:pt x="84" y="59"/>
                      </a:cubicBezTo>
                      <a:cubicBezTo>
                        <a:pt x="48" y="147"/>
                        <a:pt x="48" y="147"/>
                        <a:pt x="48" y="147"/>
                      </a:cubicBezTo>
                      <a:cubicBezTo>
                        <a:pt x="48" y="147"/>
                        <a:pt x="48" y="147"/>
                        <a:pt x="48" y="147"/>
                      </a:cubicBezTo>
                      <a:close/>
                      <a:moveTo>
                        <a:pt x="0" y="0"/>
                      </a:moveTo>
                      <a:cubicBezTo>
                        <a:pt x="48" y="146"/>
                        <a:pt x="48" y="146"/>
                        <a:pt x="48" y="146"/>
                      </a:cubicBezTo>
                      <a:cubicBezTo>
                        <a:pt x="83" y="59"/>
                        <a:pt x="83" y="59"/>
                        <a:pt x="83" y="59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40" name="Freeform 177">
                  <a:extLst>
                    <a:ext uri="{FF2B5EF4-FFF2-40B4-BE49-F238E27FC236}">
                      <a16:creationId xmlns:a16="http://schemas.microsoft.com/office/drawing/2014/main" id="{69806F8F-5EE7-6D3C-85EE-ACEFDB38540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649" y="1860"/>
                  <a:ext cx="348" cy="198"/>
                </a:xfrm>
                <a:custGeom>
                  <a:avLst/>
                  <a:gdLst>
                    <a:gd name="T0" fmla="*/ 84 w 130"/>
                    <a:gd name="T1" fmla="*/ 74 h 74"/>
                    <a:gd name="T2" fmla="*/ 83 w 130"/>
                    <a:gd name="T3" fmla="*/ 74 h 74"/>
                    <a:gd name="T4" fmla="*/ 0 w 130"/>
                    <a:gd name="T5" fmla="*/ 15 h 74"/>
                    <a:gd name="T6" fmla="*/ 0 w 130"/>
                    <a:gd name="T7" fmla="*/ 15 h 74"/>
                    <a:gd name="T8" fmla="*/ 0 w 130"/>
                    <a:gd name="T9" fmla="*/ 15 h 74"/>
                    <a:gd name="T10" fmla="*/ 129 w 130"/>
                    <a:gd name="T11" fmla="*/ 0 h 74"/>
                    <a:gd name="T12" fmla="*/ 130 w 130"/>
                    <a:gd name="T13" fmla="*/ 1 h 74"/>
                    <a:gd name="T14" fmla="*/ 130 w 130"/>
                    <a:gd name="T15" fmla="*/ 1 h 74"/>
                    <a:gd name="T16" fmla="*/ 84 w 130"/>
                    <a:gd name="T17" fmla="*/ 74 h 74"/>
                    <a:gd name="T18" fmla="*/ 84 w 130"/>
                    <a:gd name="T19" fmla="*/ 74 h 74"/>
                    <a:gd name="T20" fmla="*/ 84 w 130"/>
                    <a:gd name="T21" fmla="*/ 74 h 74"/>
                    <a:gd name="T22" fmla="*/ 0 w 130"/>
                    <a:gd name="T23" fmla="*/ 15 h 74"/>
                    <a:gd name="T24" fmla="*/ 84 w 130"/>
                    <a:gd name="T25" fmla="*/ 73 h 74"/>
                    <a:gd name="T26" fmla="*/ 129 w 130"/>
                    <a:gd name="T27" fmla="*/ 1 h 74"/>
                    <a:gd name="T28" fmla="*/ 0 w 130"/>
                    <a:gd name="T29" fmla="*/ 15 h 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30" h="74">
                      <a:moveTo>
                        <a:pt x="84" y="74"/>
                      </a:moveTo>
                      <a:cubicBezTo>
                        <a:pt x="84" y="74"/>
                        <a:pt x="83" y="74"/>
                        <a:pt x="83" y="74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129" y="0"/>
                        <a:pt x="129" y="0"/>
                        <a:pt x="129" y="0"/>
                      </a:cubicBezTo>
                      <a:cubicBezTo>
                        <a:pt x="130" y="0"/>
                        <a:pt x="130" y="1"/>
                        <a:pt x="130" y="1"/>
                      </a:cubicBezTo>
                      <a:cubicBezTo>
                        <a:pt x="130" y="1"/>
                        <a:pt x="130" y="1"/>
                        <a:pt x="130" y="1"/>
                      </a:cubicBezTo>
                      <a:cubicBezTo>
                        <a:pt x="84" y="74"/>
                        <a:pt x="84" y="74"/>
                        <a:pt x="84" y="74"/>
                      </a:cubicBezTo>
                      <a:cubicBezTo>
                        <a:pt x="84" y="74"/>
                        <a:pt x="84" y="74"/>
                        <a:pt x="84" y="74"/>
                      </a:cubicBezTo>
                      <a:cubicBezTo>
                        <a:pt x="84" y="74"/>
                        <a:pt x="84" y="74"/>
                        <a:pt x="84" y="74"/>
                      </a:cubicBezTo>
                      <a:close/>
                      <a:moveTo>
                        <a:pt x="0" y="15"/>
                      </a:moveTo>
                      <a:cubicBezTo>
                        <a:pt x="84" y="73"/>
                        <a:pt x="84" y="73"/>
                        <a:pt x="84" y="73"/>
                      </a:cubicBezTo>
                      <a:cubicBezTo>
                        <a:pt x="129" y="1"/>
                        <a:pt x="129" y="1"/>
                        <a:pt x="129" y="1"/>
                      </a:cubicBezTo>
                      <a:lnTo>
                        <a:pt x="0" y="1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41" name="Freeform 178">
                  <a:extLst>
                    <a:ext uri="{FF2B5EF4-FFF2-40B4-BE49-F238E27FC236}">
                      <a16:creationId xmlns:a16="http://schemas.microsoft.com/office/drawing/2014/main" id="{3D82C556-D392-51C0-1914-4A1A3C71E336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778" y="2058"/>
                  <a:ext cx="364" cy="318"/>
                </a:xfrm>
                <a:custGeom>
                  <a:avLst/>
                  <a:gdLst>
                    <a:gd name="T0" fmla="*/ 136 w 136"/>
                    <a:gd name="T1" fmla="*/ 119 h 119"/>
                    <a:gd name="T2" fmla="*/ 135 w 136"/>
                    <a:gd name="T3" fmla="*/ 119 h 119"/>
                    <a:gd name="T4" fmla="*/ 0 w 136"/>
                    <a:gd name="T5" fmla="*/ 88 h 119"/>
                    <a:gd name="T6" fmla="*/ 0 w 136"/>
                    <a:gd name="T7" fmla="*/ 88 h 119"/>
                    <a:gd name="T8" fmla="*/ 0 w 136"/>
                    <a:gd name="T9" fmla="*/ 87 h 119"/>
                    <a:gd name="T10" fmla="*/ 35 w 136"/>
                    <a:gd name="T11" fmla="*/ 0 h 119"/>
                    <a:gd name="T12" fmla="*/ 36 w 136"/>
                    <a:gd name="T13" fmla="*/ 0 h 119"/>
                    <a:gd name="T14" fmla="*/ 36 w 136"/>
                    <a:gd name="T15" fmla="*/ 0 h 119"/>
                    <a:gd name="T16" fmla="*/ 136 w 136"/>
                    <a:gd name="T17" fmla="*/ 119 h 119"/>
                    <a:gd name="T18" fmla="*/ 136 w 136"/>
                    <a:gd name="T19" fmla="*/ 119 h 119"/>
                    <a:gd name="T20" fmla="*/ 136 w 136"/>
                    <a:gd name="T21" fmla="*/ 119 h 119"/>
                    <a:gd name="T22" fmla="*/ 1 w 136"/>
                    <a:gd name="T23" fmla="*/ 87 h 119"/>
                    <a:gd name="T24" fmla="*/ 135 w 136"/>
                    <a:gd name="T25" fmla="*/ 119 h 119"/>
                    <a:gd name="T26" fmla="*/ 36 w 136"/>
                    <a:gd name="T27" fmla="*/ 0 h 119"/>
                    <a:gd name="T28" fmla="*/ 1 w 136"/>
                    <a:gd name="T29" fmla="*/ 87 h 1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36" h="119">
                      <a:moveTo>
                        <a:pt x="136" y="119"/>
                      </a:moveTo>
                      <a:cubicBezTo>
                        <a:pt x="136" y="119"/>
                        <a:pt x="135" y="119"/>
                        <a:pt x="135" y="119"/>
                      </a:cubicBezTo>
                      <a:cubicBezTo>
                        <a:pt x="0" y="88"/>
                        <a:pt x="0" y="88"/>
                        <a:pt x="0" y="88"/>
                      </a:cubicBezTo>
                      <a:cubicBezTo>
                        <a:pt x="0" y="88"/>
                        <a:pt x="0" y="88"/>
                        <a:pt x="0" y="88"/>
                      </a:cubicBezTo>
                      <a:cubicBezTo>
                        <a:pt x="0" y="88"/>
                        <a:pt x="0" y="88"/>
                        <a:pt x="0" y="87"/>
                      </a:cubicBezTo>
                      <a:cubicBezTo>
                        <a:pt x="35" y="0"/>
                        <a:pt x="35" y="0"/>
                        <a:pt x="35" y="0"/>
                      </a:cubicBezTo>
                      <a:cubicBezTo>
                        <a:pt x="35" y="0"/>
                        <a:pt x="35" y="0"/>
                        <a:pt x="36" y="0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136" y="119"/>
                        <a:pt x="136" y="119"/>
                        <a:pt x="136" y="119"/>
                      </a:cubicBezTo>
                      <a:cubicBezTo>
                        <a:pt x="136" y="119"/>
                        <a:pt x="136" y="119"/>
                        <a:pt x="136" y="119"/>
                      </a:cubicBezTo>
                      <a:cubicBezTo>
                        <a:pt x="136" y="119"/>
                        <a:pt x="136" y="119"/>
                        <a:pt x="136" y="119"/>
                      </a:cubicBezTo>
                      <a:close/>
                      <a:moveTo>
                        <a:pt x="1" y="87"/>
                      </a:moveTo>
                      <a:cubicBezTo>
                        <a:pt x="135" y="119"/>
                        <a:pt x="135" y="119"/>
                        <a:pt x="135" y="119"/>
                      </a:cubicBezTo>
                      <a:cubicBezTo>
                        <a:pt x="36" y="0"/>
                        <a:pt x="36" y="0"/>
                        <a:pt x="36" y="0"/>
                      </a:cubicBezTo>
                      <a:lnTo>
                        <a:pt x="1" y="8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42" name="Freeform 179">
                  <a:extLst>
                    <a:ext uri="{FF2B5EF4-FFF2-40B4-BE49-F238E27FC236}">
                      <a16:creationId xmlns:a16="http://schemas.microsoft.com/office/drawing/2014/main" id="{8060C0F6-2B23-2533-4AE7-70B389C4128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871" y="1860"/>
                  <a:ext cx="314" cy="198"/>
                </a:xfrm>
                <a:custGeom>
                  <a:avLst/>
                  <a:gdLst>
                    <a:gd name="T0" fmla="*/ 116 w 117"/>
                    <a:gd name="T1" fmla="*/ 74 h 74"/>
                    <a:gd name="T2" fmla="*/ 1 w 117"/>
                    <a:gd name="T3" fmla="*/ 74 h 74"/>
                    <a:gd name="T4" fmla="*/ 0 w 117"/>
                    <a:gd name="T5" fmla="*/ 74 h 74"/>
                    <a:gd name="T6" fmla="*/ 0 w 117"/>
                    <a:gd name="T7" fmla="*/ 74 h 74"/>
                    <a:gd name="T8" fmla="*/ 46 w 117"/>
                    <a:gd name="T9" fmla="*/ 1 h 74"/>
                    <a:gd name="T10" fmla="*/ 46 w 117"/>
                    <a:gd name="T11" fmla="*/ 0 h 74"/>
                    <a:gd name="T12" fmla="*/ 47 w 117"/>
                    <a:gd name="T13" fmla="*/ 1 h 74"/>
                    <a:gd name="T14" fmla="*/ 116 w 117"/>
                    <a:gd name="T15" fmla="*/ 74 h 74"/>
                    <a:gd name="T16" fmla="*/ 117 w 117"/>
                    <a:gd name="T17" fmla="*/ 74 h 74"/>
                    <a:gd name="T18" fmla="*/ 116 w 117"/>
                    <a:gd name="T19" fmla="*/ 74 h 74"/>
                    <a:gd name="T20" fmla="*/ 1 w 117"/>
                    <a:gd name="T21" fmla="*/ 74 h 74"/>
                    <a:gd name="T22" fmla="*/ 116 w 117"/>
                    <a:gd name="T23" fmla="*/ 74 h 74"/>
                    <a:gd name="T24" fmla="*/ 47 w 117"/>
                    <a:gd name="T25" fmla="*/ 1 h 74"/>
                    <a:gd name="T26" fmla="*/ 1 w 117"/>
                    <a:gd name="T27" fmla="*/ 74 h 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17" h="74">
                      <a:moveTo>
                        <a:pt x="116" y="74"/>
                      </a:moveTo>
                      <a:cubicBezTo>
                        <a:pt x="1" y="74"/>
                        <a:pt x="1" y="74"/>
                        <a:pt x="1" y="74"/>
                      </a:cubicBezTo>
                      <a:cubicBezTo>
                        <a:pt x="0" y="74"/>
                        <a:pt x="0" y="74"/>
                        <a:pt x="0" y="74"/>
                      </a:cubicBezTo>
                      <a:cubicBezTo>
                        <a:pt x="0" y="74"/>
                        <a:pt x="0" y="74"/>
                        <a:pt x="0" y="74"/>
                      </a:cubicBezTo>
                      <a:cubicBezTo>
                        <a:pt x="46" y="1"/>
                        <a:pt x="46" y="1"/>
                        <a:pt x="46" y="1"/>
                      </a:cubicBezTo>
                      <a:cubicBezTo>
                        <a:pt x="46" y="1"/>
                        <a:pt x="46" y="1"/>
                        <a:pt x="46" y="0"/>
                      </a:cubicBezTo>
                      <a:cubicBezTo>
                        <a:pt x="47" y="0"/>
                        <a:pt x="47" y="1"/>
                        <a:pt x="47" y="1"/>
                      </a:cubicBezTo>
                      <a:cubicBezTo>
                        <a:pt x="116" y="74"/>
                        <a:pt x="116" y="74"/>
                        <a:pt x="116" y="74"/>
                      </a:cubicBezTo>
                      <a:cubicBezTo>
                        <a:pt x="117" y="74"/>
                        <a:pt x="117" y="74"/>
                        <a:pt x="117" y="74"/>
                      </a:cubicBezTo>
                      <a:cubicBezTo>
                        <a:pt x="116" y="74"/>
                        <a:pt x="116" y="74"/>
                        <a:pt x="116" y="74"/>
                      </a:cubicBezTo>
                      <a:close/>
                      <a:moveTo>
                        <a:pt x="1" y="74"/>
                      </a:moveTo>
                      <a:cubicBezTo>
                        <a:pt x="116" y="74"/>
                        <a:pt x="116" y="74"/>
                        <a:pt x="116" y="74"/>
                      </a:cubicBezTo>
                      <a:cubicBezTo>
                        <a:pt x="47" y="1"/>
                        <a:pt x="47" y="1"/>
                        <a:pt x="47" y="1"/>
                      </a:cubicBezTo>
                      <a:lnTo>
                        <a:pt x="1" y="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43" name="Freeform 180">
                  <a:extLst>
                    <a:ext uri="{FF2B5EF4-FFF2-40B4-BE49-F238E27FC236}">
                      <a16:creationId xmlns:a16="http://schemas.microsoft.com/office/drawing/2014/main" id="{3523426E-DD09-99A8-A3DD-A53A5B03530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871" y="2058"/>
                  <a:ext cx="314" cy="318"/>
                </a:xfrm>
                <a:custGeom>
                  <a:avLst/>
                  <a:gdLst>
                    <a:gd name="T0" fmla="*/ 101 w 117"/>
                    <a:gd name="T1" fmla="*/ 119 h 119"/>
                    <a:gd name="T2" fmla="*/ 100 w 117"/>
                    <a:gd name="T3" fmla="*/ 119 h 119"/>
                    <a:gd name="T4" fmla="*/ 0 w 117"/>
                    <a:gd name="T5" fmla="*/ 0 h 119"/>
                    <a:gd name="T6" fmla="*/ 0 w 117"/>
                    <a:gd name="T7" fmla="*/ 0 h 119"/>
                    <a:gd name="T8" fmla="*/ 1 w 117"/>
                    <a:gd name="T9" fmla="*/ 0 h 119"/>
                    <a:gd name="T10" fmla="*/ 116 w 117"/>
                    <a:gd name="T11" fmla="*/ 0 h 119"/>
                    <a:gd name="T12" fmla="*/ 116 w 117"/>
                    <a:gd name="T13" fmla="*/ 0 h 119"/>
                    <a:gd name="T14" fmla="*/ 117 w 117"/>
                    <a:gd name="T15" fmla="*/ 0 h 119"/>
                    <a:gd name="T16" fmla="*/ 101 w 117"/>
                    <a:gd name="T17" fmla="*/ 119 h 119"/>
                    <a:gd name="T18" fmla="*/ 101 w 117"/>
                    <a:gd name="T19" fmla="*/ 119 h 119"/>
                    <a:gd name="T20" fmla="*/ 101 w 117"/>
                    <a:gd name="T21" fmla="*/ 119 h 119"/>
                    <a:gd name="T22" fmla="*/ 1 w 117"/>
                    <a:gd name="T23" fmla="*/ 0 h 119"/>
                    <a:gd name="T24" fmla="*/ 100 w 117"/>
                    <a:gd name="T25" fmla="*/ 119 h 119"/>
                    <a:gd name="T26" fmla="*/ 116 w 117"/>
                    <a:gd name="T27" fmla="*/ 0 h 119"/>
                    <a:gd name="T28" fmla="*/ 1 w 117"/>
                    <a:gd name="T29" fmla="*/ 0 h 1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17" h="119">
                      <a:moveTo>
                        <a:pt x="101" y="119"/>
                      </a:moveTo>
                      <a:cubicBezTo>
                        <a:pt x="100" y="119"/>
                        <a:pt x="100" y="119"/>
                        <a:pt x="100" y="119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1" y="0"/>
                      </a:cubicBezTo>
                      <a:cubicBezTo>
                        <a:pt x="116" y="0"/>
                        <a:pt x="116" y="0"/>
                        <a:pt x="116" y="0"/>
                      </a:cubicBezTo>
                      <a:cubicBezTo>
                        <a:pt x="116" y="0"/>
                        <a:pt x="116" y="0"/>
                        <a:pt x="116" y="0"/>
                      </a:cubicBezTo>
                      <a:cubicBezTo>
                        <a:pt x="117" y="0"/>
                        <a:pt x="117" y="0"/>
                        <a:pt x="117" y="0"/>
                      </a:cubicBezTo>
                      <a:cubicBezTo>
                        <a:pt x="101" y="119"/>
                        <a:pt x="101" y="119"/>
                        <a:pt x="101" y="119"/>
                      </a:cubicBezTo>
                      <a:cubicBezTo>
                        <a:pt x="101" y="119"/>
                        <a:pt x="101" y="119"/>
                        <a:pt x="101" y="119"/>
                      </a:cubicBezTo>
                      <a:cubicBezTo>
                        <a:pt x="101" y="119"/>
                        <a:pt x="101" y="119"/>
                        <a:pt x="101" y="119"/>
                      </a:cubicBezTo>
                      <a:close/>
                      <a:moveTo>
                        <a:pt x="1" y="0"/>
                      </a:moveTo>
                      <a:cubicBezTo>
                        <a:pt x="100" y="119"/>
                        <a:pt x="100" y="119"/>
                        <a:pt x="100" y="119"/>
                      </a:cubicBezTo>
                      <a:cubicBezTo>
                        <a:pt x="116" y="0"/>
                        <a:pt x="116" y="0"/>
                        <a:pt x="116" y="0"/>
                      </a:cubicBezTo>
                      <a:lnTo>
                        <a:pt x="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44" name="Freeform 181">
                  <a:extLst>
                    <a:ext uri="{FF2B5EF4-FFF2-40B4-BE49-F238E27FC236}">
                      <a16:creationId xmlns:a16="http://schemas.microsoft.com/office/drawing/2014/main" id="{03F6B89F-B7EC-DD4A-0994-09F5B8612EF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674" y="1900"/>
                  <a:ext cx="198" cy="238"/>
                </a:xfrm>
                <a:custGeom>
                  <a:avLst/>
                  <a:gdLst>
                    <a:gd name="T0" fmla="*/ 0 w 74"/>
                    <a:gd name="T1" fmla="*/ 89 h 89"/>
                    <a:gd name="T2" fmla="*/ 0 w 74"/>
                    <a:gd name="T3" fmla="*/ 89 h 89"/>
                    <a:gd name="T4" fmla="*/ 0 w 74"/>
                    <a:gd name="T5" fmla="*/ 89 h 89"/>
                    <a:gd name="T6" fmla="*/ 18 w 74"/>
                    <a:gd name="T7" fmla="*/ 0 h 89"/>
                    <a:gd name="T8" fmla="*/ 18 w 74"/>
                    <a:gd name="T9" fmla="*/ 0 h 89"/>
                    <a:gd name="T10" fmla="*/ 18 w 74"/>
                    <a:gd name="T11" fmla="*/ 0 h 89"/>
                    <a:gd name="T12" fmla="*/ 74 w 74"/>
                    <a:gd name="T13" fmla="*/ 60 h 89"/>
                    <a:gd name="T14" fmla="*/ 74 w 74"/>
                    <a:gd name="T15" fmla="*/ 61 h 89"/>
                    <a:gd name="T16" fmla="*/ 74 w 74"/>
                    <a:gd name="T17" fmla="*/ 61 h 89"/>
                    <a:gd name="T18" fmla="*/ 0 w 74"/>
                    <a:gd name="T19" fmla="*/ 89 h 89"/>
                    <a:gd name="T20" fmla="*/ 0 w 74"/>
                    <a:gd name="T21" fmla="*/ 89 h 89"/>
                    <a:gd name="T22" fmla="*/ 18 w 74"/>
                    <a:gd name="T23" fmla="*/ 0 h 89"/>
                    <a:gd name="T24" fmla="*/ 0 w 74"/>
                    <a:gd name="T25" fmla="*/ 89 h 89"/>
                    <a:gd name="T26" fmla="*/ 74 w 74"/>
                    <a:gd name="T27" fmla="*/ 60 h 89"/>
                    <a:gd name="T28" fmla="*/ 18 w 74"/>
                    <a:gd name="T29" fmla="*/ 0 h 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74" h="89">
                      <a:moveTo>
                        <a:pt x="0" y="89"/>
                      </a:moveTo>
                      <a:cubicBezTo>
                        <a:pt x="0" y="89"/>
                        <a:pt x="0" y="89"/>
                        <a:pt x="0" y="89"/>
                      </a:cubicBezTo>
                      <a:cubicBezTo>
                        <a:pt x="0" y="89"/>
                        <a:pt x="0" y="89"/>
                        <a:pt x="0" y="89"/>
                      </a:cubicBezTo>
                      <a:cubicBezTo>
                        <a:pt x="18" y="0"/>
                        <a:pt x="18" y="0"/>
                        <a:pt x="18" y="0"/>
                      </a:cubicBezTo>
                      <a:cubicBezTo>
                        <a:pt x="18" y="0"/>
                        <a:pt x="18" y="0"/>
                        <a:pt x="18" y="0"/>
                      </a:cubicBezTo>
                      <a:cubicBezTo>
                        <a:pt x="18" y="0"/>
                        <a:pt x="18" y="0"/>
                        <a:pt x="18" y="0"/>
                      </a:cubicBezTo>
                      <a:cubicBezTo>
                        <a:pt x="74" y="60"/>
                        <a:pt x="74" y="60"/>
                        <a:pt x="74" y="60"/>
                      </a:cubicBezTo>
                      <a:cubicBezTo>
                        <a:pt x="74" y="60"/>
                        <a:pt x="74" y="61"/>
                        <a:pt x="74" y="61"/>
                      </a:cubicBezTo>
                      <a:cubicBezTo>
                        <a:pt x="74" y="61"/>
                        <a:pt x="74" y="61"/>
                        <a:pt x="74" y="61"/>
                      </a:cubicBezTo>
                      <a:cubicBezTo>
                        <a:pt x="0" y="89"/>
                        <a:pt x="0" y="89"/>
                        <a:pt x="0" y="89"/>
                      </a:cubicBezTo>
                      <a:cubicBezTo>
                        <a:pt x="0" y="89"/>
                        <a:pt x="0" y="89"/>
                        <a:pt x="0" y="89"/>
                      </a:cubicBezTo>
                      <a:close/>
                      <a:moveTo>
                        <a:pt x="18" y="0"/>
                      </a:moveTo>
                      <a:cubicBezTo>
                        <a:pt x="0" y="89"/>
                        <a:pt x="0" y="89"/>
                        <a:pt x="0" y="89"/>
                      </a:cubicBezTo>
                      <a:cubicBezTo>
                        <a:pt x="74" y="60"/>
                        <a:pt x="74" y="60"/>
                        <a:pt x="74" y="60"/>
                      </a:cubicBezTo>
                      <a:lnTo>
                        <a:pt x="1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45" name="Freeform 182">
                  <a:extLst>
                    <a:ext uri="{FF2B5EF4-FFF2-40B4-BE49-F238E27FC236}">
                      <a16:creationId xmlns:a16="http://schemas.microsoft.com/office/drawing/2014/main" id="{9198EDEE-8688-B7BA-FFC2-1256C3D311F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674" y="2061"/>
                  <a:ext cx="198" cy="243"/>
                </a:xfrm>
                <a:custGeom>
                  <a:avLst/>
                  <a:gdLst>
                    <a:gd name="T0" fmla="*/ 46 w 74"/>
                    <a:gd name="T1" fmla="*/ 91 h 91"/>
                    <a:gd name="T2" fmla="*/ 46 w 74"/>
                    <a:gd name="T3" fmla="*/ 91 h 91"/>
                    <a:gd name="T4" fmla="*/ 0 w 74"/>
                    <a:gd name="T5" fmla="*/ 29 h 91"/>
                    <a:gd name="T6" fmla="*/ 0 w 74"/>
                    <a:gd name="T7" fmla="*/ 29 h 91"/>
                    <a:gd name="T8" fmla="*/ 0 w 74"/>
                    <a:gd name="T9" fmla="*/ 29 h 91"/>
                    <a:gd name="T10" fmla="*/ 74 w 74"/>
                    <a:gd name="T11" fmla="*/ 0 h 91"/>
                    <a:gd name="T12" fmla="*/ 74 w 74"/>
                    <a:gd name="T13" fmla="*/ 0 h 91"/>
                    <a:gd name="T14" fmla="*/ 74 w 74"/>
                    <a:gd name="T15" fmla="*/ 1 h 91"/>
                    <a:gd name="T16" fmla="*/ 46 w 74"/>
                    <a:gd name="T17" fmla="*/ 91 h 91"/>
                    <a:gd name="T18" fmla="*/ 46 w 74"/>
                    <a:gd name="T19" fmla="*/ 91 h 91"/>
                    <a:gd name="T20" fmla="*/ 46 w 74"/>
                    <a:gd name="T21" fmla="*/ 91 h 91"/>
                    <a:gd name="T22" fmla="*/ 0 w 74"/>
                    <a:gd name="T23" fmla="*/ 29 h 91"/>
                    <a:gd name="T24" fmla="*/ 46 w 74"/>
                    <a:gd name="T25" fmla="*/ 91 h 91"/>
                    <a:gd name="T26" fmla="*/ 74 w 74"/>
                    <a:gd name="T27" fmla="*/ 1 h 91"/>
                    <a:gd name="T28" fmla="*/ 0 w 74"/>
                    <a:gd name="T29" fmla="*/ 29 h 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74" h="91">
                      <a:moveTo>
                        <a:pt x="46" y="91"/>
                      </a:moveTo>
                      <a:cubicBezTo>
                        <a:pt x="46" y="91"/>
                        <a:pt x="46" y="91"/>
                        <a:pt x="46" y="91"/>
                      </a:cubicBezTo>
                      <a:cubicBezTo>
                        <a:pt x="0" y="29"/>
                        <a:pt x="0" y="29"/>
                        <a:pt x="0" y="29"/>
                      </a:cubicBezTo>
                      <a:cubicBezTo>
                        <a:pt x="0" y="29"/>
                        <a:pt x="0" y="29"/>
                        <a:pt x="0" y="29"/>
                      </a:cubicBezTo>
                      <a:cubicBezTo>
                        <a:pt x="0" y="29"/>
                        <a:pt x="0" y="29"/>
                        <a:pt x="0" y="29"/>
                      </a:cubicBezTo>
                      <a:cubicBezTo>
                        <a:pt x="74" y="0"/>
                        <a:pt x="74" y="0"/>
                        <a:pt x="74" y="0"/>
                      </a:cubicBezTo>
                      <a:cubicBezTo>
                        <a:pt x="74" y="0"/>
                        <a:pt x="74" y="0"/>
                        <a:pt x="74" y="0"/>
                      </a:cubicBezTo>
                      <a:cubicBezTo>
                        <a:pt x="74" y="0"/>
                        <a:pt x="74" y="1"/>
                        <a:pt x="74" y="1"/>
                      </a:cubicBezTo>
                      <a:cubicBezTo>
                        <a:pt x="46" y="91"/>
                        <a:pt x="46" y="91"/>
                        <a:pt x="46" y="91"/>
                      </a:cubicBezTo>
                      <a:cubicBezTo>
                        <a:pt x="46" y="91"/>
                        <a:pt x="46" y="91"/>
                        <a:pt x="46" y="91"/>
                      </a:cubicBezTo>
                      <a:cubicBezTo>
                        <a:pt x="46" y="91"/>
                        <a:pt x="46" y="91"/>
                        <a:pt x="46" y="91"/>
                      </a:cubicBezTo>
                      <a:close/>
                      <a:moveTo>
                        <a:pt x="0" y="29"/>
                      </a:moveTo>
                      <a:cubicBezTo>
                        <a:pt x="46" y="91"/>
                        <a:pt x="46" y="91"/>
                        <a:pt x="46" y="91"/>
                      </a:cubicBezTo>
                      <a:cubicBezTo>
                        <a:pt x="74" y="1"/>
                        <a:pt x="74" y="1"/>
                        <a:pt x="74" y="1"/>
                      </a:cubicBezTo>
                      <a:lnTo>
                        <a:pt x="0" y="2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46" name="Freeform 183">
                  <a:extLst>
                    <a:ext uri="{FF2B5EF4-FFF2-40B4-BE49-F238E27FC236}">
                      <a16:creationId xmlns:a16="http://schemas.microsoft.com/office/drawing/2014/main" id="{D34562B5-0DBA-3759-C4AC-48066B094400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74" y="1707"/>
                  <a:ext cx="120" cy="107"/>
                </a:xfrm>
                <a:custGeom>
                  <a:avLst/>
                  <a:gdLst>
                    <a:gd name="T0" fmla="*/ 7 w 45"/>
                    <a:gd name="T1" fmla="*/ 40 h 40"/>
                    <a:gd name="T2" fmla="*/ 6 w 45"/>
                    <a:gd name="T3" fmla="*/ 40 h 40"/>
                    <a:gd name="T4" fmla="*/ 6 w 45"/>
                    <a:gd name="T5" fmla="*/ 39 h 40"/>
                    <a:gd name="T6" fmla="*/ 0 w 45"/>
                    <a:gd name="T7" fmla="*/ 3 h 40"/>
                    <a:gd name="T8" fmla="*/ 0 w 45"/>
                    <a:gd name="T9" fmla="*/ 2 h 40"/>
                    <a:gd name="T10" fmla="*/ 0 w 45"/>
                    <a:gd name="T11" fmla="*/ 2 h 40"/>
                    <a:gd name="T12" fmla="*/ 45 w 45"/>
                    <a:gd name="T13" fmla="*/ 0 h 40"/>
                    <a:gd name="T14" fmla="*/ 45 w 45"/>
                    <a:gd name="T15" fmla="*/ 0 h 40"/>
                    <a:gd name="T16" fmla="*/ 45 w 45"/>
                    <a:gd name="T17" fmla="*/ 0 h 40"/>
                    <a:gd name="T18" fmla="*/ 7 w 45"/>
                    <a:gd name="T19" fmla="*/ 40 h 40"/>
                    <a:gd name="T20" fmla="*/ 7 w 45"/>
                    <a:gd name="T21" fmla="*/ 40 h 40"/>
                    <a:gd name="T22" fmla="*/ 0 w 45"/>
                    <a:gd name="T23" fmla="*/ 3 h 40"/>
                    <a:gd name="T24" fmla="*/ 7 w 45"/>
                    <a:gd name="T25" fmla="*/ 39 h 40"/>
                    <a:gd name="T26" fmla="*/ 44 w 45"/>
                    <a:gd name="T27" fmla="*/ 0 h 40"/>
                    <a:gd name="T28" fmla="*/ 0 w 45"/>
                    <a:gd name="T29" fmla="*/ 3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45" h="40">
                      <a:moveTo>
                        <a:pt x="7" y="40"/>
                      </a:moveTo>
                      <a:cubicBezTo>
                        <a:pt x="6" y="40"/>
                        <a:pt x="6" y="40"/>
                        <a:pt x="6" y="40"/>
                      </a:cubicBezTo>
                      <a:cubicBezTo>
                        <a:pt x="6" y="40"/>
                        <a:pt x="6" y="40"/>
                        <a:pt x="6" y="39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45" y="0"/>
                        <a:pt x="45" y="0"/>
                        <a:pt x="45" y="0"/>
                      </a:cubicBezTo>
                      <a:cubicBezTo>
                        <a:pt x="45" y="0"/>
                        <a:pt x="45" y="0"/>
                        <a:pt x="45" y="0"/>
                      </a:cubicBezTo>
                      <a:cubicBezTo>
                        <a:pt x="45" y="0"/>
                        <a:pt x="45" y="0"/>
                        <a:pt x="45" y="0"/>
                      </a:cubicBezTo>
                      <a:cubicBezTo>
                        <a:pt x="7" y="40"/>
                        <a:pt x="7" y="40"/>
                        <a:pt x="7" y="40"/>
                      </a:cubicBezTo>
                      <a:cubicBezTo>
                        <a:pt x="7" y="40"/>
                        <a:pt x="7" y="40"/>
                        <a:pt x="7" y="40"/>
                      </a:cubicBezTo>
                      <a:close/>
                      <a:moveTo>
                        <a:pt x="0" y="3"/>
                      </a:moveTo>
                      <a:cubicBezTo>
                        <a:pt x="7" y="39"/>
                        <a:pt x="7" y="39"/>
                        <a:pt x="7" y="39"/>
                      </a:cubicBezTo>
                      <a:cubicBezTo>
                        <a:pt x="44" y="0"/>
                        <a:pt x="44" y="0"/>
                        <a:pt x="44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47" name="Freeform 184">
                  <a:extLst>
                    <a:ext uri="{FF2B5EF4-FFF2-40B4-BE49-F238E27FC236}">
                      <a16:creationId xmlns:a16="http://schemas.microsoft.com/office/drawing/2014/main" id="{14A6C1B0-6BCF-04B6-742B-C973DEC96BE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74" y="1579"/>
                  <a:ext cx="120" cy="136"/>
                </a:xfrm>
                <a:custGeom>
                  <a:avLst/>
                  <a:gdLst>
                    <a:gd name="T0" fmla="*/ 0 w 45"/>
                    <a:gd name="T1" fmla="*/ 51 h 51"/>
                    <a:gd name="T2" fmla="*/ 0 w 45"/>
                    <a:gd name="T3" fmla="*/ 51 h 51"/>
                    <a:gd name="T4" fmla="*/ 0 w 45"/>
                    <a:gd name="T5" fmla="*/ 50 h 51"/>
                    <a:gd name="T6" fmla="*/ 45 w 45"/>
                    <a:gd name="T7" fmla="*/ 0 h 51"/>
                    <a:gd name="T8" fmla="*/ 45 w 45"/>
                    <a:gd name="T9" fmla="*/ 0 h 51"/>
                    <a:gd name="T10" fmla="*/ 45 w 45"/>
                    <a:gd name="T11" fmla="*/ 1 h 51"/>
                    <a:gd name="T12" fmla="*/ 45 w 45"/>
                    <a:gd name="T13" fmla="*/ 48 h 51"/>
                    <a:gd name="T14" fmla="*/ 45 w 45"/>
                    <a:gd name="T15" fmla="*/ 48 h 51"/>
                    <a:gd name="T16" fmla="*/ 0 w 45"/>
                    <a:gd name="T17" fmla="*/ 51 h 51"/>
                    <a:gd name="T18" fmla="*/ 0 w 45"/>
                    <a:gd name="T19" fmla="*/ 51 h 51"/>
                    <a:gd name="T20" fmla="*/ 45 w 45"/>
                    <a:gd name="T21" fmla="*/ 1 h 51"/>
                    <a:gd name="T22" fmla="*/ 1 w 45"/>
                    <a:gd name="T23" fmla="*/ 50 h 51"/>
                    <a:gd name="T24" fmla="*/ 45 w 45"/>
                    <a:gd name="T25" fmla="*/ 48 h 51"/>
                    <a:gd name="T26" fmla="*/ 45 w 45"/>
                    <a:gd name="T27" fmla="*/ 1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5" h="51">
                      <a:moveTo>
                        <a:pt x="0" y="51"/>
                      </a:moveTo>
                      <a:cubicBezTo>
                        <a:pt x="0" y="51"/>
                        <a:pt x="0" y="51"/>
                        <a:pt x="0" y="51"/>
                      </a:cubicBezTo>
                      <a:cubicBezTo>
                        <a:pt x="0" y="51"/>
                        <a:pt x="0" y="50"/>
                        <a:pt x="0" y="50"/>
                      </a:cubicBezTo>
                      <a:cubicBezTo>
                        <a:pt x="45" y="0"/>
                        <a:pt x="45" y="0"/>
                        <a:pt x="45" y="0"/>
                      </a:cubicBezTo>
                      <a:cubicBezTo>
                        <a:pt x="45" y="0"/>
                        <a:pt x="45" y="0"/>
                        <a:pt x="45" y="0"/>
                      </a:cubicBezTo>
                      <a:cubicBezTo>
                        <a:pt x="45" y="0"/>
                        <a:pt x="45" y="0"/>
                        <a:pt x="45" y="1"/>
                      </a:cubicBezTo>
                      <a:cubicBezTo>
                        <a:pt x="45" y="48"/>
                        <a:pt x="45" y="48"/>
                        <a:pt x="45" y="48"/>
                      </a:cubicBezTo>
                      <a:cubicBezTo>
                        <a:pt x="45" y="48"/>
                        <a:pt x="45" y="48"/>
                        <a:pt x="45" y="48"/>
                      </a:cubicBezTo>
                      <a:cubicBezTo>
                        <a:pt x="0" y="51"/>
                        <a:pt x="0" y="51"/>
                        <a:pt x="0" y="51"/>
                      </a:cubicBezTo>
                      <a:cubicBezTo>
                        <a:pt x="0" y="51"/>
                        <a:pt x="0" y="51"/>
                        <a:pt x="0" y="51"/>
                      </a:cubicBezTo>
                      <a:close/>
                      <a:moveTo>
                        <a:pt x="45" y="1"/>
                      </a:moveTo>
                      <a:cubicBezTo>
                        <a:pt x="1" y="50"/>
                        <a:pt x="1" y="50"/>
                        <a:pt x="1" y="50"/>
                      </a:cubicBezTo>
                      <a:cubicBezTo>
                        <a:pt x="45" y="48"/>
                        <a:pt x="45" y="48"/>
                        <a:pt x="45" y="48"/>
                      </a:cubicBezTo>
                      <a:lnTo>
                        <a:pt x="45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48" name="Freeform 185">
                  <a:extLst>
                    <a:ext uri="{FF2B5EF4-FFF2-40B4-BE49-F238E27FC236}">
                      <a16:creationId xmlns:a16="http://schemas.microsoft.com/office/drawing/2014/main" id="{35F28F46-9F03-CDEA-335C-361A0456371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494" y="1579"/>
                  <a:ext cx="110" cy="128"/>
                </a:xfrm>
                <a:custGeom>
                  <a:avLst/>
                  <a:gdLst>
                    <a:gd name="T0" fmla="*/ 0 w 41"/>
                    <a:gd name="T1" fmla="*/ 48 h 48"/>
                    <a:gd name="T2" fmla="*/ 0 w 41"/>
                    <a:gd name="T3" fmla="*/ 48 h 48"/>
                    <a:gd name="T4" fmla="*/ 0 w 41"/>
                    <a:gd name="T5" fmla="*/ 48 h 48"/>
                    <a:gd name="T6" fmla="*/ 0 w 41"/>
                    <a:gd name="T7" fmla="*/ 1 h 48"/>
                    <a:gd name="T8" fmla="*/ 0 w 41"/>
                    <a:gd name="T9" fmla="*/ 0 h 48"/>
                    <a:gd name="T10" fmla="*/ 0 w 41"/>
                    <a:gd name="T11" fmla="*/ 0 h 48"/>
                    <a:gd name="T12" fmla="*/ 41 w 41"/>
                    <a:gd name="T13" fmla="*/ 27 h 48"/>
                    <a:gd name="T14" fmla="*/ 41 w 41"/>
                    <a:gd name="T15" fmla="*/ 27 h 48"/>
                    <a:gd name="T16" fmla="*/ 41 w 41"/>
                    <a:gd name="T17" fmla="*/ 28 h 48"/>
                    <a:gd name="T18" fmla="*/ 0 w 41"/>
                    <a:gd name="T19" fmla="*/ 48 h 48"/>
                    <a:gd name="T20" fmla="*/ 0 w 41"/>
                    <a:gd name="T21" fmla="*/ 48 h 48"/>
                    <a:gd name="T22" fmla="*/ 0 w 41"/>
                    <a:gd name="T23" fmla="*/ 1 h 48"/>
                    <a:gd name="T24" fmla="*/ 0 w 41"/>
                    <a:gd name="T25" fmla="*/ 48 h 48"/>
                    <a:gd name="T26" fmla="*/ 40 w 41"/>
                    <a:gd name="T27" fmla="*/ 27 h 48"/>
                    <a:gd name="T28" fmla="*/ 0 w 41"/>
                    <a:gd name="T29" fmla="*/ 1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41" h="48">
                      <a:moveTo>
                        <a:pt x="0" y="48"/>
                      </a:moveTo>
                      <a:cubicBezTo>
                        <a:pt x="0" y="48"/>
                        <a:pt x="0" y="48"/>
                        <a:pt x="0" y="48"/>
                      </a:cubicBezTo>
                      <a:cubicBezTo>
                        <a:pt x="0" y="48"/>
                        <a:pt x="0" y="48"/>
                        <a:pt x="0" y="48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41" y="27"/>
                        <a:pt x="41" y="27"/>
                        <a:pt x="41" y="27"/>
                      </a:cubicBezTo>
                      <a:cubicBezTo>
                        <a:pt x="41" y="27"/>
                        <a:pt x="41" y="27"/>
                        <a:pt x="41" y="27"/>
                      </a:cubicBezTo>
                      <a:cubicBezTo>
                        <a:pt x="41" y="27"/>
                        <a:pt x="41" y="28"/>
                        <a:pt x="41" y="28"/>
                      </a:cubicBezTo>
                      <a:cubicBezTo>
                        <a:pt x="0" y="48"/>
                        <a:pt x="0" y="48"/>
                        <a:pt x="0" y="48"/>
                      </a:cubicBezTo>
                      <a:cubicBezTo>
                        <a:pt x="0" y="48"/>
                        <a:pt x="0" y="48"/>
                        <a:pt x="0" y="48"/>
                      </a:cubicBezTo>
                      <a:close/>
                      <a:moveTo>
                        <a:pt x="0" y="1"/>
                      </a:moveTo>
                      <a:cubicBezTo>
                        <a:pt x="0" y="48"/>
                        <a:pt x="0" y="48"/>
                        <a:pt x="0" y="48"/>
                      </a:cubicBezTo>
                      <a:cubicBezTo>
                        <a:pt x="40" y="27"/>
                        <a:pt x="40" y="27"/>
                        <a:pt x="40" y="27"/>
                      </a:cubicBezTo>
                      <a:lnTo>
                        <a:pt x="0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49" name="Freeform 186">
                  <a:extLst>
                    <a:ext uri="{FF2B5EF4-FFF2-40B4-BE49-F238E27FC236}">
                      <a16:creationId xmlns:a16="http://schemas.microsoft.com/office/drawing/2014/main" id="{73AA3FD1-C44C-4793-B87A-57EF3CA3107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494" y="1518"/>
                  <a:ext cx="220" cy="136"/>
                </a:xfrm>
                <a:custGeom>
                  <a:avLst/>
                  <a:gdLst>
                    <a:gd name="T0" fmla="*/ 41 w 82"/>
                    <a:gd name="T1" fmla="*/ 51 h 51"/>
                    <a:gd name="T2" fmla="*/ 41 w 82"/>
                    <a:gd name="T3" fmla="*/ 51 h 51"/>
                    <a:gd name="T4" fmla="*/ 0 w 82"/>
                    <a:gd name="T5" fmla="*/ 24 h 51"/>
                    <a:gd name="T6" fmla="*/ 0 w 82"/>
                    <a:gd name="T7" fmla="*/ 23 h 51"/>
                    <a:gd name="T8" fmla="*/ 0 w 82"/>
                    <a:gd name="T9" fmla="*/ 23 h 51"/>
                    <a:gd name="T10" fmla="*/ 82 w 82"/>
                    <a:gd name="T11" fmla="*/ 0 h 51"/>
                    <a:gd name="T12" fmla="*/ 82 w 82"/>
                    <a:gd name="T13" fmla="*/ 0 h 51"/>
                    <a:gd name="T14" fmla="*/ 82 w 82"/>
                    <a:gd name="T15" fmla="*/ 1 h 51"/>
                    <a:gd name="T16" fmla="*/ 41 w 82"/>
                    <a:gd name="T17" fmla="*/ 51 h 51"/>
                    <a:gd name="T18" fmla="*/ 41 w 82"/>
                    <a:gd name="T19" fmla="*/ 51 h 51"/>
                    <a:gd name="T20" fmla="*/ 1 w 82"/>
                    <a:gd name="T21" fmla="*/ 24 h 51"/>
                    <a:gd name="T22" fmla="*/ 41 w 82"/>
                    <a:gd name="T23" fmla="*/ 50 h 51"/>
                    <a:gd name="T24" fmla="*/ 81 w 82"/>
                    <a:gd name="T25" fmla="*/ 1 h 51"/>
                    <a:gd name="T26" fmla="*/ 1 w 82"/>
                    <a:gd name="T27" fmla="*/ 24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82" h="51">
                      <a:moveTo>
                        <a:pt x="41" y="51"/>
                      </a:moveTo>
                      <a:cubicBezTo>
                        <a:pt x="41" y="51"/>
                        <a:pt x="41" y="51"/>
                        <a:pt x="41" y="51"/>
                      </a:cubicBez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0" y="24"/>
                        <a:pt x="0" y="24"/>
                        <a:pt x="0" y="23"/>
                      </a:cubicBezTo>
                      <a:cubicBezTo>
                        <a:pt x="0" y="23"/>
                        <a:pt x="0" y="23"/>
                        <a:pt x="0" y="23"/>
                      </a:cubicBezTo>
                      <a:cubicBezTo>
                        <a:pt x="82" y="0"/>
                        <a:pt x="82" y="0"/>
                        <a:pt x="82" y="0"/>
                      </a:cubicBezTo>
                      <a:cubicBezTo>
                        <a:pt x="82" y="0"/>
                        <a:pt x="82" y="0"/>
                        <a:pt x="82" y="0"/>
                      </a:cubicBezTo>
                      <a:cubicBezTo>
                        <a:pt x="82" y="1"/>
                        <a:pt x="82" y="1"/>
                        <a:pt x="82" y="1"/>
                      </a:cubicBezTo>
                      <a:cubicBezTo>
                        <a:pt x="41" y="51"/>
                        <a:pt x="41" y="51"/>
                        <a:pt x="41" y="51"/>
                      </a:cubicBezTo>
                      <a:cubicBezTo>
                        <a:pt x="41" y="51"/>
                        <a:pt x="41" y="51"/>
                        <a:pt x="41" y="51"/>
                      </a:cubicBezTo>
                      <a:close/>
                      <a:moveTo>
                        <a:pt x="1" y="24"/>
                      </a:moveTo>
                      <a:cubicBezTo>
                        <a:pt x="41" y="50"/>
                        <a:pt x="41" y="50"/>
                        <a:pt x="41" y="50"/>
                      </a:cubicBezTo>
                      <a:cubicBezTo>
                        <a:pt x="81" y="1"/>
                        <a:pt x="81" y="1"/>
                        <a:pt x="81" y="1"/>
                      </a:cubicBezTo>
                      <a:lnTo>
                        <a:pt x="1" y="2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50" name="Freeform 187">
                  <a:extLst>
                    <a:ext uri="{FF2B5EF4-FFF2-40B4-BE49-F238E27FC236}">
                      <a16:creationId xmlns:a16="http://schemas.microsoft.com/office/drawing/2014/main" id="{91431C6A-8661-6083-4DA5-5E38159E47B0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12" y="1713"/>
                  <a:ext cx="81" cy="112"/>
                </a:xfrm>
                <a:custGeom>
                  <a:avLst/>
                  <a:gdLst>
                    <a:gd name="T0" fmla="*/ 0 w 30"/>
                    <a:gd name="T1" fmla="*/ 42 h 42"/>
                    <a:gd name="T2" fmla="*/ 0 w 30"/>
                    <a:gd name="T3" fmla="*/ 42 h 42"/>
                    <a:gd name="T4" fmla="*/ 0 w 30"/>
                    <a:gd name="T5" fmla="*/ 42 h 42"/>
                    <a:gd name="T6" fmla="*/ 23 w 30"/>
                    <a:gd name="T7" fmla="*/ 0 h 42"/>
                    <a:gd name="T8" fmla="*/ 23 w 30"/>
                    <a:gd name="T9" fmla="*/ 0 h 42"/>
                    <a:gd name="T10" fmla="*/ 23 w 30"/>
                    <a:gd name="T11" fmla="*/ 0 h 42"/>
                    <a:gd name="T12" fmla="*/ 30 w 30"/>
                    <a:gd name="T13" fmla="*/ 37 h 42"/>
                    <a:gd name="T14" fmla="*/ 30 w 30"/>
                    <a:gd name="T15" fmla="*/ 38 h 42"/>
                    <a:gd name="T16" fmla="*/ 30 w 30"/>
                    <a:gd name="T17" fmla="*/ 38 h 42"/>
                    <a:gd name="T18" fmla="*/ 0 w 30"/>
                    <a:gd name="T19" fmla="*/ 42 h 42"/>
                    <a:gd name="T20" fmla="*/ 0 w 30"/>
                    <a:gd name="T21" fmla="*/ 42 h 42"/>
                    <a:gd name="T22" fmla="*/ 23 w 30"/>
                    <a:gd name="T23" fmla="*/ 1 h 42"/>
                    <a:gd name="T24" fmla="*/ 1 w 30"/>
                    <a:gd name="T25" fmla="*/ 42 h 42"/>
                    <a:gd name="T26" fmla="*/ 29 w 30"/>
                    <a:gd name="T27" fmla="*/ 37 h 42"/>
                    <a:gd name="T28" fmla="*/ 23 w 30"/>
                    <a:gd name="T29" fmla="*/ 1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0" h="42">
                      <a:moveTo>
                        <a:pt x="0" y="42"/>
                      </a:moveTo>
                      <a:cubicBezTo>
                        <a:pt x="0" y="42"/>
                        <a:pt x="0" y="42"/>
                        <a:pt x="0" y="42"/>
                      </a:cubicBezTo>
                      <a:cubicBezTo>
                        <a:pt x="0" y="42"/>
                        <a:pt x="0" y="42"/>
                        <a:pt x="0" y="42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30" y="37"/>
                        <a:pt x="30" y="37"/>
                        <a:pt x="30" y="37"/>
                      </a:cubicBezTo>
                      <a:cubicBezTo>
                        <a:pt x="30" y="37"/>
                        <a:pt x="30" y="37"/>
                        <a:pt x="30" y="38"/>
                      </a:cubicBezTo>
                      <a:cubicBezTo>
                        <a:pt x="30" y="38"/>
                        <a:pt x="30" y="38"/>
                        <a:pt x="30" y="38"/>
                      </a:cubicBezTo>
                      <a:cubicBezTo>
                        <a:pt x="0" y="42"/>
                        <a:pt x="0" y="42"/>
                        <a:pt x="0" y="42"/>
                      </a:cubicBezTo>
                      <a:cubicBezTo>
                        <a:pt x="0" y="42"/>
                        <a:pt x="0" y="42"/>
                        <a:pt x="0" y="42"/>
                      </a:cubicBezTo>
                      <a:close/>
                      <a:moveTo>
                        <a:pt x="23" y="1"/>
                      </a:moveTo>
                      <a:cubicBezTo>
                        <a:pt x="1" y="42"/>
                        <a:pt x="1" y="42"/>
                        <a:pt x="1" y="42"/>
                      </a:cubicBezTo>
                      <a:cubicBezTo>
                        <a:pt x="29" y="37"/>
                        <a:pt x="29" y="37"/>
                        <a:pt x="29" y="37"/>
                      </a:cubicBezTo>
                      <a:lnTo>
                        <a:pt x="23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51" name="Freeform 188">
                  <a:extLst>
                    <a:ext uri="{FF2B5EF4-FFF2-40B4-BE49-F238E27FC236}">
                      <a16:creationId xmlns:a16="http://schemas.microsoft.com/office/drawing/2014/main" id="{16ADBA9E-323E-B0D7-86C1-83AB67DA9A29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235" y="1812"/>
                  <a:ext cx="158" cy="254"/>
                </a:xfrm>
                <a:custGeom>
                  <a:avLst/>
                  <a:gdLst>
                    <a:gd name="T0" fmla="*/ 1 w 59"/>
                    <a:gd name="T1" fmla="*/ 95 h 95"/>
                    <a:gd name="T2" fmla="*/ 1 w 59"/>
                    <a:gd name="T3" fmla="*/ 95 h 95"/>
                    <a:gd name="T4" fmla="*/ 0 w 59"/>
                    <a:gd name="T5" fmla="*/ 95 h 95"/>
                    <a:gd name="T6" fmla="*/ 29 w 59"/>
                    <a:gd name="T7" fmla="*/ 5 h 95"/>
                    <a:gd name="T8" fmla="*/ 29 w 59"/>
                    <a:gd name="T9" fmla="*/ 5 h 95"/>
                    <a:gd name="T10" fmla="*/ 58 w 59"/>
                    <a:gd name="T11" fmla="*/ 0 h 95"/>
                    <a:gd name="T12" fmla="*/ 59 w 59"/>
                    <a:gd name="T13" fmla="*/ 0 h 95"/>
                    <a:gd name="T14" fmla="*/ 59 w 59"/>
                    <a:gd name="T15" fmla="*/ 1 h 95"/>
                    <a:gd name="T16" fmla="*/ 1 w 59"/>
                    <a:gd name="T17" fmla="*/ 95 h 95"/>
                    <a:gd name="T18" fmla="*/ 1 w 59"/>
                    <a:gd name="T19" fmla="*/ 95 h 95"/>
                    <a:gd name="T20" fmla="*/ 29 w 59"/>
                    <a:gd name="T21" fmla="*/ 5 h 95"/>
                    <a:gd name="T22" fmla="*/ 2 w 59"/>
                    <a:gd name="T23" fmla="*/ 93 h 95"/>
                    <a:gd name="T24" fmla="*/ 58 w 59"/>
                    <a:gd name="T25" fmla="*/ 1 h 95"/>
                    <a:gd name="T26" fmla="*/ 29 w 59"/>
                    <a:gd name="T27" fmla="*/ 5 h 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59" h="95">
                      <a:moveTo>
                        <a:pt x="1" y="95"/>
                      </a:moveTo>
                      <a:cubicBezTo>
                        <a:pt x="1" y="95"/>
                        <a:pt x="1" y="95"/>
                        <a:pt x="1" y="95"/>
                      </a:cubicBezTo>
                      <a:cubicBezTo>
                        <a:pt x="0" y="95"/>
                        <a:pt x="0" y="95"/>
                        <a:pt x="0" y="95"/>
                      </a:cubicBezTo>
                      <a:cubicBezTo>
                        <a:pt x="29" y="5"/>
                        <a:pt x="29" y="5"/>
                        <a:pt x="29" y="5"/>
                      </a:cubicBezTo>
                      <a:cubicBezTo>
                        <a:pt x="29" y="5"/>
                        <a:pt x="29" y="5"/>
                        <a:pt x="29" y="5"/>
                      </a:cubicBezTo>
                      <a:cubicBezTo>
                        <a:pt x="58" y="0"/>
                        <a:pt x="58" y="0"/>
                        <a:pt x="58" y="0"/>
                      </a:cubicBezTo>
                      <a:cubicBezTo>
                        <a:pt x="59" y="0"/>
                        <a:pt x="59" y="0"/>
                        <a:pt x="59" y="0"/>
                      </a:cubicBezTo>
                      <a:cubicBezTo>
                        <a:pt x="59" y="0"/>
                        <a:pt x="59" y="0"/>
                        <a:pt x="59" y="1"/>
                      </a:cubicBezTo>
                      <a:cubicBezTo>
                        <a:pt x="1" y="95"/>
                        <a:pt x="1" y="95"/>
                        <a:pt x="1" y="95"/>
                      </a:cubicBezTo>
                      <a:cubicBezTo>
                        <a:pt x="1" y="95"/>
                        <a:pt x="1" y="95"/>
                        <a:pt x="1" y="95"/>
                      </a:cubicBezTo>
                      <a:close/>
                      <a:moveTo>
                        <a:pt x="29" y="5"/>
                      </a:moveTo>
                      <a:cubicBezTo>
                        <a:pt x="2" y="93"/>
                        <a:pt x="2" y="93"/>
                        <a:pt x="2" y="93"/>
                      </a:cubicBezTo>
                      <a:cubicBezTo>
                        <a:pt x="58" y="1"/>
                        <a:pt x="58" y="1"/>
                        <a:pt x="58" y="1"/>
                      </a:cubicBezTo>
                      <a:lnTo>
                        <a:pt x="29" y="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52" name="Freeform 189">
                  <a:extLst>
                    <a:ext uri="{FF2B5EF4-FFF2-40B4-BE49-F238E27FC236}">
                      <a16:creationId xmlns:a16="http://schemas.microsoft.com/office/drawing/2014/main" id="{319516F5-95E9-F73F-36BF-649DBBF622D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216" y="2066"/>
                  <a:ext cx="70" cy="238"/>
                </a:xfrm>
                <a:custGeom>
                  <a:avLst/>
                  <a:gdLst>
                    <a:gd name="T0" fmla="*/ 26 w 26"/>
                    <a:gd name="T1" fmla="*/ 89 h 89"/>
                    <a:gd name="T2" fmla="*/ 25 w 26"/>
                    <a:gd name="T3" fmla="*/ 89 h 89"/>
                    <a:gd name="T4" fmla="*/ 0 w 26"/>
                    <a:gd name="T5" fmla="*/ 79 h 89"/>
                    <a:gd name="T6" fmla="*/ 0 w 26"/>
                    <a:gd name="T7" fmla="*/ 79 h 89"/>
                    <a:gd name="T8" fmla="*/ 7 w 26"/>
                    <a:gd name="T9" fmla="*/ 0 h 89"/>
                    <a:gd name="T10" fmla="*/ 8 w 26"/>
                    <a:gd name="T11" fmla="*/ 0 h 89"/>
                    <a:gd name="T12" fmla="*/ 8 w 26"/>
                    <a:gd name="T13" fmla="*/ 0 h 89"/>
                    <a:gd name="T14" fmla="*/ 26 w 26"/>
                    <a:gd name="T15" fmla="*/ 89 h 89"/>
                    <a:gd name="T16" fmla="*/ 26 w 26"/>
                    <a:gd name="T17" fmla="*/ 89 h 89"/>
                    <a:gd name="T18" fmla="*/ 26 w 26"/>
                    <a:gd name="T19" fmla="*/ 89 h 89"/>
                    <a:gd name="T20" fmla="*/ 0 w 26"/>
                    <a:gd name="T21" fmla="*/ 79 h 89"/>
                    <a:gd name="T22" fmla="*/ 25 w 26"/>
                    <a:gd name="T23" fmla="*/ 89 h 89"/>
                    <a:gd name="T24" fmla="*/ 8 w 26"/>
                    <a:gd name="T25" fmla="*/ 2 h 89"/>
                    <a:gd name="T26" fmla="*/ 0 w 26"/>
                    <a:gd name="T27" fmla="*/ 79 h 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6" h="89">
                      <a:moveTo>
                        <a:pt x="26" y="89"/>
                      </a:moveTo>
                      <a:cubicBezTo>
                        <a:pt x="26" y="89"/>
                        <a:pt x="25" y="89"/>
                        <a:pt x="25" y="89"/>
                      </a:cubicBezTo>
                      <a:cubicBezTo>
                        <a:pt x="0" y="79"/>
                        <a:pt x="0" y="79"/>
                        <a:pt x="0" y="79"/>
                      </a:cubicBezTo>
                      <a:cubicBezTo>
                        <a:pt x="0" y="79"/>
                        <a:pt x="0" y="79"/>
                        <a:pt x="0" y="79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7" y="0"/>
                        <a:pt x="8" y="0"/>
                        <a:pt x="8" y="0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26" y="89"/>
                        <a:pt x="26" y="89"/>
                        <a:pt x="26" y="89"/>
                      </a:cubicBezTo>
                      <a:cubicBezTo>
                        <a:pt x="26" y="89"/>
                        <a:pt x="26" y="89"/>
                        <a:pt x="26" y="89"/>
                      </a:cubicBezTo>
                      <a:cubicBezTo>
                        <a:pt x="26" y="89"/>
                        <a:pt x="26" y="89"/>
                        <a:pt x="26" y="89"/>
                      </a:cubicBezTo>
                      <a:close/>
                      <a:moveTo>
                        <a:pt x="0" y="79"/>
                      </a:moveTo>
                      <a:cubicBezTo>
                        <a:pt x="25" y="89"/>
                        <a:pt x="25" y="89"/>
                        <a:pt x="25" y="89"/>
                      </a:cubicBezTo>
                      <a:cubicBezTo>
                        <a:pt x="8" y="2"/>
                        <a:pt x="8" y="2"/>
                        <a:pt x="8" y="2"/>
                      </a:cubicBezTo>
                      <a:lnTo>
                        <a:pt x="0" y="7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53" name="Freeform 190">
                  <a:extLst>
                    <a:ext uri="{FF2B5EF4-FFF2-40B4-BE49-F238E27FC236}">
                      <a16:creationId xmlns:a16="http://schemas.microsoft.com/office/drawing/2014/main" id="{FA329231-D340-A9AE-5914-0EC526B5CEB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216" y="2277"/>
                  <a:ext cx="70" cy="105"/>
                </a:xfrm>
                <a:custGeom>
                  <a:avLst/>
                  <a:gdLst>
                    <a:gd name="T0" fmla="*/ 8 w 26"/>
                    <a:gd name="T1" fmla="*/ 39 h 39"/>
                    <a:gd name="T2" fmla="*/ 8 w 26"/>
                    <a:gd name="T3" fmla="*/ 39 h 39"/>
                    <a:gd name="T4" fmla="*/ 7 w 26"/>
                    <a:gd name="T5" fmla="*/ 39 h 39"/>
                    <a:gd name="T6" fmla="*/ 0 w 26"/>
                    <a:gd name="T7" fmla="*/ 0 h 39"/>
                    <a:gd name="T8" fmla="*/ 0 w 26"/>
                    <a:gd name="T9" fmla="*/ 0 h 39"/>
                    <a:gd name="T10" fmla="*/ 0 w 26"/>
                    <a:gd name="T11" fmla="*/ 0 h 39"/>
                    <a:gd name="T12" fmla="*/ 26 w 26"/>
                    <a:gd name="T13" fmla="*/ 10 h 39"/>
                    <a:gd name="T14" fmla="*/ 26 w 26"/>
                    <a:gd name="T15" fmla="*/ 10 h 39"/>
                    <a:gd name="T16" fmla="*/ 26 w 26"/>
                    <a:gd name="T17" fmla="*/ 10 h 39"/>
                    <a:gd name="T18" fmla="*/ 8 w 26"/>
                    <a:gd name="T19" fmla="*/ 39 h 39"/>
                    <a:gd name="T20" fmla="*/ 8 w 26"/>
                    <a:gd name="T21" fmla="*/ 39 h 39"/>
                    <a:gd name="T22" fmla="*/ 0 w 26"/>
                    <a:gd name="T23" fmla="*/ 1 h 39"/>
                    <a:gd name="T24" fmla="*/ 8 w 26"/>
                    <a:gd name="T25" fmla="*/ 38 h 39"/>
                    <a:gd name="T26" fmla="*/ 25 w 26"/>
                    <a:gd name="T27" fmla="*/ 10 h 39"/>
                    <a:gd name="T28" fmla="*/ 0 w 26"/>
                    <a:gd name="T29" fmla="*/ 1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6" h="39">
                      <a:moveTo>
                        <a:pt x="8" y="39"/>
                      </a:moveTo>
                      <a:cubicBezTo>
                        <a:pt x="8" y="39"/>
                        <a:pt x="8" y="39"/>
                        <a:pt x="8" y="39"/>
                      </a:cubicBezTo>
                      <a:cubicBezTo>
                        <a:pt x="8" y="39"/>
                        <a:pt x="7" y="39"/>
                        <a:pt x="7" y="39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6" y="10"/>
                        <a:pt x="26" y="10"/>
                        <a:pt x="26" y="10"/>
                      </a:cubicBezTo>
                      <a:cubicBezTo>
                        <a:pt x="26" y="10"/>
                        <a:pt x="26" y="10"/>
                        <a:pt x="26" y="10"/>
                      </a:cubicBezTo>
                      <a:cubicBezTo>
                        <a:pt x="26" y="10"/>
                        <a:pt x="26" y="10"/>
                        <a:pt x="26" y="10"/>
                      </a:cubicBezTo>
                      <a:cubicBezTo>
                        <a:pt x="8" y="39"/>
                        <a:pt x="8" y="39"/>
                        <a:pt x="8" y="39"/>
                      </a:cubicBezTo>
                      <a:cubicBezTo>
                        <a:pt x="8" y="39"/>
                        <a:pt x="8" y="39"/>
                        <a:pt x="8" y="39"/>
                      </a:cubicBezTo>
                      <a:close/>
                      <a:moveTo>
                        <a:pt x="0" y="1"/>
                      </a:moveTo>
                      <a:cubicBezTo>
                        <a:pt x="8" y="38"/>
                        <a:pt x="8" y="38"/>
                        <a:pt x="8" y="38"/>
                      </a:cubicBezTo>
                      <a:cubicBezTo>
                        <a:pt x="25" y="10"/>
                        <a:pt x="25" y="10"/>
                        <a:pt x="25" y="10"/>
                      </a:cubicBezTo>
                      <a:lnTo>
                        <a:pt x="0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54" name="Freeform 191">
                  <a:extLst>
                    <a:ext uri="{FF2B5EF4-FFF2-40B4-BE49-F238E27FC236}">
                      <a16:creationId xmlns:a16="http://schemas.microsoft.com/office/drawing/2014/main" id="{492E8449-9D3A-92CD-2EDF-F4C3EC9745E6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494" y="1461"/>
                  <a:ext cx="220" cy="121"/>
                </a:xfrm>
                <a:custGeom>
                  <a:avLst/>
                  <a:gdLst>
                    <a:gd name="T0" fmla="*/ 0 w 82"/>
                    <a:gd name="T1" fmla="*/ 45 h 45"/>
                    <a:gd name="T2" fmla="*/ 0 w 82"/>
                    <a:gd name="T3" fmla="*/ 45 h 45"/>
                    <a:gd name="T4" fmla="*/ 0 w 82"/>
                    <a:gd name="T5" fmla="*/ 44 h 45"/>
                    <a:gd name="T6" fmla="*/ 51 w 82"/>
                    <a:gd name="T7" fmla="*/ 0 h 45"/>
                    <a:gd name="T8" fmla="*/ 51 w 82"/>
                    <a:gd name="T9" fmla="*/ 0 h 45"/>
                    <a:gd name="T10" fmla="*/ 82 w 82"/>
                    <a:gd name="T11" fmla="*/ 21 h 45"/>
                    <a:gd name="T12" fmla="*/ 82 w 82"/>
                    <a:gd name="T13" fmla="*/ 22 h 45"/>
                    <a:gd name="T14" fmla="*/ 82 w 82"/>
                    <a:gd name="T15" fmla="*/ 22 h 45"/>
                    <a:gd name="T16" fmla="*/ 0 w 82"/>
                    <a:gd name="T17" fmla="*/ 45 h 45"/>
                    <a:gd name="T18" fmla="*/ 0 w 82"/>
                    <a:gd name="T19" fmla="*/ 45 h 45"/>
                    <a:gd name="T20" fmla="*/ 51 w 82"/>
                    <a:gd name="T21" fmla="*/ 1 h 45"/>
                    <a:gd name="T22" fmla="*/ 1 w 82"/>
                    <a:gd name="T23" fmla="*/ 44 h 45"/>
                    <a:gd name="T24" fmla="*/ 81 w 82"/>
                    <a:gd name="T25" fmla="*/ 21 h 45"/>
                    <a:gd name="T26" fmla="*/ 51 w 82"/>
                    <a:gd name="T27" fmla="*/ 1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82" h="45">
                      <a:moveTo>
                        <a:pt x="0" y="45"/>
                      </a:moveTo>
                      <a:cubicBezTo>
                        <a:pt x="0" y="45"/>
                        <a:pt x="0" y="45"/>
                        <a:pt x="0" y="45"/>
                      </a:cubicBezTo>
                      <a:cubicBezTo>
                        <a:pt x="0" y="45"/>
                        <a:pt x="0" y="44"/>
                        <a:pt x="0" y="44"/>
                      </a:cubicBezTo>
                      <a:cubicBezTo>
                        <a:pt x="51" y="0"/>
                        <a:pt x="51" y="0"/>
                        <a:pt x="51" y="0"/>
                      </a:cubicBezTo>
                      <a:cubicBezTo>
                        <a:pt x="51" y="0"/>
                        <a:pt x="51" y="0"/>
                        <a:pt x="51" y="0"/>
                      </a:cubicBezTo>
                      <a:cubicBezTo>
                        <a:pt x="82" y="21"/>
                        <a:pt x="82" y="21"/>
                        <a:pt x="82" y="21"/>
                      </a:cubicBezTo>
                      <a:cubicBezTo>
                        <a:pt x="82" y="21"/>
                        <a:pt x="82" y="22"/>
                        <a:pt x="82" y="22"/>
                      </a:cubicBezTo>
                      <a:cubicBezTo>
                        <a:pt x="82" y="22"/>
                        <a:pt x="82" y="22"/>
                        <a:pt x="82" y="22"/>
                      </a:cubicBezTo>
                      <a:cubicBezTo>
                        <a:pt x="0" y="45"/>
                        <a:pt x="0" y="45"/>
                        <a:pt x="0" y="45"/>
                      </a:cubicBezTo>
                      <a:cubicBezTo>
                        <a:pt x="0" y="45"/>
                        <a:pt x="0" y="45"/>
                        <a:pt x="0" y="45"/>
                      </a:cubicBezTo>
                      <a:close/>
                      <a:moveTo>
                        <a:pt x="51" y="1"/>
                      </a:moveTo>
                      <a:cubicBezTo>
                        <a:pt x="1" y="44"/>
                        <a:pt x="1" y="44"/>
                        <a:pt x="1" y="44"/>
                      </a:cubicBezTo>
                      <a:cubicBezTo>
                        <a:pt x="81" y="21"/>
                        <a:pt x="81" y="21"/>
                        <a:pt x="81" y="21"/>
                      </a:cubicBezTo>
                      <a:lnTo>
                        <a:pt x="51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55" name="Freeform 192">
                  <a:extLst>
                    <a:ext uri="{FF2B5EF4-FFF2-40B4-BE49-F238E27FC236}">
                      <a16:creationId xmlns:a16="http://schemas.microsoft.com/office/drawing/2014/main" id="{0C55B741-6655-E15E-B495-9E594386A0C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631" y="1344"/>
                  <a:ext cx="297" cy="176"/>
                </a:xfrm>
                <a:custGeom>
                  <a:avLst/>
                  <a:gdLst>
                    <a:gd name="T0" fmla="*/ 31 w 111"/>
                    <a:gd name="T1" fmla="*/ 66 h 66"/>
                    <a:gd name="T2" fmla="*/ 31 w 111"/>
                    <a:gd name="T3" fmla="*/ 66 h 66"/>
                    <a:gd name="T4" fmla="*/ 0 w 111"/>
                    <a:gd name="T5" fmla="*/ 45 h 66"/>
                    <a:gd name="T6" fmla="*/ 0 w 111"/>
                    <a:gd name="T7" fmla="*/ 45 h 66"/>
                    <a:gd name="T8" fmla="*/ 0 w 111"/>
                    <a:gd name="T9" fmla="*/ 44 h 66"/>
                    <a:gd name="T10" fmla="*/ 110 w 111"/>
                    <a:gd name="T11" fmla="*/ 0 h 66"/>
                    <a:gd name="T12" fmla="*/ 111 w 111"/>
                    <a:gd name="T13" fmla="*/ 0 h 66"/>
                    <a:gd name="T14" fmla="*/ 111 w 111"/>
                    <a:gd name="T15" fmla="*/ 0 h 66"/>
                    <a:gd name="T16" fmla="*/ 31 w 111"/>
                    <a:gd name="T17" fmla="*/ 66 h 66"/>
                    <a:gd name="T18" fmla="*/ 31 w 111"/>
                    <a:gd name="T19" fmla="*/ 66 h 66"/>
                    <a:gd name="T20" fmla="*/ 1 w 111"/>
                    <a:gd name="T21" fmla="*/ 45 h 66"/>
                    <a:gd name="T22" fmla="*/ 31 w 111"/>
                    <a:gd name="T23" fmla="*/ 65 h 66"/>
                    <a:gd name="T24" fmla="*/ 109 w 111"/>
                    <a:gd name="T25" fmla="*/ 1 h 66"/>
                    <a:gd name="T26" fmla="*/ 1 w 111"/>
                    <a:gd name="T27" fmla="*/ 45 h 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11" h="66">
                      <a:moveTo>
                        <a:pt x="31" y="66"/>
                      </a:moveTo>
                      <a:cubicBezTo>
                        <a:pt x="31" y="66"/>
                        <a:pt x="31" y="66"/>
                        <a:pt x="31" y="66"/>
                      </a:cubicBezTo>
                      <a:cubicBezTo>
                        <a:pt x="0" y="45"/>
                        <a:pt x="0" y="45"/>
                        <a:pt x="0" y="45"/>
                      </a:cubicBezTo>
                      <a:cubicBezTo>
                        <a:pt x="0" y="45"/>
                        <a:pt x="0" y="45"/>
                        <a:pt x="0" y="45"/>
                      </a:cubicBezTo>
                      <a:cubicBezTo>
                        <a:pt x="0" y="45"/>
                        <a:pt x="0" y="44"/>
                        <a:pt x="0" y="44"/>
                      </a:cubicBezTo>
                      <a:cubicBezTo>
                        <a:pt x="110" y="0"/>
                        <a:pt x="110" y="0"/>
                        <a:pt x="110" y="0"/>
                      </a:cubicBezTo>
                      <a:cubicBezTo>
                        <a:pt x="110" y="0"/>
                        <a:pt x="111" y="0"/>
                        <a:pt x="111" y="0"/>
                      </a:cubicBezTo>
                      <a:cubicBezTo>
                        <a:pt x="111" y="0"/>
                        <a:pt x="111" y="0"/>
                        <a:pt x="111" y="0"/>
                      </a:cubicBezTo>
                      <a:cubicBezTo>
                        <a:pt x="31" y="66"/>
                        <a:pt x="31" y="66"/>
                        <a:pt x="31" y="66"/>
                      </a:cubicBezTo>
                      <a:cubicBezTo>
                        <a:pt x="31" y="66"/>
                        <a:pt x="31" y="66"/>
                        <a:pt x="31" y="66"/>
                      </a:cubicBezTo>
                      <a:close/>
                      <a:moveTo>
                        <a:pt x="1" y="45"/>
                      </a:moveTo>
                      <a:cubicBezTo>
                        <a:pt x="31" y="65"/>
                        <a:pt x="31" y="65"/>
                        <a:pt x="31" y="65"/>
                      </a:cubicBezTo>
                      <a:cubicBezTo>
                        <a:pt x="109" y="1"/>
                        <a:pt x="109" y="1"/>
                        <a:pt x="109" y="1"/>
                      </a:cubicBezTo>
                      <a:lnTo>
                        <a:pt x="1" y="4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56" name="Freeform 193">
                  <a:extLst>
                    <a:ext uri="{FF2B5EF4-FFF2-40B4-BE49-F238E27FC236}">
                      <a16:creationId xmlns:a16="http://schemas.microsoft.com/office/drawing/2014/main" id="{4B7EAC97-0AD2-8799-BC59-BEC21A193DF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714" y="1344"/>
                  <a:ext cx="214" cy="176"/>
                </a:xfrm>
                <a:custGeom>
                  <a:avLst/>
                  <a:gdLst>
                    <a:gd name="T0" fmla="*/ 0 w 80"/>
                    <a:gd name="T1" fmla="*/ 66 h 66"/>
                    <a:gd name="T2" fmla="*/ 0 w 80"/>
                    <a:gd name="T3" fmla="*/ 66 h 66"/>
                    <a:gd name="T4" fmla="*/ 0 w 80"/>
                    <a:gd name="T5" fmla="*/ 65 h 66"/>
                    <a:gd name="T6" fmla="*/ 79 w 80"/>
                    <a:gd name="T7" fmla="*/ 0 h 66"/>
                    <a:gd name="T8" fmla="*/ 80 w 80"/>
                    <a:gd name="T9" fmla="*/ 0 h 66"/>
                    <a:gd name="T10" fmla="*/ 80 w 80"/>
                    <a:gd name="T11" fmla="*/ 0 h 66"/>
                    <a:gd name="T12" fmla="*/ 71 w 80"/>
                    <a:gd name="T13" fmla="*/ 44 h 66"/>
                    <a:gd name="T14" fmla="*/ 71 w 80"/>
                    <a:gd name="T15" fmla="*/ 44 h 66"/>
                    <a:gd name="T16" fmla="*/ 0 w 80"/>
                    <a:gd name="T17" fmla="*/ 66 h 66"/>
                    <a:gd name="T18" fmla="*/ 0 w 80"/>
                    <a:gd name="T19" fmla="*/ 66 h 66"/>
                    <a:gd name="T20" fmla="*/ 79 w 80"/>
                    <a:gd name="T21" fmla="*/ 1 h 66"/>
                    <a:gd name="T22" fmla="*/ 1 w 80"/>
                    <a:gd name="T23" fmla="*/ 65 h 66"/>
                    <a:gd name="T24" fmla="*/ 70 w 80"/>
                    <a:gd name="T25" fmla="*/ 43 h 66"/>
                    <a:gd name="T26" fmla="*/ 79 w 80"/>
                    <a:gd name="T27" fmla="*/ 1 h 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80" h="66">
                      <a:moveTo>
                        <a:pt x="0" y="66"/>
                      </a:moveTo>
                      <a:cubicBezTo>
                        <a:pt x="0" y="66"/>
                        <a:pt x="0" y="66"/>
                        <a:pt x="0" y="66"/>
                      </a:cubicBezTo>
                      <a:cubicBezTo>
                        <a:pt x="0" y="66"/>
                        <a:pt x="0" y="65"/>
                        <a:pt x="0" y="65"/>
                      </a:cubicBezTo>
                      <a:cubicBezTo>
                        <a:pt x="79" y="0"/>
                        <a:pt x="79" y="0"/>
                        <a:pt x="79" y="0"/>
                      </a:cubicBezTo>
                      <a:cubicBezTo>
                        <a:pt x="79" y="0"/>
                        <a:pt x="79" y="0"/>
                        <a:pt x="80" y="0"/>
                      </a:cubicBezTo>
                      <a:cubicBezTo>
                        <a:pt x="80" y="0"/>
                        <a:pt x="80" y="0"/>
                        <a:pt x="80" y="0"/>
                      </a:cubicBezTo>
                      <a:cubicBezTo>
                        <a:pt x="71" y="44"/>
                        <a:pt x="71" y="44"/>
                        <a:pt x="71" y="44"/>
                      </a:cubicBezTo>
                      <a:cubicBezTo>
                        <a:pt x="71" y="44"/>
                        <a:pt x="71" y="44"/>
                        <a:pt x="71" y="44"/>
                      </a:cubicBezTo>
                      <a:cubicBezTo>
                        <a:pt x="0" y="66"/>
                        <a:pt x="0" y="66"/>
                        <a:pt x="0" y="66"/>
                      </a:cubicBezTo>
                      <a:cubicBezTo>
                        <a:pt x="0" y="66"/>
                        <a:pt x="0" y="66"/>
                        <a:pt x="0" y="66"/>
                      </a:cubicBezTo>
                      <a:close/>
                      <a:moveTo>
                        <a:pt x="79" y="1"/>
                      </a:moveTo>
                      <a:cubicBezTo>
                        <a:pt x="1" y="65"/>
                        <a:pt x="1" y="65"/>
                        <a:pt x="1" y="65"/>
                      </a:cubicBezTo>
                      <a:cubicBezTo>
                        <a:pt x="70" y="43"/>
                        <a:pt x="70" y="43"/>
                        <a:pt x="70" y="43"/>
                      </a:cubicBezTo>
                      <a:lnTo>
                        <a:pt x="79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57" name="Freeform 194">
                  <a:extLst>
                    <a:ext uri="{FF2B5EF4-FFF2-40B4-BE49-F238E27FC236}">
                      <a16:creationId xmlns:a16="http://schemas.microsoft.com/office/drawing/2014/main" id="{4E8A35AA-D9B6-202C-3903-77C19CF6F999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901" y="1344"/>
                  <a:ext cx="174" cy="117"/>
                </a:xfrm>
                <a:custGeom>
                  <a:avLst/>
                  <a:gdLst>
                    <a:gd name="T0" fmla="*/ 1 w 65"/>
                    <a:gd name="T1" fmla="*/ 44 h 44"/>
                    <a:gd name="T2" fmla="*/ 0 w 65"/>
                    <a:gd name="T3" fmla="*/ 44 h 44"/>
                    <a:gd name="T4" fmla="*/ 0 w 65"/>
                    <a:gd name="T5" fmla="*/ 44 h 44"/>
                    <a:gd name="T6" fmla="*/ 9 w 65"/>
                    <a:gd name="T7" fmla="*/ 0 h 44"/>
                    <a:gd name="T8" fmla="*/ 9 w 65"/>
                    <a:gd name="T9" fmla="*/ 0 h 44"/>
                    <a:gd name="T10" fmla="*/ 9 w 65"/>
                    <a:gd name="T11" fmla="*/ 0 h 44"/>
                    <a:gd name="T12" fmla="*/ 64 w 65"/>
                    <a:gd name="T13" fmla="*/ 14 h 44"/>
                    <a:gd name="T14" fmla="*/ 65 w 65"/>
                    <a:gd name="T15" fmla="*/ 15 h 44"/>
                    <a:gd name="T16" fmla="*/ 64 w 65"/>
                    <a:gd name="T17" fmla="*/ 15 h 44"/>
                    <a:gd name="T18" fmla="*/ 1 w 65"/>
                    <a:gd name="T19" fmla="*/ 44 h 44"/>
                    <a:gd name="T20" fmla="*/ 1 w 65"/>
                    <a:gd name="T21" fmla="*/ 44 h 44"/>
                    <a:gd name="T22" fmla="*/ 10 w 65"/>
                    <a:gd name="T23" fmla="*/ 0 h 44"/>
                    <a:gd name="T24" fmla="*/ 1 w 65"/>
                    <a:gd name="T25" fmla="*/ 43 h 44"/>
                    <a:gd name="T26" fmla="*/ 64 w 65"/>
                    <a:gd name="T27" fmla="*/ 15 h 44"/>
                    <a:gd name="T28" fmla="*/ 10 w 65"/>
                    <a:gd name="T29" fmla="*/ 0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65" h="44">
                      <a:moveTo>
                        <a:pt x="1" y="44"/>
                      </a:move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64" y="14"/>
                        <a:pt x="64" y="14"/>
                        <a:pt x="64" y="14"/>
                      </a:cubicBezTo>
                      <a:cubicBezTo>
                        <a:pt x="64" y="14"/>
                        <a:pt x="65" y="15"/>
                        <a:pt x="65" y="15"/>
                      </a:cubicBezTo>
                      <a:cubicBezTo>
                        <a:pt x="65" y="15"/>
                        <a:pt x="65" y="15"/>
                        <a:pt x="64" y="15"/>
                      </a:cubicBezTo>
                      <a:cubicBezTo>
                        <a:pt x="1" y="44"/>
                        <a:pt x="1" y="44"/>
                        <a:pt x="1" y="44"/>
                      </a:cubicBezTo>
                      <a:cubicBezTo>
                        <a:pt x="1" y="44"/>
                        <a:pt x="1" y="44"/>
                        <a:pt x="1" y="44"/>
                      </a:cubicBezTo>
                      <a:close/>
                      <a:moveTo>
                        <a:pt x="10" y="0"/>
                      </a:moveTo>
                      <a:cubicBezTo>
                        <a:pt x="1" y="43"/>
                        <a:pt x="1" y="43"/>
                        <a:pt x="1" y="43"/>
                      </a:cubicBezTo>
                      <a:cubicBezTo>
                        <a:pt x="64" y="15"/>
                        <a:pt x="64" y="15"/>
                        <a:pt x="64" y="15"/>
                      </a:cubicBezTo>
                      <a:lnTo>
                        <a:pt x="1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58" name="Freeform 195">
                  <a:extLst>
                    <a:ext uri="{FF2B5EF4-FFF2-40B4-BE49-F238E27FC236}">
                      <a16:creationId xmlns:a16="http://schemas.microsoft.com/office/drawing/2014/main" id="{761E6855-DBBA-DE5D-1A16-6B47F44FFAD1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526" y="2874"/>
                  <a:ext cx="131" cy="86"/>
                </a:xfrm>
                <a:custGeom>
                  <a:avLst/>
                  <a:gdLst>
                    <a:gd name="T0" fmla="*/ 49 w 49"/>
                    <a:gd name="T1" fmla="*/ 32 h 32"/>
                    <a:gd name="T2" fmla="*/ 49 w 49"/>
                    <a:gd name="T3" fmla="*/ 32 h 32"/>
                    <a:gd name="T4" fmla="*/ 0 w 49"/>
                    <a:gd name="T5" fmla="*/ 16 h 32"/>
                    <a:gd name="T6" fmla="*/ 0 w 49"/>
                    <a:gd name="T7" fmla="*/ 15 h 32"/>
                    <a:gd name="T8" fmla="*/ 0 w 49"/>
                    <a:gd name="T9" fmla="*/ 15 h 32"/>
                    <a:gd name="T10" fmla="*/ 11 w 49"/>
                    <a:gd name="T11" fmla="*/ 0 h 32"/>
                    <a:gd name="T12" fmla="*/ 12 w 49"/>
                    <a:gd name="T13" fmla="*/ 0 h 32"/>
                    <a:gd name="T14" fmla="*/ 12 w 49"/>
                    <a:gd name="T15" fmla="*/ 0 h 32"/>
                    <a:gd name="T16" fmla="*/ 49 w 49"/>
                    <a:gd name="T17" fmla="*/ 32 h 32"/>
                    <a:gd name="T18" fmla="*/ 49 w 49"/>
                    <a:gd name="T19" fmla="*/ 32 h 32"/>
                    <a:gd name="T20" fmla="*/ 49 w 49"/>
                    <a:gd name="T21" fmla="*/ 32 h 32"/>
                    <a:gd name="T22" fmla="*/ 0 w 49"/>
                    <a:gd name="T23" fmla="*/ 15 h 32"/>
                    <a:gd name="T24" fmla="*/ 48 w 49"/>
                    <a:gd name="T25" fmla="*/ 31 h 32"/>
                    <a:gd name="T26" fmla="*/ 12 w 49"/>
                    <a:gd name="T27" fmla="*/ 0 h 32"/>
                    <a:gd name="T28" fmla="*/ 0 w 49"/>
                    <a:gd name="T29" fmla="*/ 15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49" h="32">
                      <a:moveTo>
                        <a:pt x="49" y="32"/>
                      </a:moveTo>
                      <a:cubicBezTo>
                        <a:pt x="49" y="32"/>
                        <a:pt x="49" y="32"/>
                        <a:pt x="49" y="32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0" y="16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1" y="0"/>
                        <a:pt x="12" y="0"/>
                        <a:pt x="12" y="0"/>
                      </a:cubicBez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49" y="32"/>
                        <a:pt x="49" y="32"/>
                        <a:pt x="49" y="32"/>
                      </a:cubicBezTo>
                      <a:cubicBezTo>
                        <a:pt x="49" y="32"/>
                        <a:pt x="49" y="32"/>
                        <a:pt x="49" y="32"/>
                      </a:cubicBezTo>
                      <a:cubicBezTo>
                        <a:pt x="49" y="32"/>
                        <a:pt x="49" y="32"/>
                        <a:pt x="49" y="32"/>
                      </a:cubicBezTo>
                      <a:close/>
                      <a:moveTo>
                        <a:pt x="0" y="15"/>
                      </a:moveTo>
                      <a:cubicBezTo>
                        <a:pt x="48" y="31"/>
                        <a:pt x="48" y="31"/>
                        <a:pt x="48" y="31"/>
                      </a:cubicBezTo>
                      <a:cubicBezTo>
                        <a:pt x="12" y="0"/>
                        <a:pt x="12" y="0"/>
                        <a:pt x="12" y="0"/>
                      </a:cubicBezTo>
                      <a:lnTo>
                        <a:pt x="0" y="1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59" name="Freeform 196">
                  <a:extLst>
                    <a:ext uri="{FF2B5EF4-FFF2-40B4-BE49-F238E27FC236}">
                      <a16:creationId xmlns:a16="http://schemas.microsoft.com/office/drawing/2014/main" id="{A29F0A5F-32DE-1437-C284-163E2E187D16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44" y="2689"/>
                  <a:ext cx="182" cy="228"/>
                </a:xfrm>
                <a:custGeom>
                  <a:avLst/>
                  <a:gdLst>
                    <a:gd name="T0" fmla="*/ 68 w 68"/>
                    <a:gd name="T1" fmla="*/ 85 h 85"/>
                    <a:gd name="T2" fmla="*/ 68 w 68"/>
                    <a:gd name="T3" fmla="*/ 84 h 85"/>
                    <a:gd name="T4" fmla="*/ 0 w 68"/>
                    <a:gd name="T5" fmla="*/ 0 h 85"/>
                    <a:gd name="T6" fmla="*/ 0 w 68"/>
                    <a:gd name="T7" fmla="*/ 0 h 85"/>
                    <a:gd name="T8" fmla="*/ 0 w 68"/>
                    <a:gd name="T9" fmla="*/ 0 h 85"/>
                    <a:gd name="T10" fmla="*/ 40 w 68"/>
                    <a:gd name="T11" fmla="*/ 27 h 85"/>
                    <a:gd name="T12" fmla="*/ 40 w 68"/>
                    <a:gd name="T13" fmla="*/ 27 h 85"/>
                    <a:gd name="T14" fmla="*/ 68 w 68"/>
                    <a:gd name="T15" fmla="*/ 84 h 85"/>
                    <a:gd name="T16" fmla="*/ 68 w 68"/>
                    <a:gd name="T17" fmla="*/ 85 h 85"/>
                    <a:gd name="T18" fmla="*/ 68 w 68"/>
                    <a:gd name="T19" fmla="*/ 85 h 85"/>
                    <a:gd name="T20" fmla="*/ 1 w 68"/>
                    <a:gd name="T21" fmla="*/ 1 h 85"/>
                    <a:gd name="T22" fmla="*/ 67 w 68"/>
                    <a:gd name="T23" fmla="*/ 82 h 85"/>
                    <a:gd name="T24" fmla="*/ 40 w 68"/>
                    <a:gd name="T25" fmla="*/ 27 h 85"/>
                    <a:gd name="T26" fmla="*/ 1 w 68"/>
                    <a:gd name="T27" fmla="*/ 1 h 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68" h="85">
                      <a:moveTo>
                        <a:pt x="68" y="85"/>
                      </a:moveTo>
                      <a:cubicBezTo>
                        <a:pt x="68" y="85"/>
                        <a:pt x="68" y="85"/>
                        <a:pt x="68" y="84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40" y="27"/>
                        <a:pt x="40" y="27"/>
                        <a:pt x="40" y="27"/>
                      </a:cubicBezTo>
                      <a:cubicBezTo>
                        <a:pt x="40" y="27"/>
                        <a:pt x="40" y="27"/>
                        <a:pt x="40" y="27"/>
                      </a:cubicBezTo>
                      <a:cubicBezTo>
                        <a:pt x="68" y="84"/>
                        <a:pt x="68" y="84"/>
                        <a:pt x="68" y="84"/>
                      </a:cubicBezTo>
                      <a:cubicBezTo>
                        <a:pt x="68" y="84"/>
                        <a:pt x="68" y="84"/>
                        <a:pt x="68" y="85"/>
                      </a:cubicBezTo>
                      <a:cubicBezTo>
                        <a:pt x="68" y="85"/>
                        <a:pt x="68" y="85"/>
                        <a:pt x="68" y="85"/>
                      </a:cubicBezTo>
                      <a:close/>
                      <a:moveTo>
                        <a:pt x="1" y="1"/>
                      </a:moveTo>
                      <a:cubicBezTo>
                        <a:pt x="67" y="82"/>
                        <a:pt x="67" y="82"/>
                        <a:pt x="67" y="82"/>
                      </a:cubicBezTo>
                      <a:cubicBezTo>
                        <a:pt x="40" y="27"/>
                        <a:pt x="40" y="27"/>
                        <a:pt x="40" y="27"/>
                      </a:cubicBez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60" name="Freeform 197">
                  <a:extLst>
                    <a:ext uri="{FF2B5EF4-FFF2-40B4-BE49-F238E27FC236}">
                      <a16:creationId xmlns:a16="http://schemas.microsoft.com/office/drawing/2014/main" id="{19A21200-213E-DC69-E19E-922A24A0FD4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451" y="2762"/>
                  <a:ext cx="107" cy="155"/>
                </a:xfrm>
                <a:custGeom>
                  <a:avLst/>
                  <a:gdLst>
                    <a:gd name="T0" fmla="*/ 28 w 40"/>
                    <a:gd name="T1" fmla="*/ 58 h 58"/>
                    <a:gd name="T2" fmla="*/ 28 w 40"/>
                    <a:gd name="T3" fmla="*/ 58 h 58"/>
                    <a:gd name="T4" fmla="*/ 28 w 40"/>
                    <a:gd name="T5" fmla="*/ 57 h 58"/>
                    <a:gd name="T6" fmla="*/ 0 w 40"/>
                    <a:gd name="T7" fmla="*/ 0 h 58"/>
                    <a:gd name="T8" fmla="*/ 0 w 40"/>
                    <a:gd name="T9" fmla="*/ 0 h 58"/>
                    <a:gd name="T10" fmla="*/ 0 w 40"/>
                    <a:gd name="T11" fmla="*/ 0 h 58"/>
                    <a:gd name="T12" fmla="*/ 40 w 40"/>
                    <a:gd name="T13" fmla="*/ 42 h 58"/>
                    <a:gd name="T14" fmla="*/ 40 w 40"/>
                    <a:gd name="T15" fmla="*/ 42 h 58"/>
                    <a:gd name="T16" fmla="*/ 28 w 40"/>
                    <a:gd name="T17" fmla="*/ 57 h 58"/>
                    <a:gd name="T18" fmla="*/ 28 w 40"/>
                    <a:gd name="T19" fmla="*/ 58 h 58"/>
                    <a:gd name="T20" fmla="*/ 1 w 40"/>
                    <a:gd name="T21" fmla="*/ 1 h 58"/>
                    <a:gd name="T22" fmla="*/ 28 w 40"/>
                    <a:gd name="T23" fmla="*/ 57 h 58"/>
                    <a:gd name="T24" fmla="*/ 39 w 40"/>
                    <a:gd name="T25" fmla="*/ 42 h 58"/>
                    <a:gd name="T26" fmla="*/ 1 w 40"/>
                    <a:gd name="T27" fmla="*/ 1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0" h="58">
                      <a:moveTo>
                        <a:pt x="28" y="58"/>
                      </a:moveTo>
                      <a:cubicBezTo>
                        <a:pt x="28" y="58"/>
                        <a:pt x="28" y="58"/>
                        <a:pt x="28" y="58"/>
                      </a:cubicBezTo>
                      <a:cubicBezTo>
                        <a:pt x="28" y="58"/>
                        <a:pt x="28" y="58"/>
                        <a:pt x="28" y="57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40" y="42"/>
                        <a:pt x="40" y="42"/>
                        <a:pt x="40" y="42"/>
                      </a:cubicBezTo>
                      <a:cubicBezTo>
                        <a:pt x="40" y="42"/>
                        <a:pt x="40" y="42"/>
                        <a:pt x="40" y="42"/>
                      </a:cubicBezTo>
                      <a:cubicBezTo>
                        <a:pt x="28" y="57"/>
                        <a:pt x="28" y="57"/>
                        <a:pt x="28" y="57"/>
                      </a:cubicBezTo>
                      <a:cubicBezTo>
                        <a:pt x="28" y="58"/>
                        <a:pt x="28" y="58"/>
                        <a:pt x="28" y="58"/>
                      </a:cubicBezTo>
                      <a:close/>
                      <a:moveTo>
                        <a:pt x="1" y="1"/>
                      </a:moveTo>
                      <a:cubicBezTo>
                        <a:pt x="28" y="57"/>
                        <a:pt x="28" y="57"/>
                        <a:pt x="28" y="57"/>
                      </a:cubicBezTo>
                      <a:cubicBezTo>
                        <a:pt x="39" y="42"/>
                        <a:pt x="39" y="42"/>
                        <a:pt x="39" y="42"/>
                      </a:cubicBez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61" name="Freeform 198">
                  <a:extLst>
                    <a:ext uri="{FF2B5EF4-FFF2-40B4-BE49-F238E27FC236}">
                      <a16:creationId xmlns:a16="http://schemas.microsoft.com/office/drawing/2014/main" id="{DDBDDDA4-C8FE-90E5-72B5-25C2275B5D0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451" y="2604"/>
                  <a:ext cx="107" cy="270"/>
                </a:xfrm>
                <a:custGeom>
                  <a:avLst/>
                  <a:gdLst>
                    <a:gd name="T0" fmla="*/ 40 w 40"/>
                    <a:gd name="T1" fmla="*/ 101 h 101"/>
                    <a:gd name="T2" fmla="*/ 39 w 40"/>
                    <a:gd name="T3" fmla="*/ 101 h 101"/>
                    <a:gd name="T4" fmla="*/ 0 w 40"/>
                    <a:gd name="T5" fmla="*/ 59 h 101"/>
                    <a:gd name="T6" fmla="*/ 0 w 40"/>
                    <a:gd name="T7" fmla="*/ 59 h 101"/>
                    <a:gd name="T8" fmla="*/ 29 w 40"/>
                    <a:gd name="T9" fmla="*/ 1 h 101"/>
                    <a:gd name="T10" fmla="*/ 29 w 40"/>
                    <a:gd name="T11" fmla="*/ 0 h 101"/>
                    <a:gd name="T12" fmla="*/ 29 w 40"/>
                    <a:gd name="T13" fmla="*/ 1 h 101"/>
                    <a:gd name="T14" fmla="*/ 40 w 40"/>
                    <a:gd name="T15" fmla="*/ 101 h 101"/>
                    <a:gd name="T16" fmla="*/ 40 w 40"/>
                    <a:gd name="T17" fmla="*/ 101 h 101"/>
                    <a:gd name="T18" fmla="*/ 40 w 40"/>
                    <a:gd name="T19" fmla="*/ 101 h 101"/>
                    <a:gd name="T20" fmla="*/ 0 w 40"/>
                    <a:gd name="T21" fmla="*/ 59 h 101"/>
                    <a:gd name="T22" fmla="*/ 39 w 40"/>
                    <a:gd name="T23" fmla="*/ 100 h 101"/>
                    <a:gd name="T24" fmla="*/ 29 w 40"/>
                    <a:gd name="T25" fmla="*/ 1 h 101"/>
                    <a:gd name="T26" fmla="*/ 0 w 40"/>
                    <a:gd name="T27" fmla="*/ 59 h 1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0" h="101">
                      <a:moveTo>
                        <a:pt x="40" y="101"/>
                      </a:moveTo>
                      <a:cubicBezTo>
                        <a:pt x="40" y="101"/>
                        <a:pt x="40" y="101"/>
                        <a:pt x="39" y="101"/>
                      </a:cubicBezTo>
                      <a:cubicBezTo>
                        <a:pt x="0" y="59"/>
                        <a:pt x="0" y="59"/>
                        <a:pt x="0" y="59"/>
                      </a:cubicBezTo>
                      <a:cubicBezTo>
                        <a:pt x="0" y="59"/>
                        <a:pt x="0" y="59"/>
                        <a:pt x="0" y="59"/>
                      </a:cubicBezTo>
                      <a:cubicBezTo>
                        <a:pt x="29" y="1"/>
                        <a:pt x="29" y="1"/>
                        <a:pt x="29" y="1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0"/>
                        <a:pt x="29" y="0"/>
                        <a:pt x="29" y="1"/>
                      </a:cubicBezTo>
                      <a:cubicBezTo>
                        <a:pt x="40" y="101"/>
                        <a:pt x="40" y="101"/>
                        <a:pt x="40" y="101"/>
                      </a:cubicBezTo>
                      <a:cubicBezTo>
                        <a:pt x="40" y="101"/>
                        <a:pt x="40" y="101"/>
                        <a:pt x="40" y="101"/>
                      </a:cubicBezTo>
                      <a:cubicBezTo>
                        <a:pt x="40" y="101"/>
                        <a:pt x="40" y="101"/>
                        <a:pt x="40" y="101"/>
                      </a:cubicBezTo>
                      <a:close/>
                      <a:moveTo>
                        <a:pt x="0" y="59"/>
                      </a:moveTo>
                      <a:cubicBezTo>
                        <a:pt x="39" y="100"/>
                        <a:pt x="39" y="100"/>
                        <a:pt x="39" y="100"/>
                      </a:cubicBezTo>
                      <a:cubicBezTo>
                        <a:pt x="29" y="1"/>
                        <a:pt x="29" y="1"/>
                        <a:pt x="29" y="1"/>
                      </a:cubicBezTo>
                      <a:lnTo>
                        <a:pt x="0" y="5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62" name="Freeform 199">
                  <a:extLst>
                    <a:ext uri="{FF2B5EF4-FFF2-40B4-BE49-F238E27FC236}">
                      <a16:creationId xmlns:a16="http://schemas.microsoft.com/office/drawing/2014/main" id="{EF172614-4D71-D706-C12D-C3DF9775499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283" y="2192"/>
                  <a:ext cx="93" cy="401"/>
                </a:xfrm>
                <a:custGeom>
                  <a:avLst/>
                  <a:gdLst>
                    <a:gd name="T0" fmla="*/ 33 w 35"/>
                    <a:gd name="T1" fmla="*/ 150 h 150"/>
                    <a:gd name="T2" fmla="*/ 32 w 35"/>
                    <a:gd name="T3" fmla="*/ 150 h 150"/>
                    <a:gd name="T4" fmla="*/ 0 w 35"/>
                    <a:gd name="T5" fmla="*/ 42 h 150"/>
                    <a:gd name="T6" fmla="*/ 0 w 35"/>
                    <a:gd name="T7" fmla="*/ 42 h 150"/>
                    <a:gd name="T8" fmla="*/ 34 w 35"/>
                    <a:gd name="T9" fmla="*/ 1 h 150"/>
                    <a:gd name="T10" fmla="*/ 35 w 35"/>
                    <a:gd name="T11" fmla="*/ 0 h 150"/>
                    <a:gd name="T12" fmla="*/ 35 w 35"/>
                    <a:gd name="T13" fmla="*/ 1 h 150"/>
                    <a:gd name="T14" fmla="*/ 33 w 35"/>
                    <a:gd name="T15" fmla="*/ 150 h 150"/>
                    <a:gd name="T16" fmla="*/ 33 w 35"/>
                    <a:gd name="T17" fmla="*/ 150 h 150"/>
                    <a:gd name="T18" fmla="*/ 33 w 35"/>
                    <a:gd name="T19" fmla="*/ 150 h 150"/>
                    <a:gd name="T20" fmla="*/ 1 w 35"/>
                    <a:gd name="T21" fmla="*/ 42 h 150"/>
                    <a:gd name="T22" fmla="*/ 32 w 35"/>
                    <a:gd name="T23" fmla="*/ 148 h 150"/>
                    <a:gd name="T24" fmla="*/ 34 w 35"/>
                    <a:gd name="T25" fmla="*/ 1 h 150"/>
                    <a:gd name="T26" fmla="*/ 1 w 35"/>
                    <a:gd name="T27" fmla="*/ 42 h 1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5" h="150">
                      <a:moveTo>
                        <a:pt x="33" y="150"/>
                      </a:moveTo>
                      <a:cubicBezTo>
                        <a:pt x="33" y="150"/>
                        <a:pt x="32" y="150"/>
                        <a:pt x="32" y="150"/>
                      </a:cubicBezTo>
                      <a:cubicBezTo>
                        <a:pt x="0" y="42"/>
                        <a:pt x="0" y="42"/>
                        <a:pt x="0" y="42"/>
                      </a:cubicBezTo>
                      <a:cubicBezTo>
                        <a:pt x="0" y="42"/>
                        <a:pt x="0" y="42"/>
                        <a:pt x="0" y="42"/>
                      </a:cubicBezTo>
                      <a:cubicBezTo>
                        <a:pt x="34" y="1"/>
                        <a:pt x="34" y="1"/>
                        <a:pt x="34" y="1"/>
                      </a:cubicBezTo>
                      <a:cubicBezTo>
                        <a:pt x="34" y="0"/>
                        <a:pt x="34" y="0"/>
                        <a:pt x="35" y="0"/>
                      </a:cubicBezTo>
                      <a:cubicBezTo>
                        <a:pt x="35" y="0"/>
                        <a:pt x="35" y="1"/>
                        <a:pt x="35" y="1"/>
                      </a:cubicBezTo>
                      <a:cubicBezTo>
                        <a:pt x="33" y="150"/>
                        <a:pt x="33" y="150"/>
                        <a:pt x="33" y="150"/>
                      </a:cubicBezTo>
                      <a:cubicBezTo>
                        <a:pt x="33" y="150"/>
                        <a:pt x="33" y="150"/>
                        <a:pt x="33" y="150"/>
                      </a:cubicBezTo>
                      <a:cubicBezTo>
                        <a:pt x="33" y="150"/>
                        <a:pt x="33" y="150"/>
                        <a:pt x="33" y="150"/>
                      </a:cubicBezTo>
                      <a:close/>
                      <a:moveTo>
                        <a:pt x="1" y="42"/>
                      </a:moveTo>
                      <a:cubicBezTo>
                        <a:pt x="32" y="148"/>
                        <a:pt x="32" y="148"/>
                        <a:pt x="32" y="148"/>
                      </a:cubicBezTo>
                      <a:cubicBezTo>
                        <a:pt x="34" y="1"/>
                        <a:pt x="34" y="1"/>
                        <a:pt x="34" y="1"/>
                      </a:cubicBezTo>
                      <a:lnTo>
                        <a:pt x="1" y="4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63" name="Freeform 200">
                  <a:extLst>
                    <a:ext uri="{FF2B5EF4-FFF2-40B4-BE49-F238E27FC236}">
                      <a16:creationId xmlns:a16="http://schemas.microsoft.com/office/drawing/2014/main" id="{385EC2C6-C891-0B6B-9318-2CF2D6F5A4F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44" y="2590"/>
                  <a:ext cx="107" cy="172"/>
                </a:xfrm>
                <a:custGeom>
                  <a:avLst/>
                  <a:gdLst>
                    <a:gd name="T0" fmla="*/ 40 w 40"/>
                    <a:gd name="T1" fmla="*/ 64 h 64"/>
                    <a:gd name="T2" fmla="*/ 40 w 40"/>
                    <a:gd name="T3" fmla="*/ 64 h 64"/>
                    <a:gd name="T4" fmla="*/ 0 w 40"/>
                    <a:gd name="T5" fmla="*/ 37 h 64"/>
                    <a:gd name="T6" fmla="*/ 0 w 40"/>
                    <a:gd name="T7" fmla="*/ 37 h 64"/>
                    <a:gd name="T8" fmla="*/ 9 w 40"/>
                    <a:gd name="T9" fmla="*/ 0 h 64"/>
                    <a:gd name="T10" fmla="*/ 10 w 40"/>
                    <a:gd name="T11" fmla="*/ 0 h 64"/>
                    <a:gd name="T12" fmla="*/ 10 w 40"/>
                    <a:gd name="T13" fmla="*/ 0 h 64"/>
                    <a:gd name="T14" fmla="*/ 40 w 40"/>
                    <a:gd name="T15" fmla="*/ 64 h 64"/>
                    <a:gd name="T16" fmla="*/ 40 w 40"/>
                    <a:gd name="T17" fmla="*/ 64 h 64"/>
                    <a:gd name="T18" fmla="*/ 40 w 40"/>
                    <a:gd name="T19" fmla="*/ 64 h 64"/>
                    <a:gd name="T20" fmla="*/ 1 w 40"/>
                    <a:gd name="T21" fmla="*/ 37 h 64"/>
                    <a:gd name="T22" fmla="*/ 39 w 40"/>
                    <a:gd name="T23" fmla="*/ 63 h 64"/>
                    <a:gd name="T24" fmla="*/ 10 w 40"/>
                    <a:gd name="T25" fmla="*/ 1 h 64"/>
                    <a:gd name="T26" fmla="*/ 1 w 40"/>
                    <a:gd name="T27" fmla="*/ 37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0" h="64">
                      <a:moveTo>
                        <a:pt x="40" y="64"/>
                      </a:moveTo>
                      <a:cubicBezTo>
                        <a:pt x="40" y="64"/>
                        <a:pt x="40" y="64"/>
                        <a:pt x="40" y="64"/>
                      </a:cubicBezTo>
                      <a:cubicBezTo>
                        <a:pt x="0" y="37"/>
                        <a:pt x="0" y="37"/>
                        <a:pt x="0" y="37"/>
                      </a:cubicBezTo>
                      <a:cubicBezTo>
                        <a:pt x="0" y="37"/>
                        <a:pt x="0" y="37"/>
                        <a:pt x="0" y="37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9" y="0"/>
                        <a:pt x="10" y="0"/>
                        <a:pt x="10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40" y="64"/>
                        <a:pt x="40" y="64"/>
                        <a:pt x="40" y="64"/>
                      </a:cubicBezTo>
                      <a:cubicBezTo>
                        <a:pt x="40" y="64"/>
                        <a:pt x="40" y="64"/>
                        <a:pt x="40" y="64"/>
                      </a:cubicBezTo>
                      <a:cubicBezTo>
                        <a:pt x="40" y="64"/>
                        <a:pt x="40" y="64"/>
                        <a:pt x="40" y="64"/>
                      </a:cubicBezTo>
                      <a:close/>
                      <a:moveTo>
                        <a:pt x="1" y="37"/>
                      </a:moveTo>
                      <a:cubicBezTo>
                        <a:pt x="39" y="63"/>
                        <a:pt x="39" y="63"/>
                        <a:pt x="39" y="63"/>
                      </a:cubicBezTo>
                      <a:cubicBezTo>
                        <a:pt x="10" y="1"/>
                        <a:pt x="10" y="1"/>
                        <a:pt x="10" y="1"/>
                      </a:cubicBezTo>
                      <a:lnTo>
                        <a:pt x="1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64" name="Freeform 201">
                  <a:extLst>
                    <a:ext uri="{FF2B5EF4-FFF2-40B4-BE49-F238E27FC236}">
                      <a16:creationId xmlns:a16="http://schemas.microsoft.com/office/drawing/2014/main" id="{64DFE1E5-66E0-A2FD-B59D-2B5F46B4498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68" y="2590"/>
                  <a:ext cx="161" cy="172"/>
                </a:xfrm>
                <a:custGeom>
                  <a:avLst/>
                  <a:gdLst>
                    <a:gd name="T0" fmla="*/ 31 w 60"/>
                    <a:gd name="T1" fmla="*/ 64 h 64"/>
                    <a:gd name="T2" fmla="*/ 31 w 60"/>
                    <a:gd name="T3" fmla="*/ 64 h 64"/>
                    <a:gd name="T4" fmla="*/ 31 w 60"/>
                    <a:gd name="T5" fmla="*/ 64 h 64"/>
                    <a:gd name="T6" fmla="*/ 0 w 60"/>
                    <a:gd name="T7" fmla="*/ 1 h 64"/>
                    <a:gd name="T8" fmla="*/ 0 w 60"/>
                    <a:gd name="T9" fmla="*/ 0 h 64"/>
                    <a:gd name="T10" fmla="*/ 1 w 60"/>
                    <a:gd name="T11" fmla="*/ 0 h 64"/>
                    <a:gd name="T12" fmla="*/ 60 w 60"/>
                    <a:gd name="T13" fmla="*/ 5 h 64"/>
                    <a:gd name="T14" fmla="*/ 60 w 60"/>
                    <a:gd name="T15" fmla="*/ 5 h 64"/>
                    <a:gd name="T16" fmla="*/ 60 w 60"/>
                    <a:gd name="T17" fmla="*/ 6 h 64"/>
                    <a:gd name="T18" fmla="*/ 31 w 60"/>
                    <a:gd name="T19" fmla="*/ 64 h 64"/>
                    <a:gd name="T20" fmla="*/ 31 w 60"/>
                    <a:gd name="T21" fmla="*/ 64 h 64"/>
                    <a:gd name="T22" fmla="*/ 1 w 60"/>
                    <a:gd name="T23" fmla="*/ 1 h 64"/>
                    <a:gd name="T24" fmla="*/ 31 w 60"/>
                    <a:gd name="T25" fmla="*/ 64 h 64"/>
                    <a:gd name="T26" fmla="*/ 60 w 60"/>
                    <a:gd name="T27" fmla="*/ 6 h 64"/>
                    <a:gd name="T28" fmla="*/ 1 w 60"/>
                    <a:gd name="T29" fmla="*/ 1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60" h="64">
                      <a:moveTo>
                        <a:pt x="31" y="64"/>
                      </a:moveTo>
                      <a:cubicBezTo>
                        <a:pt x="31" y="64"/>
                        <a:pt x="31" y="64"/>
                        <a:pt x="31" y="64"/>
                      </a:cubicBezTo>
                      <a:cubicBezTo>
                        <a:pt x="31" y="64"/>
                        <a:pt x="31" y="64"/>
                        <a:pt x="31" y="6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0"/>
                        <a:pt x="0" y="0"/>
                      </a:cubicBezTo>
                      <a:cubicBezTo>
                        <a:pt x="0" y="0"/>
                        <a:pt x="1" y="0"/>
                        <a:pt x="1" y="0"/>
                      </a:cubicBezTo>
                      <a:cubicBezTo>
                        <a:pt x="60" y="5"/>
                        <a:pt x="60" y="5"/>
                        <a:pt x="60" y="5"/>
                      </a:cubicBezTo>
                      <a:cubicBezTo>
                        <a:pt x="60" y="5"/>
                        <a:pt x="60" y="5"/>
                        <a:pt x="60" y="5"/>
                      </a:cubicBezTo>
                      <a:cubicBezTo>
                        <a:pt x="60" y="6"/>
                        <a:pt x="60" y="6"/>
                        <a:pt x="60" y="6"/>
                      </a:cubicBezTo>
                      <a:cubicBezTo>
                        <a:pt x="31" y="64"/>
                        <a:pt x="31" y="64"/>
                        <a:pt x="31" y="64"/>
                      </a:cubicBezTo>
                      <a:cubicBezTo>
                        <a:pt x="31" y="64"/>
                        <a:pt x="31" y="64"/>
                        <a:pt x="31" y="64"/>
                      </a:cubicBezTo>
                      <a:close/>
                      <a:moveTo>
                        <a:pt x="1" y="1"/>
                      </a:moveTo>
                      <a:cubicBezTo>
                        <a:pt x="31" y="64"/>
                        <a:pt x="31" y="64"/>
                        <a:pt x="31" y="64"/>
                      </a:cubicBezTo>
                      <a:cubicBezTo>
                        <a:pt x="60" y="6"/>
                        <a:pt x="60" y="6"/>
                        <a:pt x="60" y="6"/>
                      </a:cubicBez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65" name="Freeform 202">
                  <a:extLst>
                    <a:ext uri="{FF2B5EF4-FFF2-40B4-BE49-F238E27FC236}">
                      <a16:creationId xmlns:a16="http://schemas.microsoft.com/office/drawing/2014/main" id="{8B2F9F20-06E3-5D5D-A720-0E34796033C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68" y="2192"/>
                  <a:ext cx="83" cy="401"/>
                </a:xfrm>
                <a:custGeom>
                  <a:avLst/>
                  <a:gdLst>
                    <a:gd name="T0" fmla="*/ 1 w 31"/>
                    <a:gd name="T1" fmla="*/ 150 h 150"/>
                    <a:gd name="T2" fmla="*/ 1 w 31"/>
                    <a:gd name="T3" fmla="*/ 150 h 150"/>
                    <a:gd name="T4" fmla="*/ 0 w 31"/>
                    <a:gd name="T5" fmla="*/ 150 h 150"/>
                    <a:gd name="T6" fmla="*/ 2 w 31"/>
                    <a:gd name="T7" fmla="*/ 1 h 150"/>
                    <a:gd name="T8" fmla="*/ 2 w 31"/>
                    <a:gd name="T9" fmla="*/ 0 h 150"/>
                    <a:gd name="T10" fmla="*/ 3 w 31"/>
                    <a:gd name="T11" fmla="*/ 1 h 150"/>
                    <a:gd name="T12" fmla="*/ 31 w 31"/>
                    <a:gd name="T13" fmla="*/ 37 h 150"/>
                    <a:gd name="T14" fmla="*/ 31 w 31"/>
                    <a:gd name="T15" fmla="*/ 38 h 150"/>
                    <a:gd name="T16" fmla="*/ 1 w 31"/>
                    <a:gd name="T17" fmla="*/ 150 h 150"/>
                    <a:gd name="T18" fmla="*/ 1 w 31"/>
                    <a:gd name="T19" fmla="*/ 150 h 150"/>
                    <a:gd name="T20" fmla="*/ 3 w 31"/>
                    <a:gd name="T21" fmla="*/ 1 h 150"/>
                    <a:gd name="T22" fmla="*/ 1 w 31"/>
                    <a:gd name="T23" fmla="*/ 148 h 150"/>
                    <a:gd name="T24" fmla="*/ 31 w 31"/>
                    <a:gd name="T25" fmla="*/ 38 h 150"/>
                    <a:gd name="T26" fmla="*/ 3 w 31"/>
                    <a:gd name="T27" fmla="*/ 1 h 1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150">
                      <a:moveTo>
                        <a:pt x="1" y="150"/>
                      </a:moveTo>
                      <a:cubicBezTo>
                        <a:pt x="1" y="150"/>
                        <a:pt x="1" y="150"/>
                        <a:pt x="1" y="150"/>
                      </a:cubicBezTo>
                      <a:cubicBezTo>
                        <a:pt x="0" y="150"/>
                        <a:pt x="0" y="150"/>
                        <a:pt x="0" y="150"/>
                      </a:cubicBez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2" y="1"/>
                        <a:pt x="2" y="0"/>
                        <a:pt x="2" y="0"/>
                      </a:cubicBezTo>
                      <a:cubicBezTo>
                        <a:pt x="3" y="0"/>
                        <a:pt x="3" y="0"/>
                        <a:pt x="3" y="1"/>
                      </a:cubicBezTo>
                      <a:cubicBezTo>
                        <a:pt x="31" y="37"/>
                        <a:pt x="31" y="37"/>
                        <a:pt x="31" y="37"/>
                      </a:cubicBezTo>
                      <a:cubicBezTo>
                        <a:pt x="31" y="37"/>
                        <a:pt x="31" y="38"/>
                        <a:pt x="31" y="38"/>
                      </a:cubicBezTo>
                      <a:cubicBezTo>
                        <a:pt x="1" y="150"/>
                        <a:pt x="1" y="150"/>
                        <a:pt x="1" y="150"/>
                      </a:cubicBezTo>
                      <a:cubicBezTo>
                        <a:pt x="1" y="150"/>
                        <a:pt x="1" y="150"/>
                        <a:pt x="1" y="150"/>
                      </a:cubicBezTo>
                      <a:close/>
                      <a:moveTo>
                        <a:pt x="3" y="1"/>
                      </a:moveTo>
                      <a:cubicBezTo>
                        <a:pt x="1" y="148"/>
                        <a:pt x="1" y="148"/>
                        <a:pt x="1" y="148"/>
                      </a:cubicBezTo>
                      <a:cubicBezTo>
                        <a:pt x="31" y="38"/>
                        <a:pt x="31" y="38"/>
                        <a:pt x="31" y="38"/>
                      </a:cubicBezTo>
                      <a:lnTo>
                        <a:pt x="3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66" name="Freeform 203">
                  <a:extLst>
                    <a:ext uri="{FF2B5EF4-FFF2-40B4-BE49-F238E27FC236}">
                      <a16:creationId xmlns:a16="http://schemas.microsoft.com/office/drawing/2014/main" id="{E2519C34-A17C-D6CF-E90F-EC3FBA01E470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68" y="2291"/>
                  <a:ext cx="161" cy="315"/>
                </a:xfrm>
                <a:custGeom>
                  <a:avLst/>
                  <a:gdLst>
                    <a:gd name="T0" fmla="*/ 60 w 60"/>
                    <a:gd name="T1" fmla="*/ 118 h 118"/>
                    <a:gd name="T2" fmla="*/ 60 w 60"/>
                    <a:gd name="T3" fmla="*/ 118 h 118"/>
                    <a:gd name="T4" fmla="*/ 1 w 60"/>
                    <a:gd name="T5" fmla="*/ 113 h 118"/>
                    <a:gd name="T6" fmla="*/ 0 w 60"/>
                    <a:gd name="T7" fmla="*/ 113 h 118"/>
                    <a:gd name="T8" fmla="*/ 0 w 60"/>
                    <a:gd name="T9" fmla="*/ 112 h 118"/>
                    <a:gd name="T10" fmla="*/ 31 w 60"/>
                    <a:gd name="T11" fmla="*/ 1 h 118"/>
                    <a:gd name="T12" fmla="*/ 31 w 60"/>
                    <a:gd name="T13" fmla="*/ 0 h 118"/>
                    <a:gd name="T14" fmla="*/ 31 w 60"/>
                    <a:gd name="T15" fmla="*/ 1 h 118"/>
                    <a:gd name="T16" fmla="*/ 60 w 60"/>
                    <a:gd name="T17" fmla="*/ 118 h 118"/>
                    <a:gd name="T18" fmla="*/ 60 w 60"/>
                    <a:gd name="T19" fmla="*/ 118 h 118"/>
                    <a:gd name="T20" fmla="*/ 60 w 60"/>
                    <a:gd name="T21" fmla="*/ 118 h 118"/>
                    <a:gd name="T22" fmla="*/ 1 w 60"/>
                    <a:gd name="T23" fmla="*/ 112 h 118"/>
                    <a:gd name="T24" fmla="*/ 60 w 60"/>
                    <a:gd name="T25" fmla="*/ 117 h 118"/>
                    <a:gd name="T26" fmla="*/ 31 w 60"/>
                    <a:gd name="T27" fmla="*/ 2 h 118"/>
                    <a:gd name="T28" fmla="*/ 1 w 60"/>
                    <a:gd name="T29" fmla="*/ 112 h 1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60" h="118">
                      <a:moveTo>
                        <a:pt x="60" y="118"/>
                      </a:moveTo>
                      <a:cubicBezTo>
                        <a:pt x="60" y="118"/>
                        <a:pt x="60" y="118"/>
                        <a:pt x="60" y="118"/>
                      </a:cubicBezTo>
                      <a:cubicBezTo>
                        <a:pt x="1" y="113"/>
                        <a:pt x="1" y="113"/>
                        <a:pt x="1" y="113"/>
                      </a:cubicBezTo>
                      <a:cubicBezTo>
                        <a:pt x="1" y="113"/>
                        <a:pt x="0" y="113"/>
                        <a:pt x="0" y="113"/>
                      </a:cubicBezTo>
                      <a:cubicBezTo>
                        <a:pt x="0" y="113"/>
                        <a:pt x="0" y="113"/>
                        <a:pt x="0" y="112"/>
                      </a:cubicBezTo>
                      <a:cubicBezTo>
                        <a:pt x="31" y="1"/>
                        <a:pt x="31" y="1"/>
                        <a:pt x="31" y="1"/>
                      </a:cubicBezTo>
                      <a:cubicBezTo>
                        <a:pt x="31" y="0"/>
                        <a:pt x="31" y="0"/>
                        <a:pt x="31" y="0"/>
                      </a:cubicBezTo>
                      <a:cubicBezTo>
                        <a:pt x="31" y="0"/>
                        <a:pt x="31" y="0"/>
                        <a:pt x="31" y="1"/>
                      </a:cubicBezTo>
                      <a:cubicBezTo>
                        <a:pt x="60" y="118"/>
                        <a:pt x="60" y="118"/>
                        <a:pt x="60" y="118"/>
                      </a:cubicBezTo>
                      <a:cubicBezTo>
                        <a:pt x="60" y="118"/>
                        <a:pt x="60" y="118"/>
                        <a:pt x="60" y="118"/>
                      </a:cubicBezTo>
                      <a:cubicBezTo>
                        <a:pt x="60" y="118"/>
                        <a:pt x="60" y="118"/>
                        <a:pt x="60" y="118"/>
                      </a:cubicBezTo>
                      <a:close/>
                      <a:moveTo>
                        <a:pt x="1" y="112"/>
                      </a:moveTo>
                      <a:cubicBezTo>
                        <a:pt x="60" y="117"/>
                        <a:pt x="60" y="117"/>
                        <a:pt x="60" y="117"/>
                      </a:cubicBezTo>
                      <a:cubicBezTo>
                        <a:pt x="31" y="2"/>
                        <a:pt x="31" y="2"/>
                        <a:pt x="31" y="2"/>
                      </a:cubicBezTo>
                      <a:lnTo>
                        <a:pt x="1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67" name="Freeform 204">
                  <a:extLst>
                    <a:ext uri="{FF2B5EF4-FFF2-40B4-BE49-F238E27FC236}">
                      <a16:creationId xmlns:a16="http://schemas.microsoft.com/office/drawing/2014/main" id="{89DAE39C-0DEA-A81C-74B7-9DA550F5980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604" y="1518"/>
                  <a:ext cx="160" cy="160"/>
                </a:xfrm>
                <a:custGeom>
                  <a:avLst/>
                  <a:gdLst>
                    <a:gd name="T0" fmla="*/ 60 w 60"/>
                    <a:gd name="T1" fmla="*/ 60 h 60"/>
                    <a:gd name="T2" fmla="*/ 60 w 60"/>
                    <a:gd name="T3" fmla="*/ 60 h 60"/>
                    <a:gd name="T4" fmla="*/ 0 w 60"/>
                    <a:gd name="T5" fmla="*/ 51 h 60"/>
                    <a:gd name="T6" fmla="*/ 0 w 60"/>
                    <a:gd name="T7" fmla="*/ 50 h 60"/>
                    <a:gd name="T8" fmla="*/ 0 w 60"/>
                    <a:gd name="T9" fmla="*/ 50 h 60"/>
                    <a:gd name="T10" fmla="*/ 41 w 60"/>
                    <a:gd name="T11" fmla="*/ 0 h 60"/>
                    <a:gd name="T12" fmla="*/ 41 w 60"/>
                    <a:gd name="T13" fmla="*/ 0 h 60"/>
                    <a:gd name="T14" fmla="*/ 41 w 60"/>
                    <a:gd name="T15" fmla="*/ 0 h 60"/>
                    <a:gd name="T16" fmla="*/ 60 w 60"/>
                    <a:gd name="T17" fmla="*/ 59 h 60"/>
                    <a:gd name="T18" fmla="*/ 60 w 60"/>
                    <a:gd name="T19" fmla="*/ 60 h 60"/>
                    <a:gd name="T20" fmla="*/ 60 w 60"/>
                    <a:gd name="T21" fmla="*/ 60 h 60"/>
                    <a:gd name="T22" fmla="*/ 0 w 60"/>
                    <a:gd name="T23" fmla="*/ 50 h 60"/>
                    <a:gd name="T24" fmla="*/ 60 w 60"/>
                    <a:gd name="T25" fmla="*/ 59 h 60"/>
                    <a:gd name="T26" fmla="*/ 41 w 60"/>
                    <a:gd name="T27" fmla="*/ 1 h 60"/>
                    <a:gd name="T28" fmla="*/ 0 w 60"/>
                    <a:gd name="T29" fmla="*/ 50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60" h="60">
                      <a:moveTo>
                        <a:pt x="60" y="60"/>
                      </a:moveTo>
                      <a:cubicBezTo>
                        <a:pt x="60" y="60"/>
                        <a:pt x="60" y="60"/>
                        <a:pt x="60" y="60"/>
                      </a:cubicBezTo>
                      <a:cubicBezTo>
                        <a:pt x="0" y="51"/>
                        <a:pt x="0" y="51"/>
                        <a:pt x="0" y="51"/>
                      </a:cubicBezTo>
                      <a:cubicBezTo>
                        <a:pt x="0" y="51"/>
                        <a:pt x="0" y="51"/>
                        <a:pt x="0" y="50"/>
                      </a:cubicBezTo>
                      <a:cubicBezTo>
                        <a:pt x="0" y="50"/>
                        <a:pt x="0" y="50"/>
                        <a:pt x="0" y="50"/>
                      </a:cubicBezTo>
                      <a:cubicBezTo>
                        <a:pt x="41" y="0"/>
                        <a:pt x="41" y="0"/>
                        <a:pt x="41" y="0"/>
                      </a:cubicBezTo>
                      <a:cubicBezTo>
                        <a:pt x="41" y="0"/>
                        <a:pt x="41" y="0"/>
                        <a:pt x="41" y="0"/>
                      </a:cubicBezTo>
                      <a:cubicBezTo>
                        <a:pt x="41" y="0"/>
                        <a:pt x="41" y="0"/>
                        <a:pt x="41" y="0"/>
                      </a:cubicBezTo>
                      <a:cubicBezTo>
                        <a:pt x="60" y="59"/>
                        <a:pt x="60" y="59"/>
                        <a:pt x="60" y="59"/>
                      </a:cubicBezTo>
                      <a:cubicBezTo>
                        <a:pt x="60" y="60"/>
                        <a:pt x="60" y="60"/>
                        <a:pt x="60" y="60"/>
                      </a:cubicBezTo>
                      <a:cubicBezTo>
                        <a:pt x="60" y="60"/>
                        <a:pt x="60" y="60"/>
                        <a:pt x="60" y="60"/>
                      </a:cubicBezTo>
                      <a:close/>
                      <a:moveTo>
                        <a:pt x="0" y="50"/>
                      </a:moveTo>
                      <a:cubicBezTo>
                        <a:pt x="60" y="59"/>
                        <a:pt x="60" y="59"/>
                        <a:pt x="60" y="59"/>
                      </a:cubicBezTo>
                      <a:cubicBezTo>
                        <a:pt x="41" y="1"/>
                        <a:pt x="41" y="1"/>
                        <a:pt x="41" y="1"/>
                      </a:cubicBezTo>
                      <a:lnTo>
                        <a:pt x="0" y="5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68" name="Freeform 205">
                  <a:extLst>
                    <a:ext uri="{FF2B5EF4-FFF2-40B4-BE49-F238E27FC236}">
                      <a16:creationId xmlns:a16="http://schemas.microsoft.com/office/drawing/2014/main" id="{C5A92225-4F23-A4C7-C05B-1574B86946C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714" y="1459"/>
                  <a:ext cx="190" cy="219"/>
                </a:xfrm>
                <a:custGeom>
                  <a:avLst/>
                  <a:gdLst>
                    <a:gd name="T0" fmla="*/ 19 w 71"/>
                    <a:gd name="T1" fmla="*/ 82 h 82"/>
                    <a:gd name="T2" fmla="*/ 19 w 71"/>
                    <a:gd name="T3" fmla="*/ 82 h 82"/>
                    <a:gd name="T4" fmla="*/ 19 w 71"/>
                    <a:gd name="T5" fmla="*/ 82 h 82"/>
                    <a:gd name="T6" fmla="*/ 0 w 71"/>
                    <a:gd name="T7" fmla="*/ 23 h 82"/>
                    <a:gd name="T8" fmla="*/ 0 w 71"/>
                    <a:gd name="T9" fmla="*/ 22 h 82"/>
                    <a:gd name="T10" fmla="*/ 0 w 71"/>
                    <a:gd name="T11" fmla="*/ 22 h 82"/>
                    <a:gd name="T12" fmla="*/ 70 w 71"/>
                    <a:gd name="T13" fmla="*/ 0 h 82"/>
                    <a:gd name="T14" fmla="*/ 71 w 71"/>
                    <a:gd name="T15" fmla="*/ 0 h 82"/>
                    <a:gd name="T16" fmla="*/ 71 w 71"/>
                    <a:gd name="T17" fmla="*/ 1 h 82"/>
                    <a:gd name="T18" fmla="*/ 19 w 71"/>
                    <a:gd name="T19" fmla="*/ 82 h 82"/>
                    <a:gd name="T20" fmla="*/ 19 w 71"/>
                    <a:gd name="T21" fmla="*/ 82 h 82"/>
                    <a:gd name="T22" fmla="*/ 0 w 71"/>
                    <a:gd name="T23" fmla="*/ 23 h 82"/>
                    <a:gd name="T24" fmla="*/ 19 w 71"/>
                    <a:gd name="T25" fmla="*/ 81 h 82"/>
                    <a:gd name="T26" fmla="*/ 70 w 71"/>
                    <a:gd name="T27" fmla="*/ 1 h 82"/>
                    <a:gd name="T28" fmla="*/ 0 w 71"/>
                    <a:gd name="T29" fmla="*/ 23 h 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71" h="82">
                      <a:moveTo>
                        <a:pt x="19" y="82"/>
                      </a:moveTo>
                      <a:cubicBezTo>
                        <a:pt x="19" y="82"/>
                        <a:pt x="19" y="82"/>
                        <a:pt x="19" y="82"/>
                      </a:cubicBezTo>
                      <a:cubicBezTo>
                        <a:pt x="19" y="82"/>
                        <a:pt x="19" y="82"/>
                        <a:pt x="19" y="82"/>
                      </a:cubicBezTo>
                      <a:cubicBezTo>
                        <a:pt x="0" y="23"/>
                        <a:pt x="0" y="23"/>
                        <a:pt x="0" y="23"/>
                      </a:cubicBezTo>
                      <a:cubicBezTo>
                        <a:pt x="0" y="23"/>
                        <a:pt x="0" y="23"/>
                        <a:pt x="0" y="22"/>
                      </a:cubicBezTo>
                      <a:cubicBezTo>
                        <a:pt x="0" y="22"/>
                        <a:pt x="0" y="22"/>
                        <a:pt x="0" y="22"/>
                      </a:cubicBezTo>
                      <a:cubicBezTo>
                        <a:pt x="70" y="0"/>
                        <a:pt x="70" y="0"/>
                        <a:pt x="70" y="0"/>
                      </a:cubicBezTo>
                      <a:cubicBezTo>
                        <a:pt x="71" y="0"/>
                        <a:pt x="71" y="0"/>
                        <a:pt x="71" y="0"/>
                      </a:cubicBezTo>
                      <a:cubicBezTo>
                        <a:pt x="71" y="1"/>
                        <a:pt x="71" y="1"/>
                        <a:pt x="71" y="1"/>
                      </a:cubicBezTo>
                      <a:cubicBezTo>
                        <a:pt x="19" y="82"/>
                        <a:pt x="19" y="82"/>
                        <a:pt x="19" y="82"/>
                      </a:cubicBezTo>
                      <a:cubicBezTo>
                        <a:pt x="19" y="82"/>
                        <a:pt x="19" y="82"/>
                        <a:pt x="19" y="82"/>
                      </a:cubicBezTo>
                      <a:close/>
                      <a:moveTo>
                        <a:pt x="0" y="23"/>
                      </a:moveTo>
                      <a:cubicBezTo>
                        <a:pt x="19" y="81"/>
                        <a:pt x="19" y="81"/>
                        <a:pt x="19" y="81"/>
                      </a:cubicBezTo>
                      <a:cubicBezTo>
                        <a:pt x="70" y="1"/>
                        <a:pt x="70" y="1"/>
                        <a:pt x="70" y="1"/>
                      </a:cubicBezTo>
                      <a:lnTo>
                        <a:pt x="0" y="2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69" name="Freeform 206">
                  <a:extLst>
                    <a:ext uri="{FF2B5EF4-FFF2-40B4-BE49-F238E27FC236}">
                      <a16:creationId xmlns:a16="http://schemas.microsoft.com/office/drawing/2014/main" id="{F1F36430-4ED1-DCDD-BDAE-FC6644F6D8A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235" y="2015"/>
                  <a:ext cx="80" cy="289"/>
                </a:xfrm>
                <a:custGeom>
                  <a:avLst/>
                  <a:gdLst>
                    <a:gd name="T0" fmla="*/ 19 w 30"/>
                    <a:gd name="T1" fmla="*/ 108 h 108"/>
                    <a:gd name="T2" fmla="*/ 18 w 30"/>
                    <a:gd name="T3" fmla="*/ 108 h 108"/>
                    <a:gd name="T4" fmla="*/ 0 w 30"/>
                    <a:gd name="T5" fmla="*/ 19 h 108"/>
                    <a:gd name="T6" fmla="*/ 1 w 30"/>
                    <a:gd name="T7" fmla="*/ 19 h 108"/>
                    <a:gd name="T8" fmla="*/ 29 w 30"/>
                    <a:gd name="T9" fmla="*/ 0 h 108"/>
                    <a:gd name="T10" fmla="*/ 29 w 30"/>
                    <a:gd name="T11" fmla="*/ 0 h 108"/>
                    <a:gd name="T12" fmla="*/ 29 w 30"/>
                    <a:gd name="T13" fmla="*/ 1 h 108"/>
                    <a:gd name="T14" fmla="*/ 19 w 30"/>
                    <a:gd name="T15" fmla="*/ 108 h 108"/>
                    <a:gd name="T16" fmla="*/ 19 w 30"/>
                    <a:gd name="T17" fmla="*/ 108 h 108"/>
                    <a:gd name="T18" fmla="*/ 1 w 30"/>
                    <a:gd name="T19" fmla="*/ 19 h 108"/>
                    <a:gd name="T20" fmla="*/ 18 w 30"/>
                    <a:gd name="T21" fmla="*/ 106 h 108"/>
                    <a:gd name="T22" fmla="*/ 29 w 30"/>
                    <a:gd name="T23" fmla="*/ 1 h 108"/>
                    <a:gd name="T24" fmla="*/ 1 w 30"/>
                    <a:gd name="T25" fmla="*/ 19 h 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0" h="108">
                      <a:moveTo>
                        <a:pt x="19" y="108"/>
                      </a:moveTo>
                      <a:cubicBezTo>
                        <a:pt x="18" y="108"/>
                        <a:pt x="18" y="108"/>
                        <a:pt x="18" y="108"/>
                      </a:cubicBezTo>
                      <a:cubicBezTo>
                        <a:pt x="0" y="19"/>
                        <a:pt x="0" y="19"/>
                        <a:pt x="0" y="19"/>
                      </a:cubicBezTo>
                      <a:cubicBezTo>
                        <a:pt x="0" y="19"/>
                        <a:pt x="0" y="19"/>
                        <a:pt x="1" y="19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0"/>
                        <a:pt x="30" y="0"/>
                        <a:pt x="29" y="1"/>
                      </a:cubicBezTo>
                      <a:cubicBezTo>
                        <a:pt x="19" y="108"/>
                        <a:pt x="19" y="108"/>
                        <a:pt x="19" y="108"/>
                      </a:cubicBezTo>
                      <a:cubicBezTo>
                        <a:pt x="19" y="108"/>
                        <a:pt x="19" y="108"/>
                        <a:pt x="19" y="108"/>
                      </a:cubicBezTo>
                      <a:close/>
                      <a:moveTo>
                        <a:pt x="1" y="19"/>
                      </a:moveTo>
                      <a:cubicBezTo>
                        <a:pt x="18" y="106"/>
                        <a:pt x="18" y="106"/>
                        <a:pt x="18" y="106"/>
                      </a:cubicBezTo>
                      <a:cubicBezTo>
                        <a:pt x="29" y="1"/>
                        <a:pt x="29" y="1"/>
                        <a:pt x="29" y="1"/>
                      </a:cubicBezTo>
                      <a:lnTo>
                        <a:pt x="1" y="1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70" name="Freeform 207">
                  <a:extLst>
                    <a:ext uri="{FF2B5EF4-FFF2-40B4-BE49-F238E27FC236}">
                      <a16:creationId xmlns:a16="http://schemas.microsoft.com/office/drawing/2014/main" id="{B8C25D37-8000-894A-C914-370FF74BE97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235" y="1812"/>
                  <a:ext cx="158" cy="254"/>
                </a:xfrm>
                <a:custGeom>
                  <a:avLst/>
                  <a:gdLst>
                    <a:gd name="T0" fmla="*/ 1 w 59"/>
                    <a:gd name="T1" fmla="*/ 95 h 95"/>
                    <a:gd name="T2" fmla="*/ 0 w 59"/>
                    <a:gd name="T3" fmla="*/ 95 h 95"/>
                    <a:gd name="T4" fmla="*/ 0 w 59"/>
                    <a:gd name="T5" fmla="*/ 95 h 95"/>
                    <a:gd name="T6" fmla="*/ 58 w 59"/>
                    <a:gd name="T7" fmla="*/ 0 h 95"/>
                    <a:gd name="T8" fmla="*/ 59 w 59"/>
                    <a:gd name="T9" fmla="*/ 0 h 95"/>
                    <a:gd name="T10" fmla="*/ 59 w 59"/>
                    <a:gd name="T11" fmla="*/ 0 h 95"/>
                    <a:gd name="T12" fmla="*/ 29 w 59"/>
                    <a:gd name="T13" fmla="*/ 77 h 95"/>
                    <a:gd name="T14" fmla="*/ 29 w 59"/>
                    <a:gd name="T15" fmla="*/ 77 h 95"/>
                    <a:gd name="T16" fmla="*/ 1 w 59"/>
                    <a:gd name="T17" fmla="*/ 95 h 95"/>
                    <a:gd name="T18" fmla="*/ 1 w 59"/>
                    <a:gd name="T19" fmla="*/ 95 h 95"/>
                    <a:gd name="T20" fmla="*/ 57 w 59"/>
                    <a:gd name="T21" fmla="*/ 3 h 95"/>
                    <a:gd name="T22" fmla="*/ 1 w 59"/>
                    <a:gd name="T23" fmla="*/ 94 h 95"/>
                    <a:gd name="T24" fmla="*/ 29 w 59"/>
                    <a:gd name="T25" fmla="*/ 76 h 95"/>
                    <a:gd name="T26" fmla="*/ 57 w 59"/>
                    <a:gd name="T27" fmla="*/ 3 h 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59" h="95">
                      <a:moveTo>
                        <a:pt x="1" y="95"/>
                      </a:moveTo>
                      <a:cubicBezTo>
                        <a:pt x="1" y="95"/>
                        <a:pt x="1" y="95"/>
                        <a:pt x="0" y="95"/>
                      </a:cubicBezTo>
                      <a:cubicBezTo>
                        <a:pt x="0" y="95"/>
                        <a:pt x="0" y="95"/>
                        <a:pt x="0" y="95"/>
                      </a:cubicBezTo>
                      <a:cubicBezTo>
                        <a:pt x="58" y="0"/>
                        <a:pt x="58" y="0"/>
                        <a:pt x="58" y="0"/>
                      </a:cubicBezTo>
                      <a:cubicBezTo>
                        <a:pt x="58" y="0"/>
                        <a:pt x="59" y="0"/>
                        <a:pt x="59" y="0"/>
                      </a:cubicBezTo>
                      <a:cubicBezTo>
                        <a:pt x="59" y="0"/>
                        <a:pt x="59" y="0"/>
                        <a:pt x="59" y="0"/>
                      </a:cubicBezTo>
                      <a:cubicBezTo>
                        <a:pt x="29" y="77"/>
                        <a:pt x="29" y="77"/>
                        <a:pt x="29" y="77"/>
                      </a:cubicBezTo>
                      <a:cubicBezTo>
                        <a:pt x="29" y="77"/>
                        <a:pt x="29" y="77"/>
                        <a:pt x="29" y="77"/>
                      </a:cubicBezTo>
                      <a:cubicBezTo>
                        <a:pt x="1" y="95"/>
                        <a:pt x="1" y="95"/>
                        <a:pt x="1" y="95"/>
                      </a:cubicBezTo>
                      <a:cubicBezTo>
                        <a:pt x="1" y="95"/>
                        <a:pt x="1" y="95"/>
                        <a:pt x="1" y="95"/>
                      </a:cubicBezTo>
                      <a:close/>
                      <a:moveTo>
                        <a:pt x="57" y="3"/>
                      </a:moveTo>
                      <a:cubicBezTo>
                        <a:pt x="1" y="94"/>
                        <a:pt x="1" y="94"/>
                        <a:pt x="1" y="94"/>
                      </a:cubicBezTo>
                      <a:cubicBezTo>
                        <a:pt x="29" y="76"/>
                        <a:pt x="29" y="76"/>
                        <a:pt x="29" y="76"/>
                      </a:cubicBezTo>
                      <a:lnTo>
                        <a:pt x="57" y="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71" name="Freeform 208">
                  <a:extLst>
                    <a:ext uri="{FF2B5EF4-FFF2-40B4-BE49-F238E27FC236}">
                      <a16:creationId xmlns:a16="http://schemas.microsoft.com/office/drawing/2014/main" id="{D236FA23-E5C9-ABC0-63B8-091F55B4442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283" y="2015"/>
                  <a:ext cx="93" cy="289"/>
                </a:xfrm>
                <a:custGeom>
                  <a:avLst/>
                  <a:gdLst>
                    <a:gd name="T0" fmla="*/ 1 w 35"/>
                    <a:gd name="T1" fmla="*/ 108 h 108"/>
                    <a:gd name="T2" fmla="*/ 0 w 35"/>
                    <a:gd name="T3" fmla="*/ 108 h 108"/>
                    <a:gd name="T4" fmla="*/ 0 w 35"/>
                    <a:gd name="T5" fmla="*/ 108 h 108"/>
                    <a:gd name="T6" fmla="*/ 11 w 35"/>
                    <a:gd name="T7" fmla="*/ 0 h 108"/>
                    <a:gd name="T8" fmla="*/ 11 w 35"/>
                    <a:gd name="T9" fmla="*/ 0 h 108"/>
                    <a:gd name="T10" fmla="*/ 11 w 35"/>
                    <a:gd name="T11" fmla="*/ 0 h 108"/>
                    <a:gd name="T12" fmla="*/ 35 w 35"/>
                    <a:gd name="T13" fmla="*/ 67 h 108"/>
                    <a:gd name="T14" fmla="*/ 35 w 35"/>
                    <a:gd name="T15" fmla="*/ 67 h 108"/>
                    <a:gd name="T16" fmla="*/ 1 w 35"/>
                    <a:gd name="T17" fmla="*/ 108 h 108"/>
                    <a:gd name="T18" fmla="*/ 1 w 35"/>
                    <a:gd name="T19" fmla="*/ 108 h 108"/>
                    <a:gd name="T20" fmla="*/ 11 w 35"/>
                    <a:gd name="T21" fmla="*/ 2 h 108"/>
                    <a:gd name="T22" fmla="*/ 1 w 35"/>
                    <a:gd name="T23" fmla="*/ 107 h 108"/>
                    <a:gd name="T24" fmla="*/ 34 w 35"/>
                    <a:gd name="T25" fmla="*/ 67 h 108"/>
                    <a:gd name="T26" fmla="*/ 11 w 35"/>
                    <a:gd name="T27" fmla="*/ 2 h 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5" h="108">
                      <a:moveTo>
                        <a:pt x="1" y="108"/>
                      </a:moveTo>
                      <a:cubicBezTo>
                        <a:pt x="1" y="108"/>
                        <a:pt x="0" y="108"/>
                        <a:pt x="0" y="108"/>
                      </a:cubicBezTo>
                      <a:cubicBezTo>
                        <a:pt x="0" y="108"/>
                        <a:pt x="0" y="108"/>
                        <a:pt x="0" y="108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11" y="0"/>
                        <a:pt x="11" y="0"/>
                        <a:pt x="11" y="0"/>
                      </a:cubicBezTo>
                      <a:cubicBezTo>
                        <a:pt x="35" y="67"/>
                        <a:pt x="35" y="67"/>
                        <a:pt x="35" y="67"/>
                      </a:cubicBezTo>
                      <a:cubicBezTo>
                        <a:pt x="35" y="67"/>
                        <a:pt x="35" y="67"/>
                        <a:pt x="35" y="67"/>
                      </a:cubicBezTo>
                      <a:cubicBezTo>
                        <a:pt x="1" y="108"/>
                        <a:pt x="1" y="108"/>
                        <a:pt x="1" y="108"/>
                      </a:cubicBezTo>
                      <a:cubicBezTo>
                        <a:pt x="1" y="108"/>
                        <a:pt x="1" y="108"/>
                        <a:pt x="1" y="108"/>
                      </a:cubicBezTo>
                      <a:close/>
                      <a:moveTo>
                        <a:pt x="11" y="2"/>
                      </a:moveTo>
                      <a:cubicBezTo>
                        <a:pt x="1" y="107"/>
                        <a:pt x="1" y="107"/>
                        <a:pt x="1" y="107"/>
                      </a:cubicBezTo>
                      <a:cubicBezTo>
                        <a:pt x="34" y="67"/>
                        <a:pt x="34" y="67"/>
                        <a:pt x="34" y="67"/>
                      </a:cubicBezTo>
                      <a:lnTo>
                        <a:pt x="11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72" name="Freeform 209">
                  <a:extLst>
                    <a:ext uri="{FF2B5EF4-FFF2-40B4-BE49-F238E27FC236}">
                      <a16:creationId xmlns:a16="http://schemas.microsoft.com/office/drawing/2014/main" id="{A6845A8A-91DA-083C-9F1D-249463C7804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12" y="1707"/>
                  <a:ext cx="182" cy="311"/>
                </a:xfrm>
                <a:custGeom>
                  <a:avLst/>
                  <a:gdLst>
                    <a:gd name="T0" fmla="*/ 0 w 68"/>
                    <a:gd name="T1" fmla="*/ 116 h 116"/>
                    <a:gd name="T2" fmla="*/ 0 w 68"/>
                    <a:gd name="T3" fmla="*/ 116 h 116"/>
                    <a:gd name="T4" fmla="*/ 0 w 68"/>
                    <a:gd name="T5" fmla="*/ 115 h 116"/>
                    <a:gd name="T6" fmla="*/ 29 w 68"/>
                    <a:gd name="T7" fmla="*/ 39 h 116"/>
                    <a:gd name="T8" fmla="*/ 29 w 68"/>
                    <a:gd name="T9" fmla="*/ 39 h 116"/>
                    <a:gd name="T10" fmla="*/ 68 w 68"/>
                    <a:gd name="T11" fmla="*/ 0 h 116"/>
                    <a:gd name="T12" fmla="*/ 68 w 68"/>
                    <a:gd name="T13" fmla="*/ 0 h 116"/>
                    <a:gd name="T14" fmla="*/ 68 w 68"/>
                    <a:gd name="T15" fmla="*/ 0 h 116"/>
                    <a:gd name="T16" fmla="*/ 0 w 68"/>
                    <a:gd name="T17" fmla="*/ 116 h 116"/>
                    <a:gd name="T18" fmla="*/ 0 w 68"/>
                    <a:gd name="T19" fmla="*/ 116 h 116"/>
                    <a:gd name="T20" fmla="*/ 30 w 68"/>
                    <a:gd name="T21" fmla="*/ 40 h 116"/>
                    <a:gd name="T22" fmla="*/ 2 w 68"/>
                    <a:gd name="T23" fmla="*/ 113 h 116"/>
                    <a:gd name="T24" fmla="*/ 67 w 68"/>
                    <a:gd name="T25" fmla="*/ 2 h 116"/>
                    <a:gd name="T26" fmla="*/ 30 w 68"/>
                    <a:gd name="T27" fmla="*/ 40 h 1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68" h="116">
                      <a:moveTo>
                        <a:pt x="0" y="116"/>
                      </a:moveTo>
                      <a:cubicBezTo>
                        <a:pt x="0" y="116"/>
                        <a:pt x="0" y="116"/>
                        <a:pt x="0" y="116"/>
                      </a:cubicBezTo>
                      <a:cubicBezTo>
                        <a:pt x="0" y="116"/>
                        <a:pt x="0" y="116"/>
                        <a:pt x="0" y="115"/>
                      </a:cubicBezTo>
                      <a:cubicBezTo>
                        <a:pt x="29" y="39"/>
                        <a:pt x="29" y="39"/>
                        <a:pt x="29" y="39"/>
                      </a:cubicBezTo>
                      <a:cubicBezTo>
                        <a:pt x="29" y="39"/>
                        <a:pt x="29" y="39"/>
                        <a:pt x="29" y="39"/>
                      </a:cubicBezTo>
                      <a:cubicBezTo>
                        <a:pt x="68" y="0"/>
                        <a:pt x="68" y="0"/>
                        <a:pt x="68" y="0"/>
                      </a:cubicBezTo>
                      <a:cubicBezTo>
                        <a:pt x="68" y="0"/>
                        <a:pt x="68" y="0"/>
                        <a:pt x="68" y="0"/>
                      </a:cubicBezTo>
                      <a:cubicBezTo>
                        <a:pt x="68" y="0"/>
                        <a:pt x="68" y="0"/>
                        <a:pt x="68" y="0"/>
                      </a:cubicBezTo>
                      <a:cubicBezTo>
                        <a:pt x="0" y="116"/>
                        <a:pt x="0" y="116"/>
                        <a:pt x="0" y="116"/>
                      </a:cubicBezTo>
                      <a:cubicBezTo>
                        <a:pt x="0" y="116"/>
                        <a:pt x="0" y="116"/>
                        <a:pt x="0" y="116"/>
                      </a:cubicBezTo>
                      <a:close/>
                      <a:moveTo>
                        <a:pt x="30" y="40"/>
                      </a:moveTo>
                      <a:cubicBezTo>
                        <a:pt x="2" y="113"/>
                        <a:pt x="2" y="113"/>
                        <a:pt x="2" y="113"/>
                      </a:cubicBezTo>
                      <a:cubicBezTo>
                        <a:pt x="67" y="2"/>
                        <a:pt x="67" y="2"/>
                        <a:pt x="67" y="2"/>
                      </a:cubicBezTo>
                      <a:lnTo>
                        <a:pt x="30" y="4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73" name="Freeform 210">
                  <a:extLst>
                    <a:ext uri="{FF2B5EF4-FFF2-40B4-BE49-F238E27FC236}">
                      <a16:creationId xmlns:a16="http://schemas.microsoft.com/office/drawing/2014/main" id="{F3682C3E-8EC4-5297-F356-ED7AD6AC2AD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526" y="2914"/>
                  <a:ext cx="225" cy="145"/>
                </a:xfrm>
                <a:custGeom>
                  <a:avLst/>
                  <a:gdLst>
                    <a:gd name="T0" fmla="*/ 84 w 84"/>
                    <a:gd name="T1" fmla="*/ 54 h 54"/>
                    <a:gd name="T2" fmla="*/ 84 w 84"/>
                    <a:gd name="T3" fmla="*/ 54 h 54"/>
                    <a:gd name="T4" fmla="*/ 0 w 84"/>
                    <a:gd name="T5" fmla="*/ 1 h 54"/>
                    <a:gd name="T6" fmla="*/ 0 w 84"/>
                    <a:gd name="T7" fmla="*/ 0 h 54"/>
                    <a:gd name="T8" fmla="*/ 0 w 84"/>
                    <a:gd name="T9" fmla="*/ 0 h 54"/>
                    <a:gd name="T10" fmla="*/ 49 w 84"/>
                    <a:gd name="T11" fmla="*/ 17 h 54"/>
                    <a:gd name="T12" fmla="*/ 49 w 84"/>
                    <a:gd name="T13" fmla="*/ 17 h 54"/>
                    <a:gd name="T14" fmla="*/ 84 w 84"/>
                    <a:gd name="T15" fmla="*/ 53 h 54"/>
                    <a:gd name="T16" fmla="*/ 84 w 84"/>
                    <a:gd name="T17" fmla="*/ 54 h 54"/>
                    <a:gd name="T18" fmla="*/ 84 w 84"/>
                    <a:gd name="T19" fmla="*/ 54 h 54"/>
                    <a:gd name="T20" fmla="*/ 2 w 84"/>
                    <a:gd name="T21" fmla="*/ 1 h 54"/>
                    <a:gd name="T22" fmla="*/ 82 w 84"/>
                    <a:gd name="T23" fmla="*/ 52 h 54"/>
                    <a:gd name="T24" fmla="*/ 49 w 84"/>
                    <a:gd name="T25" fmla="*/ 17 h 54"/>
                    <a:gd name="T26" fmla="*/ 2 w 84"/>
                    <a:gd name="T27" fmla="*/ 1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84" h="54">
                      <a:moveTo>
                        <a:pt x="84" y="54"/>
                      </a:moveTo>
                      <a:cubicBezTo>
                        <a:pt x="84" y="54"/>
                        <a:pt x="84" y="54"/>
                        <a:pt x="84" y="54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49" y="17"/>
                        <a:pt x="49" y="17"/>
                        <a:pt x="49" y="17"/>
                      </a:cubicBezTo>
                      <a:cubicBezTo>
                        <a:pt x="49" y="17"/>
                        <a:pt x="49" y="17"/>
                        <a:pt x="49" y="17"/>
                      </a:cubicBezTo>
                      <a:cubicBezTo>
                        <a:pt x="84" y="53"/>
                        <a:pt x="84" y="53"/>
                        <a:pt x="84" y="53"/>
                      </a:cubicBezTo>
                      <a:cubicBezTo>
                        <a:pt x="84" y="53"/>
                        <a:pt x="84" y="53"/>
                        <a:pt x="84" y="54"/>
                      </a:cubicBezTo>
                      <a:cubicBezTo>
                        <a:pt x="84" y="54"/>
                        <a:pt x="84" y="54"/>
                        <a:pt x="84" y="54"/>
                      </a:cubicBezTo>
                      <a:close/>
                      <a:moveTo>
                        <a:pt x="2" y="1"/>
                      </a:moveTo>
                      <a:cubicBezTo>
                        <a:pt x="82" y="52"/>
                        <a:pt x="82" y="52"/>
                        <a:pt x="82" y="52"/>
                      </a:cubicBezTo>
                      <a:cubicBezTo>
                        <a:pt x="49" y="17"/>
                        <a:pt x="49" y="17"/>
                        <a:pt x="49" y="17"/>
                      </a:cubicBezTo>
                      <a:lnTo>
                        <a:pt x="2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74" name="Freeform 211">
                  <a:extLst>
                    <a:ext uri="{FF2B5EF4-FFF2-40B4-BE49-F238E27FC236}">
                      <a16:creationId xmlns:a16="http://schemas.microsoft.com/office/drawing/2014/main" id="{0D273463-4BD7-FAC1-E287-772DEF390DA9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12" y="1707"/>
                  <a:ext cx="182" cy="311"/>
                </a:xfrm>
                <a:custGeom>
                  <a:avLst/>
                  <a:gdLst>
                    <a:gd name="T0" fmla="*/ 0 w 68"/>
                    <a:gd name="T1" fmla="*/ 116 h 116"/>
                    <a:gd name="T2" fmla="*/ 0 w 68"/>
                    <a:gd name="T3" fmla="*/ 116 h 116"/>
                    <a:gd name="T4" fmla="*/ 0 w 68"/>
                    <a:gd name="T5" fmla="*/ 115 h 116"/>
                    <a:gd name="T6" fmla="*/ 68 w 68"/>
                    <a:gd name="T7" fmla="*/ 0 h 116"/>
                    <a:gd name="T8" fmla="*/ 68 w 68"/>
                    <a:gd name="T9" fmla="*/ 0 h 116"/>
                    <a:gd name="T10" fmla="*/ 68 w 68"/>
                    <a:gd name="T11" fmla="*/ 0 h 116"/>
                    <a:gd name="T12" fmla="*/ 52 w 68"/>
                    <a:gd name="T13" fmla="*/ 84 h 116"/>
                    <a:gd name="T14" fmla="*/ 52 w 68"/>
                    <a:gd name="T15" fmla="*/ 84 h 116"/>
                    <a:gd name="T16" fmla="*/ 0 w 68"/>
                    <a:gd name="T17" fmla="*/ 116 h 116"/>
                    <a:gd name="T18" fmla="*/ 0 w 68"/>
                    <a:gd name="T19" fmla="*/ 116 h 116"/>
                    <a:gd name="T20" fmla="*/ 68 w 68"/>
                    <a:gd name="T21" fmla="*/ 1 h 116"/>
                    <a:gd name="T22" fmla="*/ 1 w 68"/>
                    <a:gd name="T23" fmla="*/ 115 h 116"/>
                    <a:gd name="T24" fmla="*/ 52 w 68"/>
                    <a:gd name="T25" fmla="*/ 84 h 116"/>
                    <a:gd name="T26" fmla="*/ 68 w 68"/>
                    <a:gd name="T27" fmla="*/ 1 h 1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68" h="116">
                      <a:moveTo>
                        <a:pt x="0" y="116"/>
                      </a:moveTo>
                      <a:cubicBezTo>
                        <a:pt x="0" y="116"/>
                        <a:pt x="0" y="116"/>
                        <a:pt x="0" y="116"/>
                      </a:cubicBezTo>
                      <a:cubicBezTo>
                        <a:pt x="0" y="116"/>
                        <a:pt x="0" y="115"/>
                        <a:pt x="0" y="115"/>
                      </a:cubicBezTo>
                      <a:cubicBezTo>
                        <a:pt x="68" y="0"/>
                        <a:pt x="68" y="0"/>
                        <a:pt x="68" y="0"/>
                      </a:cubicBezTo>
                      <a:cubicBezTo>
                        <a:pt x="68" y="0"/>
                        <a:pt x="68" y="0"/>
                        <a:pt x="68" y="0"/>
                      </a:cubicBezTo>
                      <a:cubicBezTo>
                        <a:pt x="68" y="0"/>
                        <a:pt x="68" y="0"/>
                        <a:pt x="68" y="0"/>
                      </a:cubicBezTo>
                      <a:cubicBezTo>
                        <a:pt x="52" y="84"/>
                        <a:pt x="52" y="84"/>
                        <a:pt x="52" y="84"/>
                      </a:cubicBezTo>
                      <a:cubicBezTo>
                        <a:pt x="52" y="84"/>
                        <a:pt x="52" y="84"/>
                        <a:pt x="52" y="84"/>
                      </a:cubicBezTo>
                      <a:cubicBezTo>
                        <a:pt x="0" y="116"/>
                        <a:pt x="0" y="116"/>
                        <a:pt x="0" y="116"/>
                      </a:cubicBezTo>
                      <a:cubicBezTo>
                        <a:pt x="0" y="116"/>
                        <a:pt x="0" y="116"/>
                        <a:pt x="0" y="116"/>
                      </a:cubicBezTo>
                      <a:close/>
                      <a:moveTo>
                        <a:pt x="68" y="1"/>
                      </a:moveTo>
                      <a:cubicBezTo>
                        <a:pt x="1" y="115"/>
                        <a:pt x="1" y="115"/>
                        <a:pt x="1" y="115"/>
                      </a:cubicBezTo>
                      <a:cubicBezTo>
                        <a:pt x="52" y="84"/>
                        <a:pt x="52" y="84"/>
                        <a:pt x="52" y="84"/>
                      </a:cubicBezTo>
                      <a:lnTo>
                        <a:pt x="68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75" name="Freeform 212">
                  <a:extLst>
                    <a:ext uri="{FF2B5EF4-FFF2-40B4-BE49-F238E27FC236}">
                      <a16:creationId xmlns:a16="http://schemas.microsoft.com/office/drawing/2014/main" id="{E1471F3D-3544-43F5-4623-57375CDF9E5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451" y="1651"/>
                  <a:ext cx="153" cy="281"/>
                </a:xfrm>
                <a:custGeom>
                  <a:avLst/>
                  <a:gdLst>
                    <a:gd name="T0" fmla="*/ 0 w 57"/>
                    <a:gd name="T1" fmla="*/ 105 h 105"/>
                    <a:gd name="T2" fmla="*/ 0 w 57"/>
                    <a:gd name="T3" fmla="*/ 105 h 105"/>
                    <a:gd name="T4" fmla="*/ 0 w 57"/>
                    <a:gd name="T5" fmla="*/ 105 h 105"/>
                    <a:gd name="T6" fmla="*/ 16 w 57"/>
                    <a:gd name="T7" fmla="*/ 21 h 105"/>
                    <a:gd name="T8" fmla="*/ 16 w 57"/>
                    <a:gd name="T9" fmla="*/ 21 h 105"/>
                    <a:gd name="T10" fmla="*/ 57 w 57"/>
                    <a:gd name="T11" fmla="*/ 0 h 105"/>
                    <a:gd name="T12" fmla="*/ 57 w 57"/>
                    <a:gd name="T13" fmla="*/ 0 h 105"/>
                    <a:gd name="T14" fmla="*/ 57 w 57"/>
                    <a:gd name="T15" fmla="*/ 0 h 105"/>
                    <a:gd name="T16" fmla="*/ 0 w 57"/>
                    <a:gd name="T17" fmla="*/ 105 h 105"/>
                    <a:gd name="T18" fmla="*/ 0 w 57"/>
                    <a:gd name="T19" fmla="*/ 105 h 105"/>
                    <a:gd name="T20" fmla="*/ 16 w 57"/>
                    <a:gd name="T21" fmla="*/ 21 h 105"/>
                    <a:gd name="T22" fmla="*/ 1 w 57"/>
                    <a:gd name="T23" fmla="*/ 103 h 105"/>
                    <a:gd name="T24" fmla="*/ 56 w 57"/>
                    <a:gd name="T25" fmla="*/ 1 h 105"/>
                    <a:gd name="T26" fmla="*/ 16 w 57"/>
                    <a:gd name="T27" fmla="*/ 21 h 1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57" h="105">
                      <a:moveTo>
                        <a:pt x="0" y="105"/>
                      </a:moveTo>
                      <a:cubicBezTo>
                        <a:pt x="0" y="105"/>
                        <a:pt x="0" y="105"/>
                        <a:pt x="0" y="105"/>
                      </a:cubicBezTo>
                      <a:cubicBezTo>
                        <a:pt x="0" y="105"/>
                        <a:pt x="0" y="105"/>
                        <a:pt x="0" y="105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57" y="0"/>
                        <a:pt x="57" y="0"/>
                        <a:pt x="57" y="0"/>
                      </a:cubicBezTo>
                      <a:cubicBezTo>
                        <a:pt x="57" y="0"/>
                        <a:pt x="57" y="0"/>
                        <a:pt x="57" y="0"/>
                      </a:cubicBezTo>
                      <a:cubicBezTo>
                        <a:pt x="57" y="0"/>
                        <a:pt x="57" y="0"/>
                        <a:pt x="57" y="0"/>
                      </a:cubicBezTo>
                      <a:cubicBezTo>
                        <a:pt x="0" y="105"/>
                        <a:pt x="0" y="105"/>
                        <a:pt x="0" y="105"/>
                      </a:cubicBezTo>
                      <a:cubicBezTo>
                        <a:pt x="0" y="105"/>
                        <a:pt x="0" y="105"/>
                        <a:pt x="0" y="105"/>
                      </a:cubicBezTo>
                      <a:close/>
                      <a:moveTo>
                        <a:pt x="16" y="21"/>
                      </a:moveTo>
                      <a:cubicBezTo>
                        <a:pt x="1" y="103"/>
                        <a:pt x="1" y="103"/>
                        <a:pt x="1" y="103"/>
                      </a:cubicBezTo>
                      <a:cubicBezTo>
                        <a:pt x="56" y="1"/>
                        <a:pt x="56" y="1"/>
                        <a:pt x="56" y="1"/>
                      </a:cubicBezTo>
                      <a:lnTo>
                        <a:pt x="16" y="2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76" name="Freeform 213">
                  <a:extLst>
                    <a:ext uri="{FF2B5EF4-FFF2-40B4-BE49-F238E27FC236}">
                      <a16:creationId xmlns:a16="http://schemas.microsoft.com/office/drawing/2014/main" id="{CD5FAFD9-F711-163E-F428-514C1749E1E9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529" y="2604"/>
                  <a:ext cx="126" cy="270"/>
                </a:xfrm>
                <a:custGeom>
                  <a:avLst/>
                  <a:gdLst>
                    <a:gd name="T0" fmla="*/ 11 w 47"/>
                    <a:gd name="T1" fmla="*/ 101 h 101"/>
                    <a:gd name="T2" fmla="*/ 11 w 47"/>
                    <a:gd name="T3" fmla="*/ 101 h 101"/>
                    <a:gd name="T4" fmla="*/ 10 w 47"/>
                    <a:gd name="T5" fmla="*/ 101 h 101"/>
                    <a:gd name="T6" fmla="*/ 0 w 47"/>
                    <a:gd name="T7" fmla="*/ 1 h 101"/>
                    <a:gd name="T8" fmla="*/ 0 w 47"/>
                    <a:gd name="T9" fmla="*/ 0 h 101"/>
                    <a:gd name="T10" fmla="*/ 0 w 47"/>
                    <a:gd name="T11" fmla="*/ 0 h 101"/>
                    <a:gd name="T12" fmla="*/ 47 w 47"/>
                    <a:gd name="T13" fmla="*/ 63 h 101"/>
                    <a:gd name="T14" fmla="*/ 47 w 47"/>
                    <a:gd name="T15" fmla="*/ 64 h 101"/>
                    <a:gd name="T16" fmla="*/ 11 w 47"/>
                    <a:gd name="T17" fmla="*/ 101 h 101"/>
                    <a:gd name="T18" fmla="*/ 11 w 47"/>
                    <a:gd name="T19" fmla="*/ 101 h 101"/>
                    <a:gd name="T20" fmla="*/ 0 w 47"/>
                    <a:gd name="T21" fmla="*/ 1 h 101"/>
                    <a:gd name="T22" fmla="*/ 11 w 47"/>
                    <a:gd name="T23" fmla="*/ 100 h 101"/>
                    <a:gd name="T24" fmla="*/ 46 w 47"/>
                    <a:gd name="T25" fmla="*/ 64 h 101"/>
                    <a:gd name="T26" fmla="*/ 0 w 47"/>
                    <a:gd name="T27" fmla="*/ 1 h 10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7" h="101">
                      <a:moveTo>
                        <a:pt x="11" y="101"/>
                      </a:moveTo>
                      <a:cubicBezTo>
                        <a:pt x="11" y="101"/>
                        <a:pt x="11" y="101"/>
                        <a:pt x="11" y="101"/>
                      </a:cubicBezTo>
                      <a:cubicBezTo>
                        <a:pt x="10" y="101"/>
                        <a:pt x="10" y="101"/>
                        <a:pt x="10" y="10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47" y="63"/>
                        <a:pt x="47" y="63"/>
                        <a:pt x="47" y="63"/>
                      </a:cubicBezTo>
                      <a:cubicBezTo>
                        <a:pt x="47" y="64"/>
                        <a:pt x="47" y="64"/>
                        <a:pt x="47" y="64"/>
                      </a:cubicBezTo>
                      <a:cubicBezTo>
                        <a:pt x="11" y="101"/>
                        <a:pt x="11" y="101"/>
                        <a:pt x="11" y="101"/>
                      </a:cubicBezTo>
                      <a:cubicBezTo>
                        <a:pt x="11" y="101"/>
                        <a:pt x="11" y="101"/>
                        <a:pt x="11" y="101"/>
                      </a:cubicBezTo>
                      <a:close/>
                      <a:moveTo>
                        <a:pt x="0" y="1"/>
                      </a:moveTo>
                      <a:cubicBezTo>
                        <a:pt x="11" y="100"/>
                        <a:pt x="11" y="100"/>
                        <a:pt x="11" y="100"/>
                      </a:cubicBezTo>
                      <a:cubicBezTo>
                        <a:pt x="46" y="64"/>
                        <a:pt x="46" y="64"/>
                        <a:pt x="46" y="64"/>
                      </a:cubicBezTo>
                      <a:lnTo>
                        <a:pt x="0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77" name="Freeform 214">
                  <a:extLst>
                    <a:ext uri="{FF2B5EF4-FFF2-40B4-BE49-F238E27FC236}">
                      <a16:creationId xmlns:a16="http://schemas.microsoft.com/office/drawing/2014/main" id="{17251B6B-9BC7-04AE-0790-D48829D0AAA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556" y="2772"/>
                  <a:ext cx="101" cy="188"/>
                </a:xfrm>
                <a:custGeom>
                  <a:avLst/>
                  <a:gdLst>
                    <a:gd name="T0" fmla="*/ 38 w 38"/>
                    <a:gd name="T1" fmla="*/ 70 h 70"/>
                    <a:gd name="T2" fmla="*/ 38 w 38"/>
                    <a:gd name="T3" fmla="*/ 70 h 70"/>
                    <a:gd name="T4" fmla="*/ 0 w 38"/>
                    <a:gd name="T5" fmla="*/ 38 h 70"/>
                    <a:gd name="T6" fmla="*/ 0 w 38"/>
                    <a:gd name="T7" fmla="*/ 38 h 70"/>
                    <a:gd name="T8" fmla="*/ 0 w 38"/>
                    <a:gd name="T9" fmla="*/ 38 h 70"/>
                    <a:gd name="T10" fmla="*/ 36 w 38"/>
                    <a:gd name="T11" fmla="*/ 0 h 70"/>
                    <a:gd name="T12" fmla="*/ 37 w 38"/>
                    <a:gd name="T13" fmla="*/ 0 h 70"/>
                    <a:gd name="T14" fmla="*/ 37 w 38"/>
                    <a:gd name="T15" fmla="*/ 1 h 70"/>
                    <a:gd name="T16" fmla="*/ 38 w 38"/>
                    <a:gd name="T17" fmla="*/ 70 h 70"/>
                    <a:gd name="T18" fmla="*/ 38 w 38"/>
                    <a:gd name="T19" fmla="*/ 70 h 70"/>
                    <a:gd name="T20" fmla="*/ 38 w 38"/>
                    <a:gd name="T21" fmla="*/ 70 h 70"/>
                    <a:gd name="T22" fmla="*/ 1 w 38"/>
                    <a:gd name="T23" fmla="*/ 38 h 70"/>
                    <a:gd name="T24" fmla="*/ 37 w 38"/>
                    <a:gd name="T25" fmla="*/ 69 h 70"/>
                    <a:gd name="T26" fmla="*/ 36 w 38"/>
                    <a:gd name="T27" fmla="*/ 1 h 70"/>
                    <a:gd name="T28" fmla="*/ 1 w 38"/>
                    <a:gd name="T29" fmla="*/ 38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8" h="70">
                      <a:moveTo>
                        <a:pt x="38" y="70"/>
                      </a:moveTo>
                      <a:cubicBezTo>
                        <a:pt x="38" y="70"/>
                        <a:pt x="38" y="70"/>
                        <a:pt x="38" y="70"/>
                      </a:cubicBezTo>
                      <a:cubicBezTo>
                        <a:pt x="0" y="38"/>
                        <a:pt x="0" y="38"/>
                        <a:pt x="0" y="38"/>
                      </a:cubicBezTo>
                      <a:cubicBezTo>
                        <a:pt x="0" y="38"/>
                        <a:pt x="0" y="38"/>
                        <a:pt x="0" y="38"/>
                      </a:cubicBezTo>
                      <a:cubicBezTo>
                        <a:pt x="0" y="38"/>
                        <a:pt x="0" y="38"/>
                        <a:pt x="0" y="38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37" y="0"/>
                        <a:pt x="37" y="0"/>
                        <a:pt x="37" y="0"/>
                      </a:cubicBezTo>
                      <a:cubicBezTo>
                        <a:pt x="37" y="0"/>
                        <a:pt x="37" y="1"/>
                        <a:pt x="37" y="1"/>
                      </a:cubicBezTo>
                      <a:cubicBezTo>
                        <a:pt x="38" y="70"/>
                        <a:pt x="38" y="70"/>
                        <a:pt x="38" y="70"/>
                      </a:cubicBezTo>
                      <a:cubicBezTo>
                        <a:pt x="38" y="70"/>
                        <a:pt x="38" y="70"/>
                        <a:pt x="38" y="70"/>
                      </a:cubicBezTo>
                      <a:cubicBezTo>
                        <a:pt x="38" y="70"/>
                        <a:pt x="38" y="70"/>
                        <a:pt x="38" y="70"/>
                      </a:cubicBezTo>
                      <a:close/>
                      <a:moveTo>
                        <a:pt x="1" y="38"/>
                      </a:moveTo>
                      <a:cubicBezTo>
                        <a:pt x="37" y="69"/>
                        <a:pt x="37" y="69"/>
                        <a:pt x="37" y="69"/>
                      </a:cubicBezTo>
                      <a:cubicBezTo>
                        <a:pt x="36" y="1"/>
                        <a:pt x="36" y="1"/>
                        <a:pt x="36" y="1"/>
                      </a:cubicBezTo>
                      <a:lnTo>
                        <a:pt x="1" y="3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78" name="Freeform 215">
                  <a:extLst>
                    <a:ext uri="{FF2B5EF4-FFF2-40B4-BE49-F238E27FC236}">
                      <a16:creationId xmlns:a16="http://schemas.microsoft.com/office/drawing/2014/main" id="{DCDF5051-6164-8911-85C0-997233CA994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652" y="2772"/>
                  <a:ext cx="185" cy="188"/>
                </a:xfrm>
                <a:custGeom>
                  <a:avLst/>
                  <a:gdLst>
                    <a:gd name="T0" fmla="*/ 2 w 69"/>
                    <a:gd name="T1" fmla="*/ 70 h 70"/>
                    <a:gd name="T2" fmla="*/ 2 w 69"/>
                    <a:gd name="T3" fmla="*/ 70 h 70"/>
                    <a:gd name="T4" fmla="*/ 1 w 69"/>
                    <a:gd name="T5" fmla="*/ 70 h 70"/>
                    <a:gd name="T6" fmla="*/ 0 w 69"/>
                    <a:gd name="T7" fmla="*/ 1 h 70"/>
                    <a:gd name="T8" fmla="*/ 1 w 69"/>
                    <a:gd name="T9" fmla="*/ 0 h 70"/>
                    <a:gd name="T10" fmla="*/ 1 w 69"/>
                    <a:gd name="T11" fmla="*/ 0 h 70"/>
                    <a:gd name="T12" fmla="*/ 69 w 69"/>
                    <a:gd name="T13" fmla="*/ 47 h 70"/>
                    <a:gd name="T14" fmla="*/ 69 w 69"/>
                    <a:gd name="T15" fmla="*/ 48 h 70"/>
                    <a:gd name="T16" fmla="*/ 69 w 69"/>
                    <a:gd name="T17" fmla="*/ 48 h 70"/>
                    <a:gd name="T18" fmla="*/ 2 w 69"/>
                    <a:gd name="T19" fmla="*/ 70 h 70"/>
                    <a:gd name="T20" fmla="*/ 2 w 69"/>
                    <a:gd name="T21" fmla="*/ 70 h 70"/>
                    <a:gd name="T22" fmla="*/ 1 w 69"/>
                    <a:gd name="T23" fmla="*/ 1 h 70"/>
                    <a:gd name="T24" fmla="*/ 2 w 69"/>
                    <a:gd name="T25" fmla="*/ 70 h 70"/>
                    <a:gd name="T26" fmla="*/ 69 w 69"/>
                    <a:gd name="T27" fmla="*/ 47 h 70"/>
                    <a:gd name="T28" fmla="*/ 1 w 69"/>
                    <a:gd name="T29" fmla="*/ 1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69" h="70">
                      <a:moveTo>
                        <a:pt x="2" y="70"/>
                      </a:moveTo>
                      <a:cubicBezTo>
                        <a:pt x="2" y="70"/>
                        <a:pt x="2" y="70"/>
                        <a:pt x="2" y="70"/>
                      </a:cubicBezTo>
                      <a:cubicBezTo>
                        <a:pt x="1" y="70"/>
                        <a:pt x="1" y="70"/>
                        <a:pt x="1" y="70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69" y="47"/>
                        <a:pt x="69" y="47"/>
                        <a:pt x="69" y="47"/>
                      </a:cubicBezTo>
                      <a:cubicBezTo>
                        <a:pt x="69" y="47"/>
                        <a:pt x="69" y="47"/>
                        <a:pt x="69" y="48"/>
                      </a:cubicBezTo>
                      <a:cubicBezTo>
                        <a:pt x="69" y="48"/>
                        <a:pt x="69" y="48"/>
                        <a:pt x="69" y="48"/>
                      </a:cubicBezTo>
                      <a:cubicBezTo>
                        <a:pt x="2" y="70"/>
                        <a:pt x="2" y="70"/>
                        <a:pt x="2" y="70"/>
                      </a:cubicBezTo>
                      <a:cubicBezTo>
                        <a:pt x="2" y="70"/>
                        <a:pt x="2" y="70"/>
                        <a:pt x="2" y="70"/>
                      </a:cubicBezTo>
                      <a:close/>
                      <a:moveTo>
                        <a:pt x="1" y="1"/>
                      </a:moveTo>
                      <a:cubicBezTo>
                        <a:pt x="2" y="70"/>
                        <a:pt x="2" y="70"/>
                        <a:pt x="2" y="70"/>
                      </a:cubicBezTo>
                      <a:cubicBezTo>
                        <a:pt x="69" y="47"/>
                        <a:pt x="69" y="47"/>
                        <a:pt x="69" y="47"/>
                      </a:cubicBez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79" name="Freeform 216">
                  <a:extLst>
                    <a:ext uri="{FF2B5EF4-FFF2-40B4-BE49-F238E27FC236}">
                      <a16:creationId xmlns:a16="http://schemas.microsoft.com/office/drawing/2014/main" id="{D8F4C9B1-55D4-0E71-EF78-987BFCEBBFD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235" y="2304"/>
                  <a:ext cx="53" cy="276"/>
                </a:xfrm>
                <a:custGeom>
                  <a:avLst/>
                  <a:gdLst>
                    <a:gd name="T0" fmla="*/ 20 w 20"/>
                    <a:gd name="T1" fmla="*/ 103 h 103"/>
                    <a:gd name="T2" fmla="*/ 20 w 20"/>
                    <a:gd name="T3" fmla="*/ 103 h 103"/>
                    <a:gd name="T4" fmla="*/ 0 w 20"/>
                    <a:gd name="T5" fmla="*/ 29 h 103"/>
                    <a:gd name="T6" fmla="*/ 0 w 20"/>
                    <a:gd name="T7" fmla="*/ 29 h 103"/>
                    <a:gd name="T8" fmla="*/ 18 w 20"/>
                    <a:gd name="T9" fmla="*/ 0 h 103"/>
                    <a:gd name="T10" fmla="*/ 19 w 20"/>
                    <a:gd name="T11" fmla="*/ 0 h 103"/>
                    <a:gd name="T12" fmla="*/ 19 w 20"/>
                    <a:gd name="T13" fmla="*/ 0 h 103"/>
                    <a:gd name="T14" fmla="*/ 20 w 20"/>
                    <a:gd name="T15" fmla="*/ 103 h 103"/>
                    <a:gd name="T16" fmla="*/ 20 w 20"/>
                    <a:gd name="T17" fmla="*/ 103 h 103"/>
                    <a:gd name="T18" fmla="*/ 20 w 20"/>
                    <a:gd name="T19" fmla="*/ 103 h 103"/>
                    <a:gd name="T20" fmla="*/ 1 w 20"/>
                    <a:gd name="T21" fmla="*/ 29 h 103"/>
                    <a:gd name="T22" fmla="*/ 20 w 20"/>
                    <a:gd name="T23" fmla="*/ 101 h 103"/>
                    <a:gd name="T24" fmla="*/ 18 w 20"/>
                    <a:gd name="T25" fmla="*/ 1 h 103"/>
                    <a:gd name="T26" fmla="*/ 1 w 20"/>
                    <a:gd name="T27" fmla="*/ 29 h 10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0" h="103">
                      <a:moveTo>
                        <a:pt x="20" y="103"/>
                      </a:moveTo>
                      <a:cubicBezTo>
                        <a:pt x="20" y="103"/>
                        <a:pt x="20" y="103"/>
                        <a:pt x="20" y="103"/>
                      </a:cubicBezTo>
                      <a:cubicBezTo>
                        <a:pt x="0" y="29"/>
                        <a:pt x="0" y="29"/>
                        <a:pt x="0" y="29"/>
                      </a:cubicBezTo>
                      <a:cubicBezTo>
                        <a:pt x="0" y="29"/>
                        <a:pt x="0" y="29"/>
                        <a:pt x="0" y="29"/>
                      </a:cubicBezTo>
                      <a:cubicBezTo>
                        <a:pt x="18" y="0"/>
                        <a:pt x="18" y="0"/>
                        <a:pt x="18" y="0"/>
                      </a:cubicBezTo>
                      <a:cubicBezTo>
                        <a:pt x="18" y="0"/>
                        <a:pt x="19" y="0"/>
                        <a:pt x="19" y="0"/>
                      </a:cubicBez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20" y="103"/>
                        <a:pt x="20" y="103"/>
                        <a:pt x="20" y="103"/>
                      </a:cubicBezTo>
                      <a:cubicBezTo>
                        <a:pt x="20" y="103"/>
                        <a:pt x="20" y="103"/>
                        <a:pt x="20" y="103"/>
                      </a:cubicBezTo>
                      <a:cubicBezTo>
                        <a:pt x="20" y="103"/>
                        <a:pt x="20" y="103"/>
                        <a:pt x="20" y="103"/>
                      </a:cubicBezTo>
                      <a:close/>
                      <a:moveTo>
                        <a:pt x="1" y="29"/>
                      </a:moveTo>
                      <a:cubicBezTo>
                        <a:pt x="20" y="101"/>
                        <a:pt x="20" y="101"/>
                        <a:pt x="20" y="101"/>
                      </a:cubicBezTo>
                      <a:cubicBezTo>
                        <a:pt x="18" y="1"/>
                        <a:pt x="18" y="1"/>
                        <a:pt x="18" y="1"/>
                      </a:cubicBezTo>
                      <a:lnTo>
                        <a:pt x="1" y="2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80" name="Freeform 217">
                  <a:extLst>
                    <a:ext uri="{FF2B5EF4-FFF2-40B4-BE49-F238E27FC236}">
                      <a16:creationId xmlns:a16="http://schemas.microsoft.com/office/drawing/2014/main" id="{4CF3CF68-60C7-6402-15A1-09B5E084C53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283" y="2304"/>
                  <a:ext cx="88" cy="289"/>
                </a:xfrm>
                <a:custGeom>
                  <a:avLst/>
                  <a:gdLst>
                    <a:gd name="T0" fmla="*/ 33 w 33"/>
                    <a:gd name="T1" fmla="*/ 108 h 108"/>
                    <a:gd name="T2" fmla="*/ 33 w 33"/>
                    <a:gd name="T3" fmla="*/ 108 h 108"/>
                    <a:gd name="T4" fmla="*/ 2 w 33"/>
                    <a:gd name="T5" fmla="*/ 103 h 108"/>
                    <a:gd name="T6" fmla="*/ 2 w 33"/>
                    <a:gd name="T7" fmla="*/ 103 h 108"/>
                    <a:gd name="T8" fmla="*/ 0 w 33"/>
                    <a:gd name="T9" fmla="*/ 0 h 108"/>
                    <a:gd name="T10" fmla="*/ 1 w 33"/>
                    <a:gd name="T11" fmla="*/ 0 h 108"/>
                    <a:gd name="T12" fmla="*/ 1 w 33"/>
                    <a:gd name="T13" fmla="*/ 0 h 108"/>
                    <a:gd name="T14" fmla="*/ 33 w 33"/>
                    <a:gd name="T15" fmla="*/ 107 h 108"/>
                    <a:gd name="T16" fmla="*/ 33 w 33"/>
                    <a:gd name="T17" fmla="*/ 108 h 108"/>
                    <a:gd name="T18" fmla="*/ 33 w 33"/>
                    <a:gd name="T19" fmla="*/ 108 h 108"/>
                    <a:gd name="T20" fmla="*/ 2 w 33"/>
                    <a:gd name="T21" fmla="*/ 102 h 108"/>
                    <a:gd name="T22" fmla="*/ 32 w 33"/>
                    <a:gd name="T23" fmla="*/ 107 h 108"/>
                    <a:gd name="T24" fmla="*/ 1 w 33"/>
                    <a:gd name="T25" fmla="*/ 2 h 108"/>
                    <a:gd name="T26" fmla="*/ 2 w 33"/>
                    <a:gd name="T27" fmla="*/ 102 h 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3" h="108">
                      <a:moveTo>
                        <a:pt x="33" y="108"/>
                      </a:moveTo>
                      <a:cubicBezTo>
                        <a:pt x="33" y="108"/>
                        <a:pt x="33" y="108"/>
                        <a:pt x="33" y="108"/>
                      </a:cubicBezTo>
                      <a:cubicBezTo>
                        <a:pt x="2" y="103"/>
                        <a:pt x="2" y="103"/>
                        <a:pt x="2" y="103"/>
                      </a:cubicBezTo>
                      <a:cubicBezTo>
                        <a:pt x="2" y="103"/>
                        <a:pt x="2" y="103"/>
                        <a:pt x="2" y="103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33" y="107"/>
                        <a:pt x="33" y="107"/>
                        <a:pt x="33" y="107"/>
                      </a:cubicBezTo>
                      <a:cubicBezTo>
                        <a:pt x="33" y="108"/>
                        <a:pt x="33" y="108"/>
                        <a:pt x="33" y="108"/>
                      </a:cubicBezTo>
                      <a:cubicBezTo>
                        <a:pt x="33" y="108"/>
                        <a:pt x="33" y="108"/>
                        <a:pt x="33" y="108"/>
                      </a:cubicBezTo>
                      <a:close/>
                      <a:moveTo>
                        <a:pt x="2" y="102"/>
                      </a:moveTo>
                      <a:cubicBezTo>
                        <a:pt x="32" y="107"/>
                        <a:pt x="32" y="107"/>
                        <a:pt x="32" y="107"/>
                      </a:cubicBezTo>
                      <a:cubicBezTo>
                        <a:pt x="1" y="2"/>
                        <a:pt x="1" y="2"/>
                        <a:pt x="1" y="2"/>
                      </a:cubicBezTo>
                      <a:lnTo>
                        <a:pt x="2" y="10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81" name="Freeform 218">
                  <a:extLst>
                    <a:ext uri="{FF2B5EF4-FFF2-40B4-BE49-F238E27FC236}">
                      <a16:creationId xmlns:a16="http://schemas.microsoft.com/office/drawing/2014/main" id="{9E616F23-CC5F-7A37-0F36-C89DEC0DF2F1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288" y="2577"/>
                  <a:ext cx="83" cy="112"/>
                </a:xfrm>
                <a:custGeom>
                  <a:avLst/>
                  <a:gdLst>
                    <a:gd name="T0" fmla="*/ 21 w 31"/>
                    <a:gd name="T1" fmla="*/ 42 h 42"/>
                    <a:gd name="T2" fmla="*/ 21 w 31"/>
                    <a:gd name="T3" fmla="*/ 42 h 42"/>
                    <a:gd name="T4" fmla="*/ 0 w 31"/>
                    <a:gd name="T5" fmla="*/ 1 h 42"/>
                    <a:gd name="T6" fmla="*/ 0 w 31"/>
                    <a:gd name="T7" fmla="*/ 1 h 42"/>
                    <a:gd name="T8" fmla="*/ 0 w 31"/>
                    <a:gd name="T9" fmla="*/ 0 h 42"/>
                    <a:gd name="T10" fmla="*/ 31 w 31"/>
                    <a:gd name="T11" fmla="*/ 5 h 42"/>
                    <a:gd name="T12" fmla="*/ 31 w 31"/>
                    <a:gd name="T13" fmla="*/ 5 h 42"/>
                    <a:gd name="T14" fmla="*/ 31 w 31"/>
                    <a:gd name="T15" fmla="*/ 6 h 42"/>
                    <a:gd name="T16" fmla="*/ 21 w 31"/>
                    <a:gd name="T17" fmla="*/ 42 h 42"/>
                    <a:gd name="T18" fmla="*/ 21 w 31"/>
                    <a:gd name="T19" fmla="*/ 42 h 42"/>
                    <a:gd name="T20" fmla="*/ 21 w 31"/>
                    <a:gd name="T21" fmla="*/ 42 h 42"/>
                    <a:gd name="T22" fmla="*/ 1 w 31"/>
                    <a:gd name="T23" fmla="*/ 1 h 42"/>
                    <a:gd name="T24" fmla="*/ 21 w 31"/>
                    <a:gd name="T25" fmla="*/ 41 h 42"/>
                    <a:gd name="T26" fmla="*/ 30 w 31"/>
                    <a:gd name="T27" fmla="*/ 6 h 42"/>
                    <a:gd name="T28" fmla="*/ 1 w 31"/>
                    <a:gd name="T29" fmla="*/ 1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1" h="42">
                      <a:moveTo>
                        <a:pt x="21" y="42"/>
                      </a:moveTo>
                      <a:cubicBezTo>
                        <a:pt x="21" y="42"/>
                        <a:pt x="21" y="42"/>
                        <a:pt x="21" y="42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31" y="5"/>
                        <a:pt x="31" y="5"/>
                        <a:pt x="31" y="5"/>
                      </a:cubicBezTo>
                      <a:cubicBezTo>
                        <a:pt x="31" y="5"/>
                        <a:pt x="31" y="5"/>
                        <a:pt x="31" y="5"/>
                      </a:cubicBezTo>
                      <a:cubicBezTo>
                        <a:pt x="31" y="5"/>
                        <a:pt x="31" y="6"/>
                        <a:pt x="31" y="6"/>
                      </a:cubicBezTo>
                      <a:cubicBezTo>
                        <a:pt x="21" y="42"/>
                        <a:pt x="21" y="42"/>
                        <a:pt x="21" y="42"/>
                      </a:cubicBezTo>
                      <a:cubicBezTo>
                        <a:pt x="21" y="42"/>
                        <a:pt x="21" y="42"/>
                        <a:pt x="21" y="42"/>
                      </a:cubicBezTo>
                      <a:cubicBezTo>
                        <a:pt x="21" y="42"/>
                        <a:pt x="21" y="42"/>
                        <a:pt x="21" y="42"/>
                      </a:cubicBezTo>
                      <a:close/>
                      <a:moveTo>
                        <a:pt x="1" y="1"/>
                      </a:moveTo>
                      <a:cubicBezTo>
                        <a:pt x="21" y="41"/>
                        <a:pt x="21" y="41"/>
                        <a:pt x="21" y="41"/>
                      </a:cubicBezTo>
                      <a:cubicBezTo>
                        <a:pt x="30" y="6"/>
                        <a:pt x="30" y="6"/>
                        <a:pt x="30" y="6"/>
                      </a:cubicBez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82" name="Freeform 219">
                  <a:extLst>
                    <a:ext uri="{FF2B5EF4-FFF2-40B4-BE49-F238E27FC236}">
                      <a16:creationId xmlns:a16="http://schemas.microsoft.com/office/drawing/2014/main" id="{02A1B2B8-B96B-6E85-40CF-BF10304B83F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655" y="2960"/>
                  <a:ext cx="233" cy="99"/>
                </a:xfrm>
                <a:custGeom>
                  <a:avLst/>
                  <a:gdLst>
                    <a:gd name="T0" fmla="*/ 87 w 87"/>
                    <a:gd name="T1" fmla="*/ 37 h 37"/>
                    <a:gd name="T2" fmla="*/ 36 w 87"/>
                    <a:gd name="T3" fmla="*/ 37 h 37"/>
                    <a:gd name="T4" fmla="*/ 35 w 87"/>
                    <a:gd name="T5" fmla="*/ 37 h 37"/>
                    <a:gd name="T6" fmla="*/ 1 w 87"/>
                    <a:gd name="T7" fmla="*/ 0 h 37"/>
                    <a:gd name="T8" fmla="*/ 0 w 87"/>
                    <a:gd name="T9" fmla="*/ 0 h 37"/>
                    <a:gd name="T10" fmla="*/ 1 w 87"/>
                    <a:gd name="T11" fmla="*/ 0 h 37"/>
                    <a:gd name="T12" fmla="*/ 87 w 87"/>
                    <a:gd name="T13" fmla="*/ 36 h 37"/>
                    <a:gd name="T14" fmla="*/ 87 w 87"/>
                    <a:gd name="T15" fmla="*/ 36 h 37"/>
                    <a:gd name="T16" fmla="*/ 87 w 87"/>
                    <a:gd name="T17" fmla="*/ 37 h 37"/>
                    <a:gd name="T18" fmla="*/ 36 w 87"/>
                    <a:gd name="T19" fmla="*/ 36 h 37"/>
                    <a:gd name="T20" fmla="*/ 85 w 87"/>
                    <a:gd name="T21" fmla="*/ 36 h 37"/>
                    <a:gd name="T22" fmla="*/ 2 w 87"/>
                    <a:gd name="T23" fmla="*/ 1 h 37"/>
                    <a:gd name="T24" fmla="*/ 36 w 87"/>
                    <a:gd name="T25" fmla="*/ 36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7" h="37">
                      <a:moveTo>
                        <a:pt x="87" y="37"/>
                      </a:moveTo>
                      <a:cubicBezTo>
                        <a:pt x="36" y="37"/>
                        <a:pt x="36" y="37"/>
                        <a:pt x="36" y="37"/>
                      </a:cubicBezTo>
                      <a:cubicBezTo>
                        <a:pt x="36" y="37"/>
                        <a:pt x="36" y="37"/>
                        <a:pt x="35" y="37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87" y="36"/>
                        <a:pt x="87" y="36"/>
                        <a:pt x="87" y="36"/>
                      </a:cubicBezTo>
                      <a:cubicBezTo>
                        <a:pt x="87" y="36"/>
                        <a:pt x="87" y="36"/>
                        <a:pt x="87" y="36"/>
                      </a:cubicBezTo>
                      <a:cubicBezTo>
                        <a:pt x="87" y="37"/>
                        <a:pt x="87" y="37"/>
                        <a:pt x="87" y="37"/>
                      </a:cubicBezTo>
                      <a:close/>
                      <a:moveTo>
                        <a:pt x="36" y="36"/>
                      </a:moveTo>
                      <a:cubicBezTo>
                        <a:pt x="85" y="36"/>
                        <a:pt x="85" y="36"/>
                        <a:pt x="85" y="36"/>
                      </a:cubicBezTo>
                      <a:cubicBezTo>
                        <a:pt x="2" y="1"/>
                        <a:pt x="2" y="1"/>
                        <a:pt x="2" y="1"/>
                      </a:cubicBezTo>
                      <a:lnTo>
                        <a:pt x="36" y="3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83" name="Freeform 220">
                  <a:extLst>
                    <a:ext uri="{FF2B5EF4-FFF2-40B4-BE49-F238E27FC236}">
                      <a16:creationId xmlns:a16="http://schemas.microsoft.com/office/drawing/2014/main" id="{62A8A662-C51D-7EE5-B735-F3FDC180039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655" y="2898"/>
                  <a:ext cx="233" cy="161"/>
                </a:xfrm>
                <a:custGeom>
                  <a:avLst/>
                  <a:gdLst>
                    <a:gd name="T0" fmla="*/ 87 w 87"/>
                    <a:gd name="T1" fmla="*/ 60 h 60"/>
                    <a:gd name="T2" fmla="*/ 86 w 87"/>
                    <a:gd name="T3" fmla="*/ 60 h 60"/>
                    <a:gd name="T4" fmla="*/ 1 w 87"/>
                    <a:gd name="T5" fmla="*/ 23 h 60"/>
                    <a:gd name="T6" fmla="*/ 0 w 87"/>
                    <a:gd name="T7" fmla="*/ 23 h 60"/>
                    <a:gd name="T8" fmla="*/ 1 w 87"/>
                    <a:gd name="T9" fmla="*/ 23 h 60"/>
                    <a:gd name="T10" fmla="*/ 68 w 87"/>
                    <a:gd name="T11" fmla="*/ 0 h 60"/>
                    <a:gd name="T12" fmla="*/ 68 w 87"/>
                    <a:gd name="T13" fmla="*/ 0 h 60"/>
                    <a:gd name="T14" fmla="*/ 68 w 87"/>
                    <a:gd name="T15" fmla="*/ 0 h 60"/>
                    <a:gd name="T16" fmla="*/ 87 w 87"/>
                    <a:gd name="T17" fmla="*/ 59 h 60"/>
                    <a:gd name="T18" fmla="*/ 87 w 87"/>
                    <a:gd name="T19" fmla="*/ 60 h 60"/>
                    <a:gd name="T20" fmla="*/ 87 w 87"/>
                    <a:gd name="T21" fmla="*/ 60 h 60"/>
                    <a:gd name="T22" fmla="*/ 1 w 87"/>
                    <a:gd name="T23" fmla="*/ 23 h 60"/>
                    <a:gd name="T24" fmla="*/ 86 w 87"/>
                    <a:gd name="T25" fmla="*/ 59 h 60"/>
                    <a:gd name="T26" fmla="*/ 68 w 87"/>
                    <a:gd name="T27" fmla="*/ 1 h 60"/>
                    <a:gd name="T28" fmla="*/ 1 w 87"/>
                    <a:gd name="T29" fmla="*/ 23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87" h="60">
                      <a:moveTo>
                        <a:pt x="87" y="60"/>
                      </a:moveTo>
                      <a:cubicBezTo>
                        <a:pt x="87" y="60"/>
                        <a:pt x="86" y="60"/>
                        <a:pt x="86" y="60"/>
                      </a:cubicBezTo>
                      <a:cubicBezTo>
                        <a:pt x="1" y="23"/>
                        <a:pt x="1" y="23"/>
                        <a:pt x="1" y="23"/>
                      </a:cubicBezTo>
                      <a:cubicBezTo>
                        <a:pt x="1" y="23"/>
                        <a:pt x="0" y="23"/>
                        <a:pt x="0" y="23"/>
                      </a:cubicBezTo>
                      <a:cubicBezTo>
                        <a:pt x="0" y="23"/>
                        <a:pt x="1" y="23"/>
                        <a:pt x="1" y="23"/>
                      </a:cubicBezTo>
                      <a:cubicBezTo>
                        <a:pt x="68" y="0"/>
                        <a:pt x="68" y="0"/>
                        <a:pt x="68" y="0"/>
                      </a:cubicBezTo>
                      <a:cubicBezTo>
                        <a:pt x="68" y="0"/>
                        <a:pt x="68" y="0"/>
                        <a:pt x="68" y="0"/>
                      </a:cubicBezTo>
                      <a:cubicBezTo>
                        <a:pt x="68" y="0"/>
                        <a:pt x="68" y="0"/>
                        <a:pt x="68" y="0"/>
                      </a:cubicBezTo>
                      <a:cubicBezTo>
                        <a:pt x="87" y="59"/>
                        <a:pt x="87" y="59"/>
                        <a:pt x="87" y="59"/>
                      </a:cubicBezTo>
                      <a:cubicBezTo>
                        <a:pt x="87" y="59"/>
                        <a:pt x="87" y="60"/>
                        <a:pt x="87" y="60"/>
                      </a:cubicBezTo>
                      <a:cubicBezTo>
                        <a:pt x="87" y="60"/>
                        <a:pt x="87" y="60"/>
                        <a:pt x="87" y="60"/>
                      </a:cubicBezTo>
                      <a:close/>
                      <a:moveTo>
                        <a:pt x="1" y="23"/>
                      </a:moveTo>
                      <a:cubicBezTo>
                        <a:pt x="86" y="59"/>
                        <a:pt x="86" y="59"/>
                        <a:pt x="86" y="59"/>
                      </a:cubicBezTo>
                      <a:cubicBezTo>
                        <a:pt x="68" y="1"/>
                        <a:pt x="68" y="1"/>
                        <a:pt x="68" y="1"/>
                      </a:cubicBezTo>
                      <a:lnTo>
                        <a:pt x="1" y="2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84" name="Freeform 221">
                  <a:extLst>
                    <a:ext uri="{FF2B5EF4-FFF2-40B4-BE49-F238E27FC236}">
                      <a16:creationId xmlns:a16="http://schemas.microsoft.com/office/drawing/2014/main" id="{3016D514-0698-226E-F76A-DCC9A14B5FD3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748" y="3056"/>
                  <a:ext cx="249" cy="78"/>
                </a:xfrm>
                <a:custGeom>
                  <a:avLst/>
                  <a:gdLst>
                    <a:gd name="T0" fmla="*/ 92 w 93"/>
                    <a:gd name="T1" fmla="*/ 29 h 29"/>
                    <a:gd name="T2" fmla="*/ 92 w 93"/>
                    <a:gd name="T3" fmla="*/ 29 h 29"/>
                    <a:gd name="T4" fmla="*/ 1 w 93"/>
                    <a:gd name="T5" fmla="*/ 1 h 29"/>
                    <a:gd name="T6" fmla="*/ 0 w 93"/>
                    <a:gd name="T7" fmla="*/ 0 h 29"/>
                    <a:gd name="T8" fmla="*/ 1 w 93"/>
                    <a:gd name="T9" fmla="*/ 0 h 29"/>
                    <a:gd name="T10" fmla="*/ 52 w 93"/>
                    <a:gd name="T11" fmla="*/ 0 h 29"/>
                    <a:gd name="T12" fmla="*/ 52 w 93"/>
                    <a:gd name="T13" fmla="*/ 0 h 29"/>
                    <a:gd name="T14" fmla="*/ 93 w 93"/>
                    <a:gd name="T15" fmla="*/ 29 h 29"/>
                    <a:gd name="T16" fmla="*/ 93 w 93"/>
                    <a:gd name="T17" fmla="*/ 29 h 29"/>
                    <a:gd name="T18" fmla="*/ 92 w 93"/>
                    <a:gd name="T19" fmla="*/ 29 h 29"/>
                    <a:gd name="T20" fmla="*/ 2 w 93"/>
                    <a:gd name="T21" fmla="*/ 1 h 29"/>
                    <a:gd name="T22" fmla="*/ 91 w 93"/>
                    <a:gd name="T23" fmla="*/ 28 h 29"/>
                    <a:gd name="T24" fmla="*/ 51 w 93"/>
                    <a:gd name="T25" fmla="*/ 1 h 29"/>
                    <a:gd name="T26" fmla="*/ 2 w 93"/>
                    <a:gd name="T27" fmla="*/ 1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93" h="29">
                      <a:moveTo>
                        <a:pt x="92" y="29"/>
                      </a:moveTo>
                      <a:cubicBezTo>
                        <a:pt x="92" y="29"/>
                        <a:pt x="92" y="29"/>
                        <a:pt x="92" y="29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0" y="1"/>
                        <a:pt x="0" y="1"/>
                        <a:pt x="0" y="0"/>
                      </a:cubicBezTo>
                      <a:cubicBezTo>
                        <a:pt x="0" y="0"/>
                        <a:pt x="1" y="0"/>
                        <a:pt x="1" y="0"/>
                      </a:cubicBezTo>
                      <a:cubicBezTo>
                        <a:pt x="52" y="0"/>
                        <a:pt x="52" y="0"/>
                        <a:pt x="52" y="0"/>
                      </a:cubicBezTo>
                      <a:cubicBezTo>
                        <a:pt x="52" y="0"/>
                        <a:pt x="52" y="0"/>
                        <a:pt x="52" y="0"/>
                      </a:cubicBezTo>
                      <a:cubicBezTo>
                        <a:pt x="93" y="29"/>
                        <a:pt x="93" y="29"/>
                        <a:pt x="93" y="29"/>
                      </a:cubicBezTo>
                      <a:cubicBezTo>
                        <a:pt x="93" y="29"/>
                        <a:pt x="93" y="29"/>
                        <a:pt x="93" y="29"/>
                      </a:cubicBezTo>
                      <a:cubicBezTo>
                        <a:pt x="93" y="29"/>
                        <a:pt x="93" y="29"/>
                        <a:pt x="92" y="29"/>
                      </a:cubicBezTo>
                      <a:close/>
                      <a:moveTo>
                        <a:pt x="2" y="1"/>
                      </a:moveTo>
                      <a:cubicBezTo>
                        <a:pt x="91" y="28"/>
                        <a:pt x="91" y="28"/>
                        <a:pt x="91" y="28"/>
                      </a:cubicBezTo>
                      <a:cubicBezTo>
                        <a:pt x="51" y="1"/>
                        <a:pt x="51" y="1"/>
                        <a:pt x="51" y="1"/>
                      </a:cubicBezTo>
                      <a:lnTo>
                        <a:pt x="2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85" name="Freeform 222">
                  <a:extLst>
                    <a:ext uri="{FF2B5EF4-FFF2-40B4-BE49-F238E27FC236}">
                      <a16:creationId xmlns:a16="http://schemas.microsoft.com/office/drawing/2014/main" id="{69286FCF-115C-3626-F5D5-7FCFBB06DDA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35" y="1825"/>
                  <a:ext cx="77" cy="241"/>
                </a:xfrm>
                <a:custGeom>
                  <a:avLst/>
                  <a:gdLst>
                    <a:gd name="T0" fmla="*/ 2 w 77"/>
                    <a:gd name="T1" fmla="*/ 241 h 241"/>
                    <a:gd name="T2" fmla="*/ 0 w 77"/>
                    <a:gd name="T3" fmla="*/ 241 h 241"/>
                    <a:gd name="T4" fmla="*/ 77 w 77"/>
                    <a:gd name="T5" fmla="*/ 0 h 241"/>
                    <a:gd name="T6" fmla="*/ 77 w 77"/>
                    <a:gd name="T7" fmla="*/ 0 h 241"/>
                    <a:gd name="T8" fmla="*/ 2 w 77"/>
                    <a:gd name="T9" fmla="*/ 241 h 2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7" h="241">
                      <a:moveTo>
                        <a:pt x="2" y="241"/>
                      </a:moveTo>
                      <a:lnTo>
                        <a:pt x="0" y="241"/>
                      </a:lnTo>
                      <a:lnTo>
                        <a:pt x="77" y="0"/>
                      </a:lnTo>
                      <a:lnTo>
                        <a:pt x="77" y="0"/>
                      </a:lnTo>
                      <a:lnTo>
                        <a:pt x="2" y="24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86" name="Freeform 223">
                  <a:extLst>
                    <a:ext uri="{FF2B5EF4-FFF2-40B4-BE49-F238E27FC236}">
                      <a16:creationId xmlns:a16="http://schemas.microsoft.com/office/drawing/2014/main" id="{28339103-45E4-2941-8DAE-38FE6FBE869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925" y="1333"/>
                  <a:ext cx="364" cy="51"/>
                </a:xfrm>
                <a:custGeom>
                  <a:avLst/>
                  <a:gdLst>
                    <a:gd name="T0" fmla="*/ 55 w 136"/>
                    <a:gd name="T1" fmla="*/ 19 h 19"/>
                    <a:gd name="T2" fmla="*/ 55 w 136"/>
                    <a:gd name="T3" fmla="*/ 19 h 19"/>
                    <a:gd name="T4" fmla="*/ 0 w 136"/>
                    <a:gd name="T5" fmla="*/ 4 h 19"/>
                    <a:gd name="T6" fmla="*/ 0 w 136"/>
                    <a:gd name="T7" fmla="*/ 4 h 19"/>
                    <a:gd name="T8" fmla="*/ 0 w 136"/>
                    <a:gd name="T9" fmla="*/ 4 h 19"/>
                    <a:gd name="T10" fmla="*/ 135 w 136"/>
                    <a:gd name="T11" fmla="*/ 0 h 19"/>
                    <a:gd name="T12" fmla="*/ 136 w 136"/>
                    <a:gd name="T13" fmla="*/ 1 h 19"/>
                    <a:gd name="T14" fmla="*/ 136 w 136"/>
                    <a:gd name="T15" fmla="*/ 1 h 19"/>
                    <a:gd name="T16" fmla="*/ 55 w 136"/>
                    <a:gd name="T17" fmla="*/ 19 h 19"/>
                    <a:gd name="T18" fmla="*/ 55 w 136"/>
                    <a:gd name="T19" fmla="*/ 19 h 19"/>
                    <a:gd name="T20" fmla="*/ 2 w 136"/>
                    <a:gd name="T21" fmla="*/ 4 h 19"/>
                    <a:gd name="T22" fmla="*/ 55 w 136"/>
                    <a:gd name="T23" fmla="*/ 18 h 19"/>
                    <a:gd name="T24" fmla="*/ 133 w 136"/>
                    <a:gd name="T25" fmla="*/ 1 h 19"/>
                    <a:gd name="T26" fmla="*/ 2 w 136"/>
                    <a:gd name="T27" fmla="*/ 4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36" h="19">
                      <a:moveTo>
                        <a:pt x="55" y="19"/>
                      </a:moveTo>
                      <a:cubicBezTo>
                        <a:pt x="55" y="19"/>
                        <a:pt x="55" y="19"/>
                        <a:pt x="55" y="19"/>
                      </a:cubicBezTo>
                      <a:cubicBezTo>
                        <a:pt x="0" y="4"/>
                        <a:pt x="0" y="4"/>
                        <a:pt x="0" y="4"/>
                      </a:cubicBezTo>
                      <a:cubicBezTo>
                        <a:pt x="0" y="4"/>
                        <a:pt x="0" y="4"/>
                        <a:pt x="0" y="4"/>
                      </a:cubicBezTo>
                      <a:cubicBezTo>
                        <a:pt x="0" y="4"/>
                        <a:pt x="0" y="4"/>
                        <a:pt x="0" y="4"/>
                      </a:cubicBezTo>
                      <a:cubicBezTo>
                        <a:pt x="135" y="0"/>
                        <a:pt x="135" y="0"/>
                        <a:pt x="135" y="0"/>
                      </a:cubicBezTo>
                      <a:cubicBezTo>
                        <a:pt x="136" y="0"/>
                        <a:pt x="136" y="0"/>
                        <a:pt x="136" y="1"/>
                      </a:cubicBezTo>
                      <a:cubicBezTo>
                        <a:pt x="136" y="1"/>
                        <a:pt x="136" y="1"/>
                        <a:pt x="136" y="1"/>
                      </a:cubicBezTo>
                      <a:cubicBezTo>
                        <a:pt x="55" y="19"/>
                        <a:pt x="55" y="19"/>
                        <a:pt x="55" y="19"/>
                      </a:cubicBezTo>
                      <a:cubicBezTo>
                        <a:pt x="55" y="19"/>
                        <a:pt x="55" y="19"/>
                        <a:pt x="55" y="19"/>
                      </a:cubicBezTo>
                      <a:close/>
                      <a:moveTo>
                        <a:pt x="2" y="4"/>
                      </a:moveTo>
                      <a:cubicBezTo>
                        <a:pt x="55" y="18"/>
                        <a:pt x="55" y="18"/>
                        <a:pt x="55" y="18"/>
                      </a:cubicBezTo>
                      <a:cubicBezTo>
                        <a:pt x="133" y="1"/>
                        <a:pt x="133" y="1"/>
                        <a:pt x="133" y="1"/>
                      </a:cubicBezTo>
                      <a:lnTo>
                        <a:pt x="2" y="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87" name="Freeform 224">
                  <a:extLst>
                    <a:ext uri="{FF2B5EF4-FFF2-40B4-BE49-F238E27FC236}">
                      <a16:creationId xmlns:a16="http://schemas.microsoft.com/office/drawing/2014/main" id="{2685B34D-AEE5-A329-ECE6-DF65FB9E4AE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995" y="3077"/>
                  <a:ext cx="374" cy="57"/>
                </a:xfrm>
                <a:custGeom>
                  <a:avLst/>
                  <a:gdLst>
                    <a:gd name="T0" fmla="*/ 0 w 140"/>
                    <a:gd name="T1" fmla="*/ 21 h 21"/>
                    <a:gd name="T2" fmla="*/ 0 w 140"/>
                    <a:gd name="T3" fmla="*/ 21 h 21"/>
                    <a:gd name="T4" fmla="*/ 0 w 140"/>
                    <a:gd name="T5" fmla="*/ 21 h 21"/>
                    <a:gd name="T6" fmla="*/ 60 w 140"/>
                    <a:gd name="T7" fmla="*/ 0 h 21"/>
                    <a:gd name="T8" fmla="*/ 60 w 140"/>
                    <a:gd name="T9" fmla="*/ 0 h 21"/>
                    <a:gd name="T10" fmla="*/ 140 w 140"/>
                    <a:gd name="T11" fmla="*/ 13 h 21"/>
                    <a:gd name="T12" fmla="*/ 140 w 140"/>
                    <a:gd name="T13" fmla="*/ 14 h 21"/>
                    <a:gd name="T14" fmla="*/ 140 w 140"/>
                    <a:gd name="T15" fmla="*/ 14 h 21"/>
                    <a:gd name="T16" fmla="*/ 1 w 140"/>
                    <a:gd name="T17" fmla="*/ 21 h 21"/>
                    <a:gd name="T18" fmla="*/ 0 w 140"/>
                    <a:gd name="T19" fmla="*/ 21 h 21"/>
                    <a:gd name="T20" fmla="*/ 60 w 140"/>
                    <a:gd name="T21" fmla="*/ 1 h 21"/>
                    <a:gd name="T22" fmla="*/ 2 w 140"/>
                    <a:gd name="T23" fmla="*/ 20 h 21"/>
                    <a:gd name="T24" fmla="*/ 138 w 140"/>
                    <a:gd name="T25" fmla="*/ 13 h 21"/>
                    <a:gd name="T26" fmla="*/ 60 w 140"/>
                    <a:gd name="T27" fmla="*/ 1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40" h="21">
                      <a:moveTo>
                        <a:pt x="0" y="21"/>
                      </a:moveTo>
                      <a:cubicBezTo>
                        <a:pt x="0" y="21"/>
                        <a:pt x="0" y="21"/>
                        <a:pt x="0" y="21"/>
                      </a:cubicBezTo>
                      <a:cubicBezTo>
                        <a:pt x="0" y="21"/>
                        <a:pt x="0" y="21"/>
                        <a:pt x="0" y="21"/>
                      </a:cubicBez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140" y="13"/>
                        <a:pt x="140" y="13"/>
                        <a:pt x="140" y="13"/>
                      </a:cubicBezTo>
                      <a:cubicBezTo>
                        <a:pt x="140" y="13"/>
                        <a:pt x="140" y="13"/>
                        <a:pt x="140" y="14"/>
                      </a:cubicBezTo>
                      <a:cubicBezTo>
                        <a:pt x="140" y="14"/>
                        <a:pt x="140" y="14"/>
                        <a:pt x="140" y="14"/>
                      </a:cubicBezTo>
                      <a:cubicBezTo>
                        <a:pt x="1" y="21"/>
                        <a:pt x="1" y="21"/>
                        <a:pt x="1" y="21"/>
                      </a:cubicBezTo>
                      <a:cubicBezTo>
                        <a:pt x="1" y="21"/>
                        <a:pt x="1" y="21"/>
                        <a:pt x="0" y="21"/>
                      </a:cubicBezTo>
                      <a:close/>
                      <a:moveTo>
                        <a:pt x="60" y="1"/>
                      </a:moveTo>
                      <a:cubicBezTo>
                        <a:pt x="2" y="20"/>
                        <a:pt x="2" y="20"/>
                        <a:pt x="2" y="20"/>
                      </a:cubicBezTo>
                      <a:cubicBezTo>
                        <a:pt x="138" y="13"/>
                        <a:pt x="138" y="13"/>
                        <a:pt x="138" y="13"/>
                      </a:cubicBezTo>
                      <a:lnTo>
                        <a:pt x="60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88" name="Freeform 225">
                  <a:extLst>
                    <a:ext uri="{FF2B5EF4-FFF2-40B4-BE49-F238E27FC236}">
                      <a16:creationId xmlns:a16="http://schemas.microsoft.com/office/drawing/2014/main" id="{DF9F5012-7E55-075E-DFA1-4CA14184DA7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95" y="2960"/>
                  <a:ext cx="682" cy="174"/>
                </a:xfrm>
                <a:custGeom>
                  <a:avLst/>
                  <a:gdLst>
                    <a:gd name="T0" fmla="*/ 1 w 255"/>
                    <a:gd name="T1" fmla="*/ 65 h 65"/>
                    <a:gd name="T2" fmla="*/ 0 w 255"/>
                    <a:gd name="T3" fmla="*/ 65 h 65"/>
                    <a:gd name="T4" fmla="*/ 140 w 255"/>
                    <a:gd name="T5" fmla="*/ 57 h 65"/>
                    <a:gd name="T6" fmla="*/ 254 w 255"/>
                    <a:gd name="T7" fmla="*/ 0 h 65"/>
                    <a:gd name="T8" fmla="*/ 255 w 255"/>
                    <a:gd name="T9" fmla="*/ 0 h 65"/>
                    <a:gd name="T10" fmla="*/ 140 w 255"/>
                    <a:gd name="T11" fmla="*/ 58 h 65"/>
                    <a:gd name="T12" fmla="*/ 140 w 255"/>
                    <a:gd name="T13" fmla="*/ 58 h 65"/>
                    <a:gd name="T14" fmla="*/ 1 w 255"/>
                    <a:gd name="T15" fmla="*/ 65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55" h="65">
                      <a:moveTo>
                        <a:pt x="1" y="65"/>
                      </a:moveTo>
                      <a:cubicBezTo>
                        <a:pt x="0" y="65"/>
                        <a:pt x="0" y="65"/>
                        <a:pt x="0" y="65"/>
                      </a:cubicBezTo>
                      <a:cubicBezTo>
                        <a:pt x="140" y="57"/>
                        <a:pt x="140" y="57"/>
                        <a:pt x="140" y="57"/>
                      </a:cubicBezTo>
                      <a:cubicBezTo>
                        <a:pt x="254" y="0"/>
                        <a:pt x="254" y="0"/>
                        <a:pt x="254" y="0"/>
                      </a:cubicBezTo>
                      <a:cubicBezTo>
                        <a:pt x="255" y="0"/>
                        <a:pt x="255" y="0"/>
                        <a:pt x="255" y="0"/>
                      </a:cubicBezTo>
                      <a:cubicBezTo>
                        <a:pt x="140" y="58"/>
                        <a:pt x="140" y="58"/>
                        <a:pt x="140" y="58"/>
                      </a:cubicBezTo>
                      <a:cubicBezTo>
                        <a:pt x="140" y="58"/>
                        <a:pt x="140" y="58"/>
                        <a:pt x="140" y="58"/>
                      </a:cubicBezTo>
                      <a:lnTo>
                        <a:pt x="1" y="6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89" name="Freeform 226">
                  <a:extLst>
                    <a:ext uri="{FF2B5EF4-FFF2-40B4-BE49-F238E27FC236}">
                      <a16:creationId xmlns:a16="http://schemas.microsoft.com/office/drawing/2014/main" id="{8F37D543-A74C-606A-ABA4-597BA60EC772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837" y="2866"/>
                  <a:ext cx="337" cy="214"/>
                </a:xfrm>
                <a:custGeom>
                  <a:avLst/>
                  <a:gdLst>
                    <a:gd name="T0" fmla="*/ 119 w 126"/>
                    <a:gd name="T1" fmla="*/ 80 h 80"/>
                    <a:gd name="T2" fmla="*/ 119 w 126"/>
                    <a:gd name="T3" fmla="*/ 80 h 80"/>
                    <a:gd name="T4" fmla="*/ 0 w 126"/>
                    <a:gd name="T5" fmla="*/ 13 h 80"/>
                    <a:gd name="T6" fmla="*/ 0 w 126"/>
                    <a:gd name="T7" fmla="*/ 12 h 80"/>
                    <a:gd name="T8" fmla="*/ 0 w 126"/>
                    <a:gd name="T9" fmla="*/ 12 h 80"/>
                    <a:gd name="T10" fmla="*/ 126 w 126"/>
                    <a:gd name="T11" fmla="*/ 0 h 80"/>
                    <a:gd name="T12" fmla="*/ 126 w 126"/>
                    <a:gd name="T13" fmla="*/ 0 h 80"/>
                    <a:gd name="T14" fmla="*/ 126 w 126"/>
                    <a:gd name="T15" fmla="*/ 0 h 80"/>
                    <a:gd name="T16" fmla="*/ 119 w 126"/>
                    <a:gd name="T17" fmla="*/ 79 h 80"/>
                    <a:gd name="T18" fmla="*/ 119 w 126"/>
                    <a:gd name="T19" fmla="*/ 80 h 80"/>
                    <a:gd name="T20" fmla="*/ 119 w 126"/>
                    <a:gd name="T21" fmla="*/ 80 h 80"/>
                    <a:gd name="T22" fmla="*/ 1 w 126"/>
                    <a:gd name="T23" fmla="*/ 13 h 80"/>
                    <a:gd name="T24" fmla="*/ 119 w 126"/>
                    <a:gd name="T25" fmla="*/ 79 h 80"/>
                    <a:gd name="T26" fmla="*/ 125 w 126"/>
                    <a:gd name="T27" fmla="*/ 1 h 80"/>
                    <a:gd name="T28" fmla="*/ 1 w 126"/>
                    <a:gd name="T29" fmla="*/ 13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26" h="80">
                      <a:moveTo>
                        <a:pt x="119" y="80"/>
                      </a:moveTo>
                      <a:cubicBezTo>
                        <a:pt x="119" y="80"/>
                        <a:pt x="119" y="80"/>
                        <a:pt x="119" y="80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0" y="13"/>
                        <a:pt x="0" y="13"/>
                        <a:pt x="0" y="12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126" y="0"/>
                        <a:pt x="126" y="0"/>
                        <a:pt x="126" y="0"/>
                      </a:cubicBezTo>
                      <a:cubicBezTo>
                        <a:pt x="126" y="0"/>
                        <a:pt x="126" y="0"/>
                        <a:pt x="126" y="0"/>
                      </a:cubicBezTo>
                      <a:cubicBezTo>
                        <a:pt x="126" y="0"/>
                        <a:pt x="126" y="0"/>
                        <a:pt x="126" y="0"/>
                      </a:cubicBezTo>
                      <a:cubicBezTo>
                        <a:pt x="119" y="79"/>
                        <a:pt x="119" y="79"/>
                        <a:pt x="119" y="79"/>
                      </a:cubicBezTo>
                      <a:cubicBezTo>
                        <a:pt x="119" y="80"/>
                        <a:pt x="119" y="80"/>
                        <a:pt x="119" y="80"/>
                      </a:cubicBezTo>
                      <a:cubicBezTo>
                        <a:pt x="119" y="80"/>
                        <a:pt x="119" y="80"/>
                        <a:pt x="119" y="80"/>
                      </a:cubicBezTo>
                      <a:close/>
                      <a:moveTo>
                        <a:pt x="1" y="13"/>
                      </a:moveTo>
                      <a:cubicBezTo>
                        <a:pt x="119" y="79"/>
                        <a:pt x="119" y="79"/>
                        <a:pt x="119" y="79"/>
                      </a:cubicBezTo>
                      <a:cubicBezTo>
                        <a:pt x="125" y="1"/>
                        <a:pt x="125" y="1"/>
                        <a:pt x="125" y="1"/>
                      </a:cubicBezTo>
                      <a:lnTo>
                        <a:pt x="1" y="1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90" name="Freeform 227">
                  <a:extLst>
                    <a:ext uri="{FF2B5EF4-FFF2-40B4-BE49-F238E27FC236}">
                      <a16:creationId xmlns:a16="http://schemas.microsoft.com/office/drawing/2014/main" id="{7889B7D3-D0D7-79F9-F3BB-45968DF07E5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885" y="3056"/>
                  <a:ext cx="270" cy="78"/>
                </a:xfrm>
                <a:custGeom>
                  <a:avLst/>
                  <a:gdLst>
                    <a:gd name="T0" fmla="*/ 41 w 101"/>
                    <a:gd name="T1" fmla="*/ 29 h 29"/>
                    <a:gd name="T2" fmla="*/ 41 w 101"/>
                    <a:gd name="T3" fmla="*/ 29 h 29"/>
                    <a:gd name="T4" fmla="*/ 0 w 101"/>
                    <a:gd name="T5" fmla="*/ 1 h 29"/>
                    <a:gd name="T6" fmla="*/ 0 w 101"/>
                    <a:gd name="T7" fmla="*/ 0 h 29"/>
                    <a:gd name="T8" fmla="*/ 1 w 101"/>
                    <a:gd name="T9" fmla="*/ 0 h 29"/>
                    <a:gd name="T10" fmla="*/ 101 w 101"/>
                    <a:gd name="T11" fmla="*/ 8 h 29"/>
                    <a:gd name="T12" fmla="*/ 101 w 101"/>
                    <a:gd name="T13" fmla="*/ 8 h 29"/>
                    <a:gd name="T14" fmla="*/ 101 w 101"/>
                    <a:gd name="T15" fmla="*/ 9 h 29"/>
                    <a:gd name="T16" fmla="*/ 42 w 101"/>
                    <a:gd name="T17" fmla="*/ 29 h 29"/>
                    <a:gd name="T18" fmla="*/ 41 w 101"/>
                    <a:gd name="T19" fmla="*/ 29 h 29"/>
                    <a:gd name="T20" fmla="*/ 1 w 101"/>
                    <a:gd name="T21" fmla="*/ 1 h 29"/>
                    <a:gd name="T22" fmla="*/ 42 w 101"/>
                    <a:gd name="T23" fmla="*/ 29 h 29"/>
                    <a:gd name="T24" fmla="*/ 100 w 101"/>
                    <a:gd name="T25" fmla="*/ 9 h 29"/>
                    <a:gd name="T26" fmla="*/ 1 w 101"/>
                    <a:gd name="T27" fmla="*/ 1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01" h="29">
                      <a:moveTo>
                        <a:pt x="41" y="29"/>
                      </a:moveTo>
                      <a:cubicBezTo>
                        <a:pt x="41" y="29"/>
                        <a:pt x="41" y="29"/>
                        <a:pt x="41" y="29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1" y="0"/>
                      </a:cubicBezTo>
                      <a:cubicBezTo>
                        <a:pt x="101" y="8"/>
                        <a:pt x="101" y="8"/>
                        <a:pt x="101" y="8"/>
                      </a:cubicBezTo>
                      <a:cubicBezTo>
                        <a:pt x="101" y="8"/>
                        <a:pt x="101" y="8"/>
                        <a:pt x="101" y="8"/>
                      </a:cubicBezTo>
                      <a:cubicBezTo>
                        <a:pt x="101" y="8"/>
                        <a:pt x="101" y="9"/>
                        <a:pt x="101" y="9"/>
                      </a:cubicBezTo>
                      <a:cubicBezTo>
                        <a:pt x="42" y="29"/>
                        <a:pt x="42" y="29"/>
                        <a:pt x="42" y="29"/>
                      </a:cubicBezTo>
                      <a:cubicBezTo>
                        <a:pt x="42" y="29"/>
                        <a:pt x="42" y="29"/>
                        <a:pt x="41" y="29"/>
                      </a:cubicBezTo>
                      <a:close/>
                      <a:moveTo>
                        <a:pt x="1" y="1"/>
                      </a:moveTo>
                      <a:cubicBezTo>
                        <a:pt x="42" y="29"/>
                        <a:pt x="42" y="29"/>
                        <a:pt x="42" y="29"/>
                      </a:cubicBezTo>
                      <a:cubicBezTo>
                        <a:pt x="100" y="9"/>
                        <a:pt x="100" y="9"/>
                        <a:pt x="100" y="9"/>
                      </a:cubicBez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91" name="Freeform 228">
                  <a:extLst>
                    <a:ext uri="{FF2B5EF4-FFF2-40B4-BE49-F238E27FC236}">
                      <a16:creationId xmlns:a16="http://schemas.microsoft.com/office/drawing/2014/main" id="{43E3210A-A55E-78FD-DE6F-565C352618B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837" y="2898"/>
                  <a:ext cx="318" cy="182"/>
                </a:xfrm>
                <a:custGeom>
                  <a:avLst/>
                  <a:gdLst>
                    <a:gd name="T0" fmla="*/ 119 w 119"/>
                    <a:gd name="T1" fmla="*/ 68 h 68"/>
                    <a:gd name="T2" fmla="*/ 119 w 119"/>
                    <a:gd name="T3" fmla="*/ 68 h 68"/>
                    <a:gd name="T4" fmla="*/ 19 w 119"/>
                    <a:gd name="T5" fmla="*/ 60 h 68"/>
                    <a:gd name="T6" fmla="*/ 18 w 119"/>
                    <a:gd name="T7" fmla="*/ 60 h 68"/>
                    <a:gd name="T8" fmla="*/ 0 w 119"/>
                    <a:gd name="T9" fmla="*/ 1 h 68"/>
                    <a:gd name="T10" fmla="*/ 0 w 119"/>
                    <a:gd name="T11" fmla="*/ 0 h 68"/>
                    <a:gd name="T12" fmla="*/ 0 w 119"/>
                    <a:gd name="T13" fmla="*/ 0 h 68"/>
                    <a:gd name="T14" fmla="*/ 119 w 119"/>
                    <a:gd name="T15" fmla="*/ 67 h 68"/>
                    <a:gd name="T16" fmla="*/ 119 w 119"/>
                    <a:gd name="T17" fmla="*/ 67 h 68"/>
                    <a:gd name="T18" fmla="*/ 119 w 119"/>
                    <a:gd name="T19" fmla="*/ 68 h 68"/>
                    <a:gd name="T20" fmla="*/ 19 w 119"/>
                    <a:gd name="T21" fmla="*/ 59 h 68"/>
                    <a:gd name="T22" fmla="*/ 118 w 119"/>
                    <a:gd name="T23" fmla="*/ 67 h 68"/>
                    <a:gd name="T24" fmla="*/ 1 w 119"/>
                    <a:gd name="T25" fmla="*/ 1 h 68"/>
                    <a:gd name="T26" fmla="*/ 19 w 119"/>
                    <a:gd name="T27" fmla="*/ 59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19" h="68">
                      <a:moveTo>
                        <a:pt x="119" y="68"/>
                      </a:moveTo>
                      <a:cubicBezTo>
                        <a:pt x="119" y="68"/>
                        <a:pt x="119" y="68"/>
                        <a:pt x="119" y="68"/>
                      </a:cubicBezTo>
                      <a:cubicBezTo>
                        <a:pt x="19" y="60"/>
                        <a:pt x="19" y="60"/>
                        <a:pt x="19" y="60"/>
                      </a:cubicBezTo>
                      <a:cubicBezTo>
                        <a:pt x="18" y="60"/>
                        <a:pt x="18" y="60"/>
                        <a:pt x="18" y="60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19" y="67"/>
                        <a:pt x="119" y="67"/>
                        <a:pt x="119" y="67"/>
                      </a:cubicBezTo>
                      <a:cubicBezTo>
                        <a:pt x="119" y="67"/>
                        <a:pt x="119" y="67"/>
                        <a:pt x="119" y="67"/>
                      </a:cubicBezTo>
                      <a:cubicBezTo>
                        <a:pt x="119" y="68"/>
                        <a:pt x="119" y="68"/>
                        <a:pt x="119" y="68"/>
                      </a:cubicBezTo>
                      <a:close/>
                      <a:moveTo>
                        <a:pt x="19" y="59"/>
                      </a:moveTo>
                      <a:cubicBezTo>
                        <a:pt x="118" y="67"/>
                        <a:pt x="118" y="67"/>
                        <a:pt x="118" y="67"/>
                      </a:cubicBezTo>
                      <a:cubicBezTo>
                        <a:pt x="1" y="1"/>
                        <a:pt x="1" y="1"/>
                        <a:pt x="1" y="1"/>
                      </a:cubicBezTo>
                      <a:lnTo>
                        <a:pt x="19" y="5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92" name="Freeform 229">
                  <a:extLst>
                    <a:ext uri="{FF2B5EF4-FFF2-40B4-BE49-F238E27FC236}">
                      <a16:creationId xmlns:a16="http://schemas.microsoft.com/office/drawing/2014/main" id="{853F8ECE-14E4-357C-70F8-CEC03B26B193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072" y="1333"/>
                  <a:ext cx="230" cy="86"/>
                </a:xfrm>
                <a:custGeom>
                  <a:avLst/>
                  <a:gdLst>
                    <a:gd name="T0" fmla="*/ 85 w 86"/>
                    <a:gd name="T1" fmla="*/ 32 h 32"/>
                    <a:gd name="T2" fmla="*/ 85 w 86"/>
                    <a:gd name="T3" fmla="*/ 32 h 32"/>
                    <a:gd name="T4" fmla="*/ 0 w 86"/>
                    <a:gd name="T5" fmla="*/ 19 h 32"/>
                    <a:gd name="T6" fmla="*/ 0 w 86"/>
                    <a:gd name="T7" fmla="*/ 19 h 32"/>
                    <a:gd name="T8" fmla="*/ 0 w 86"/>
                    <a:gd name="T9" fmla="*/ 18 h 32"/>
                    <a:gd name="T10" fmla="*/ 80 w 86"/>
                    <a:gd name="T11" fmla="*/ 0 h 32"/>
                    <a:gd name="T12" fmla="*/ 81 w 86"/>
                    <a:gd name="T13" fmla="*/ 0 h 32"/>
                    <a:gd name="T14" fmla="*/ 81 w 86"/>
                    <a:gd name="T15" fmla="*/ 0 h 32"/>
                    <a:gd name="T16" fmla="*/ 86 w 86"/>
                    <a:gd name="T17" fmla="*/ 32 h 32"/>
                    <a:gd name="T18" fmla="*/ 86 w 86"/>
                    <a:gd name="T19" fmla="*/ 32 h 32"/>
                    <a:gd name="T20" fmla="*/ 85 w 86"/>
                    <a:gd name="T21" fmla="*/ 32 h 32"/>
                    <a:gd name="T22" fmla="*/ 2 w 86"/>
                    <a:gd name="T23" fmla="*/ 19 h 32"/>
                    <a:gd name="T24" fmla="*/ 85 w 86"/>
                    <a:gd name="T25" fmla="*/ 31 h 32"/>
                    <a:gd name="T26" fmla="*/ 80 w 86"/>
                    <a:gd name="T27" fmla="*/ 1 h 32"/>
                    <a:gd name="T28" fmla="*/ 2 w 86"/>
                    <a:gd name="T29" fmla="*/ 19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86" h="32">
                      <a:moveTo>
                        <a:pt x="85" y="32"/>
                      </a:moveTo>
                      <a:cubicBezTo>
                        <a:pt x="85" y="32"/>
                        <a:pt x="85" y="32"/>
                        <a:pt x="85" y="32"/>
                      </a:cubicBezTo>
                      <a:cubicBezTo>
                        <a:pt x="0" y="19"/>
                        <a:pt x="0" y="19"/>
                        <a:pt x="0" y="19"/>
                      </a:cubicBezTo>
                      <a:cubicBezTo>
                        <a:pt x="0" y="19"/>
                        <a:pt x="0" y="19"/>
                        <a:pt x="0" y="19"/>
                      </a:cubicBezTo>
                      <a:cubicBezTo>
                        <a:pt x="0" y="19"/>
                        <a:pt x="0" y="18"/>
                        <a:pt x="0" y="18"/>
                      </a:cubicBezTo>
                      <a:cubicBezTo>
                        <a:pt x="80" y="0"/>
                        <a:pt x="80" y="0"/>
                        <a:pt x="80" y="0"/>
                      </a:cubicBezTo>
                      <a:cubicBezTo>
                        <a:pt x="80" y="0"/>
                        <a:pt x="81" y="0"/>
                        <a:pt x="81" y="0"/>
                      </a:cubicBezTo>
                      <a:cubicBezTo>
                        <a:pt x="81" y="0"/>
                        <a:pt x="81" y="0"/>
                        <a:pt x="81" y="0"/>
                      </a:cubicBezTo>
                      <a:cubicBezTo>
                        <a:pt x="86" y="32"/>
                        <a:pt x="86" y="32"/>
                        <a:pt x="86" y="32"/>
                      </a:cubicBezTo>
                      <a:cubicBezTo>
                        <a:pt x="86" y="32"/>
                        <a:pt x="86" y="32"/>
                        <a:pt x="86" y="32"/>
                      </a:cubicBezTo>
                      <a:cubicBezTo>
                        <a:pt x="86" y="32"/>
                        <a:pt x="85" y="32"/>
                        <a:pt x="85" y="32"/>
                      </a:cubicBezTo>
                      <a:close/>
                      <a:moveTo>
                        <a:pt x="2" y="19"/>
                      </a:moveTo>
                      <a:cubicBezTo>
                        <a:pt x="85" y="31"/>
                        <a:pt x="85" y="31"/>
                        <a:pt x="85" y="31"/>
                      </a:cubicBezTo>
                      <a:cubicBezTo>
                        <a:pt x="80" y="1"/>
                        <a:pt x="80" y="1"/>
                        <a:pt x="80" y="1"/>
                      </a:cubicBezTo>
                      <a:lnTo>
                        <a:pt x="2" y="1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93" name="Freeform 230">
                  <a:extLst>
                    <a:ext uri="{FF2B5EF4-FFF2-40B4-BE49-F238E27FC236}">
                      <a16:creationId xmlns:a16="http://schemas.microsoft.com/office/drawing/2014/main" id="{7B7A6D71-50C6-8A4B-73A6-270E4A5BA8C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286" y="1333"/>
                  <a:ext cx="214" cy="128"/>
                </a:xfrm>
                <a:custGeom>
                  <a:avLst/>
                  <a:gdLst>
                    <a:gd name="T0" fmla="*/ 79 w 80"/>
                    <a:gd name="T1" fmla="*/ 48 h 48"/>
                    <a:gd name="T2" fmla="*/ 79 w 80"/>
                    <a:gd name="T3" fmla="*/ 48 h 48"/>
                    <a:gd name="T4" fmla="*/ 5 w 80"/>
                    <a:gd name="T5" fmla="*/ 32 h 48"/>
                    <a:gd name="T6" fmla="*/ 5 w 80"/>
                    <a:gd name="T7" fmla="*/ 32 h 48"/>
                    <a:gd name="T8" fmla="*/ 0 w 80"/>
                    <a:gd name="T9" fmla="*/ 1 h 48"/>
                    <a:gd name="T10" fmla="*/ 0 w 80"/>
                    <a:gd name="T11" fmla="*/ 0 h 48"/>
                    <a:gd name="T12" fmla="*/ 1 w 80"/>
                    <a:gd name="T13" fmla="*/ 0 h 48"/>
                    <a:gd name="T14" fmla="*/ 80 w 80"/>
                    <a:gd name="T15" fmla="*/ 47 h 48"/>
                    <a:gd name="T16" fmla="*/ 80 w 80"/>
                    <a:gd name="T17" fmla="*/ 48 h 48"/>
                    <a:gd name="T18" fmla="*/ 79 w 80"/>
                    <a:gd name="T19" fmla="*/ 48 h 48"/>
                    <a:gd name="T20" fmla="*/ 6 w 80"/>
                    <a:gd name="T21" fmla="*/ 32 h 48"/>
                    <a:gd name="T22" fmla="*/ 78 w 80"/>
                    <a:gd name="T23" fmla="*/ 47 h 48"/>
                    <a:gd name="T24" fmla="*/ 1 w 80"/>
                    <a:gd name="T25" fmla="*/ 1 h 48"/>
                    <a:gd name="T26" fmla="*/ 6 w 80"/>
                    <a:gd name="T27" fmla="*/ 32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80" h="48">
                      <a:moveTo>
                        <a:pt x="79" y="48"/>
                      </a:moveTo>
                      <a:cubicBezTo>
                        <a:pt x="79" y="48"/>
                        <a:pt x="79" y="48"/>
                        <a:pt x="79" y="48"/>
                      </a:cubicBezTo>
                      <a:cubicBezTo>
                        <a:pt x="5" y="32"/>
                        <a:pt x="5" y="32"/>
                        <a:pt x="5" y="32"/>
                      </a:cubicBezTo>
                      <a:cubicBezTo>
                        <a:pt x="5" y="32"/>
                        <a:pt x="5" y="32"/>
                        <a:pt x="5" y="32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1" y="0"/>
                      </a:cubicBezTo>
                      <a:cubicBezTo>
                        <a:pt x="80" y="47"/>
                        <a:pt x="80" y="47"/>
                        <a:pt x="80" y="47"/>
                      </a:cubicBezTo>
                      <a:cubicBezTo>
                        <a:pt x="80" y="47"/>
                        <a:pt x="80" y="48"/>
                        <a:pt x="80" y="48"/>
                      </a:cubicBezTo>
                      <a:cubicBezTo>
                        <a:pt x="80" y="48"/>
                        <a:pt x="80" y="48"/>
                        <a:pt x="79" y="48"/>
                      </a:cubicBezTo>
                      <a:close/>
                      <a:moveTo>
                        <a:pt x="6" y="32"/>
                      </a:moveTo>
                      <a:cubicBezTo>
                        <a:pt x="78" y="47"/>
                        <a:pt x="78" y="47"/>
                        <a:pt x="78" y="47"/>
                      </a:cubicBezTo>
                      <a:cubicBezTo>
                        <a:pt x="1" y="1"/>
                        <a:pt x="1" y="1"/>
                        <a:pt x="1" y="1"/>
                      </a:cubicBezTo>
                      <a:lnTo>
                        <a:pt x="6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94" name="Freeform 231">
                  <a:extLst>
                    <a:ext uri="{FF2B5EF4-FFF2-40B4-BE49-F238E27FC236}">
                      <a16:creationId xmlns:a16="http://schemas.microsoft.com/office/drawing/2014/main" id="{82A62893-13BB-60F2-A303-397F836E973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286" y="1333"/>
                  <a:ext cx="351" cy="139"/>
                </a:xfrm>
                <a:custGeom>
                  <a:avLst/>
                  <a:gdLst>
                    <a:gd name="T0" fmla="*/ 131 w 131"/>
                    <a:gd name="T1" fmla="*/ 52 h 52"/>
                    <a:gd name="T2" fmla="*/ 131 w 131"/>
                    <a:gd name="T3" fmla="*/ 52 h 52"/>
                    <a:gd name="T4" fmla="*/ 79 w 131"/>
                    <a:gd name="T5" fmla="*/ 48 h 52"/>
                    <a:gd name="T6" fmla="*/ 79 w 131"/>
                    <a:gd name="T7" fmla="*/ 48 h 52"/>
                    <a:gd name="T8" fmla="*/ 0 w 131"/>
                    <a:gd name="T9" fmla="*/ 1 h 52"/>
                    <a:gd name="T10" fmla="*/ 0 w 131"/>
                    <a:gd name="T11" fmla="*/ 0 h 52"/>
                    <a:gd name="T12" fmla="*/ 1 w 131"/>
                    <a:gd name="T13" fmla="*/ 0 h 52"/>
                    <a:gd name="T14" fmla="*/ 131 w 131"/>
                    <a:gd name="T15" fmla="*/ 52 h 52"/>
                    <a:gd name="T16" fmla="*/ 131 w 131"/>
                    <a:gd name="T17" fmla="*/ 52 h 52"/>
                    <a:gd name="T18" fmla="*/ 131 w 131"/>
                    <a:gd name="T19" fmla="*/ 52 h 52"/>
                    <a:gd name="T20" fmla="*/ 80 w 131"/>
                    <a:gd name="T21" fmla="*/ 47 h 52"/>
                    <a:gd name="T22" fmla="*/ 129 w 131"/>
                    <a:gd name="T23" fmla="*/ 52 h 52"/>
                    <a:gd name="T24" fmla="*/ 3 w 131"/>
                    <a:gd name="T25" fmla="*/ 2 h 52"/>
                    <a:gd name="T26" fmla="*/ 80 w 131"/>
                    <a:gd name="T27" fmla="*/ 47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31" h="52">
                      <a:moveTo>
                        <a:pt x="131" y="52"/>
                      </a:moveTo>
                      <a:cubicBezTo>
                        <a:pt x="131" y="52"/>
                        <a:pt x="131" y="52"/>
                        <a:pt x="131" y="52"/>
                      </a:cubicBezTo>
                      <a:cubicBezTo>
                        <a:pt x="79" y="48"/>
                        <a:pt x="79" y="48"/>
                        <a:pt x="79" y="48"/>
                      </a:cubicBezTo>
                      <a:cubicBezTo>
                        <a:pt x="79" y="48"/>
                        <a:pt x="79" y="48"/>
                        <a:pt x="79" y="48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0"/>
                      </a:cubicBezTo>
                      <a:cubicBezTo>
                        <a:pt x="0" y="0"/>
                        <a:pt x="0" y="0"/>
                        <a:pt x="1" y="0"/>
                      </a:cubicBezTo>
                      <a:cubicBezTo>
                        <a:pt x="131" y="52"/>
                        <a:pt x="131" y="52"/>
                        <a:pt x="131" y="52"/>
                      </a:cubicBezTo>
                      <a:cubicBezTo>
                        <a:pt x="131" y="52"/>
                        <a:pt x="131" y="52"/>
                        <a:pt x="131" y="52"/>
                      </a:cubicBezTo>
                      <a:cubicBezTo>
                        <a:pt x="131" y="52"/>
                        <a:pt x="131" y="52"/>
                        <a:pt x="131" y="52"/>
                      </a:cubicBezTo>
                      <a:close/>
                      <a:moveTo>
                        <a:pt x="80" y="47"/>
                      </a:moveTo>
                      <a:cubicBezTo>
                        <a:pt x="129" y="52"/>
                        <a:pt x="129" y="52"/>
                        <a:pt x="129" y="52"/>
                      </a:cubicBezTo>
                      <a:cubicBezTo>
                        <a:pt x="3" y="2"/>
                        <a:pt x="3" y="2"/>
                        <a:pt x="3" y="2"/>
                      </a:cubicBezTo>
                      <a:lnTo>
                        <a:pt x="80" y="4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95" name="Freeform 232">
                  <a:extLst>
                    <a:ext uri="{FF2B5EF4-FFF2-40B4-BE49-F238E27FC236}">
                      <a16:creationId xmlns:a16="http://schemas.microsoft.com/office/drawing/2014/main" id="{EB83F171-9C45-18C5-A146-4029C45DBA01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647" y="1713"/>
                  <a:ext cx="164" cy="187"/>
                </a:xfrm>
                <a:custGeom>
                  <a:avLst/>
                  <a:gdLst>
                    <a:gd name="T0" fmla="*/ 28 w 61"/>
                    <a:gd name="T1" fmla="*/ 70 h 70"/>
                    <a:gd name="T2" fmla="*/ 28 w 61"/>
                    <a:gd name="T3" fmla="*/ 70 h 70"/>
                    <a:gd name="T4" fmla="*/ 28 w 61"/>
                    <a:gd name="T5" fmla="*/ 70 h 70"/>
                    <a:gd name="T6" fmla="*/ 0 w 61"/>
                    <a:gd name="T7" fmla="*/ 3 h 70"/>
                    <a:gd name="T8" fmla="*/ 0 w 61"/>
                    <a:gd name="T9" fmla="*/ 3 h 70"/>
                    <a:gd name="T10" fmla="*/ 0 w 61"/>
                    <a:gd name="T11" fmla="*/ 3 h 70"/>
                    <a:gd name="T12" fmla="*/ 61 w 61"/>
                    <a:gd name="T13" fmla="*/ 0 h 70"/>
                    <a:gd name="T14" fmla="*/ 61 w 61"/>
                    <a:gd name="T15" fmla="*/ 0 h 70"/>
                    <a:gd name="T16" fmla="*/ 61 w 61"/>
                    <a:gd name="T17" fmla="*/ 1 h 70"/>
                    <a:gd name="T18" fmla="*/ 29 w 61"/>
                    <a:gd name="T19" fmla="*/ 70 h 70"/>
                    <a:gd name="T20" fmla="*/ 28 w 61"/>
                    <a:gd name="T21" fmla="*/ 70 h 70"/>
                    <a:gd name="T22" fmla="*/ 1 w 61"/>
                    <a:gd name="T23" fmla="*/ 3 h 70"/>
                    <a:gd name="T24" fmla="*/ 28 w 61"/>
                    <a:gd name="T25" fmla="*/ 69 h 70"/>
                    <a:gd name="T26" fmla="*/ 60 w 61"/>
                    <a:gd name="T27" fmla="*/ 1 h 70"/>
                    <a:gd name="T28" fmla="*/ 1 w 61"/>
                    <a:gd name="T29" fmla="*/ 3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61" h="70">
                      <a:moveTo>
                        <a:pt x="28" y="70"/>
                      </a:moveTo>
                      <a:cubicBezTo>
                        <a:pt x="28" y="70"/>
                        <a:pt x="28" y="70"/>
                        <a:pt x="28" y="70"/>
                      </a:cubicBezTo>
                      <a:cubicBezTo>
                        <a:pt x="28" y="70"/>
                        <a:pt x="28" y="70"/>
                        <a:pt x="28" y="70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61" y="0"/>
                        <a:pt x="61" y="0"/>
                        <a:pt x="61" y="0"/>
                      </a:cubicBezTo>
                      <a:cubicBezTo>
                        <a:pt x="61" y="0"/>
                        <a:pt x="61" y="0"/>
                        <a:pt x="61" y="0"/>
                      </a:cubicBezTo>
                      <a:cubicBezTo>
                        <a:pt x="61" y="0"/>
                        <a:pt x="61" y="1"/>
                        <a:pt x="61" y="1"/>
                      </a:cubicBezTo>
                      <a:cubicBezTo>
                        <a:pt x="29" y="70"/>
                        <a:pt x="29" y="70"/>
                        <a:pt x="29" y="70"/>
                      </a:cubicBezTo>
                      <a:cubicBezTo>
                        <a:pt x="28" y="70"/>
                        <a:pt x="28" y="70"/>
                        <a:pt x="28" y="70"/>
                      </a:cubicBezTo>
                      <a:close/>
                      <a:moveTo>
                        <a:pt x="1" y="3"/>
                      </a:moveTo>
                      <a:cubicBezTo>
                        <a:pt x="28" y="69"/>
                        <a:pt x="28" y="69"/>
                        <a:pt x="28" y="69"/>
                      </a:cubicBezTo>
                      <a:cubicBezTo>
                        <a:pt x="60" y="1"/>
                        <a:pt x="60" y="1"/>
                        <a:pt x="60" y="1"/>
                      </a:cubicBezTo>
                      <a:lnTo>
                        <a:pt x="1" y="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96" name="Freeform 233">
                  <a:extLst>
                    <a:ext uri="{FF2B5EF4-FFF2-40B4-BE49-F238E27FC236}">
                      <a16:creationId xmlns:a16="http://schemas.microsoft.com/office/drawing/2014/main" id="{AADAA6F1-A58E-CE55-C2AD-75022D2AF8C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901" y="1381"/>
                  <a:ext cx="401" cy="80"/>
                </a:xfrm>
                <a:custGeom>
                  <a:avLst/>
                  <a:gdLst>
                    <a:gd name="T0" fmla="*/ 1 w 150"/>
                    <a:gd name="T1" fmla="*/ 30 h 30"/>
                    <a:gd name="T2" fmla="*/ 0 w 150"/>
                    <a:gd name="T3" fmla="*/ 30 h 30"/>
                    <a:gd name="T4" fmla="*/ 0 w 150"/>
                    <a:gd name="T5" fmla="*/ 29 h 30"/>
                    <a:gd name="T6" fmla="*/ 64 w 150"/>
                    <a:gd name="T7" fmla="*/ 0 h 30"/>
                    <a:gd name="T8" fmla="*/ 64 w 150"/>
                    <a:gd name="T9" fmla="*/ 0 h 30"/>
                    <a:gd name="T10" fmla="*/ 149 w 150"/>
                    <a:gd name="T11" fmla="*/ 14 h 30"/>
                    <a:gd name="T12" fmla="*/ 150 w 150"/>
                    <a:gd name="T13" fmla="*/ 14 h 30"/>
                    <a:gd name="T14" fmla="*/ 149 w 150"/>
                    <a:gd name="T15" fmla="*/ 14 h 30"/>
                    <a:gd name="T16" fmla="*/ 1 w 150"/>
                    <a:gd name="T17" fmla="*/ 30 h 30"/>
                    <a:gd name="T18" fmla="*/ 1 w 150"/>
                    <a:gd name="T19" fmla="*/ 30 h 30"/>
                    <a:gd name="T20" fmla="*/ 64 w 150"/>
                    <a:gd name="T21" fmla="*/ 1 h 30"/>
                    <a:gd name="T22" fmla="*/ 2 w 150"/>
                    <a:gd name="T23" fmla="*/ 29 h 30"/>
                    <a:gd name="T24" fmla="*/ 147 w 150"/>
                    <a:gd name="T25" fmla="*/ 14 h 30"/>
                    <a:gd name="T26" fmla="*/ 64 w 150"/>
                    <a:gd name="T27" fmla="*/ 1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50" h="30">
                      <a:moveTo>
                        <a:pt x="1" y="30"/>
                      </a:moveTo>
                      <a:cubicBezTo>
                        <a:pt x="0" y="30"/>
                        <a:pt x="0" y="30"/>
                        <a:pt x="0" y="30"/>
                      </a:cubicBezTo>
                      <a:cubicBezTo>
                        <a:pt x="0" y="30"/>
                        <a:pt x="0" y="29"/>
                        <a:pt x="0" y="29"/>
                      </a:cubicBezTo>
                      <a:cubicBezTo>
                        <a:pt x="64" y="0"/>
                        <a:pt x="64" y="0"/>
                        <a:pt x="64" y="0"/>
                      </a:cubicBezTo>
                      <a:cubicBezTo>
                        <a:pt x="64" y="0"/>
                        <a:pt x="64" y="0"/>
                        <a:pt x="64" y="0"/>
                      </a:cubicBezTo>
                      <a:cubicBezTo>
                        <a:pt x="149" y="14"/>
                        <a:pt x="149" y="14"/>
                        <a:pt x="149" y="14"/>
                      </a:cubicBezTo>
                      <a:cubicBezTo>
                        <a:pt x="150" y="14"/>
                        <a:pt x="150" y="14"/>
                        <a:pt x="150" y="14"/>
                      </a:cubicBezTo>
                      <a:cubicBezTo>
                        <a:pt x="150" y="14"/>
                        <a:pt x="150" y="14"/>
                        <a:pt x="149" y="14"/>
                      </a:cubicBezTo>
                      <a:cubicBezTo>
                        <a:pt x="1" y="30"/>
                        <a:pt x="1" y="30"/>
                        <a:pt x="1" y="30"/>
                      </a:cubicBezTo>
                      <a:cubicBezTo>
                        <a:pt x="1" y="30"/>
                        <a:pt x="1" y="30"/>
                        <a:pt x="1" y="30"/>
                      </a:cubicBezTo>
                      <a:close/>
                      <a:moveTo>
                        <a:pt x="64" y="1"/>
                      </a:moveTo>
                      <a:cubicBezTo>
                        <a:pt x="2" y="29"/>
                        <a:pt x="2" y="29"/>
                        <a:pt x="2" y="29"/>
                      </a:cubicBezTo>
                      <a:cubicBezTo>
                        <a:pt x="147" y="14"/>
                        <a:pt x="147" y="14"/>
                        <a:pt x="147" y="14"/>
                      </a:cubicBezTo>
                      <a:lnTo>
                        <a:pt x="64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97" name="Freeform 234">
                  <a:extLst>
                    <a:ext uri="{FF2B5EF4-FFF2-40B4-BE49-F238E27FC236}">
                      <a16:creationId xmlns:a16="http://schemas.microsoft.com/office/drawing/2014/main" id="{07250A30-CD5F-73D2-E301-10991136C313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901" y="1416"/>
                  <a:ext cx="401" cy="93"/>
                </a:xfrm>
                <a:custGeom>
                  <a:avLst/>
                  <a:gdLst>
                    <a:gd name="T0" fmla="*/ 126 w 150"/>
                    <a:gd name="T1" fmla="*/ 35 h 35"/>
                    <a:gd name="T2" fmla="*/ 126 w 150"/>
                    <a:gd name="T3" fmla="*/ 35 h 35"/>
                    <a:gd name="T4" fmla="*/ 1 w 150"/>
                    <a:gd name="T5" fmla="*/ 17 h 35"/>
                    <a:gd name="T6" fmla="*/ 0 w 150"/>
                    <a:gd name="T7" fmla="*/ 17 h 35"/>
                    <a:gd name="T8" fmla="*/ 1 w 150"/>
                    <a:gd name="T9" fmla="*/ 16 h 35"/>
                    <a:gd name="T10" fmla="*/ 149 w 150"/>
                    <a:gd name="T11" fmla="*/ 0 h 35"/>
                    <a:gd name="T12" fmla="*/ 150 w 150"/>
                    <a:gd name="T13" fmla="*/ 1 h 35"/>
                    <a:gd name="T14" fmla="*/ 150 w 150"/>
                    <a:gd name="T15" fmla="*/ 1 h 35"/>
                    <a:gd name="T16" fmla="*/ 126 w 150"/>
                    <a:gd name="T17" fmla="*/ 35 h 35"/>
                    <a:gd name="T18" fmla="*/ 126 w 150"/>
                    <a:gd name="T19" fmla="*/ 35 h 35"/>
                    <a:gd name="T20" fmla="*/ 3 w 150"/>
                    <a:gd name="T21" fmla="*/ 17 h 35"/>
                    <a:gd name="T22" fmla="*/ 126 w 150"/>
                    <a:gd name="T23" fmla="*/ 34 h 35"/>
                    <a:gd name="T24" fmla="*/ 149 w 150"/>
                    <a:gd name="T25" fmla="*/ 1 h 35"/>
                    <a:gd name="T26" fmla="*/ 3 w 150"/>
                    <a:gd name="T27" fmla="*/ 17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50" h="35">
                      <a:moveTo>
                        <a:pt x="126" y="35"/>
                      </a:moveTo>
                      <a:cubicBezTo>
                        <a:pt x="126" y="35"/>
                        <a:pt x="126" y="35"/>
                        <a:pt x="126" y="35"/>
                      </a:cubicBezTo>
                      <a:cubicBezTo>
                        <a:pt x="1" y="17"/>
                        <a:pt x="1" y="17"/>
                        <a:pt x="1" y="17"/>
                      </a:cubicBezTo>
                      <a:cubicBezTo>
                        <a:pt x="0" y="17"/>
                        <a:pt x="0" y="17"/>
                        <a:pt x="0" y="17"/>
                      </a:cubicBezTo>
                      <a:cubicBezTo>
                        <a:pt x="0" y="17"/>
                        <a:pt x="0" y="16"/>
                        <a:pt x="1" y="16"/>
                      </a:cubicBezTo>
                      <a:cubicBezTo>
                        <a:pt x="149" y="0"/>
                        <a:pt x="149" y="0"/>
                        <a:pt x="149" y="0"/>
                      </a:cubicBezTo>
                      <a:cubicBezTo>
                        <a:pt x="149" y="0"/>
                        <a:pt x="150" y="1"/>
                        <a:pt x="150" y="1"/>
                      </a:cubicBezTo>
                      <a:cubicBezTo>
                        <a:pt x="150" y="1"/>
                        <a:pt x="150" y="1"/>
                        <a:pt x="150" y="1"/>
                      </a:cubicBezTo>
                      <a:cubicBezTo>
                        <a:pt x="126" y="35"/>
                        <a:pt x="126" y="35"/>
                        <a:pt x="126" y="35"/>
                      </a:cubicBezTo>
                      <a:cubicBezTo>
                        <a:pt x="126" y="35"/>
                        <a:pt x="126" y="35"/>
                        <a:pt x="126" y="35"/>
                      </a:cubicBezTo>
                      <a:close/>
                      <a:moveTo>
                        <a:pt x="3" y="17"/>
                      </a:moveTo>
                      <a:cubicBezTo>
                        <a:pt x="126" y="34"/>
                        <a:pt x="126" y="34"/>
                        <a:pt x="126" y="34"/>
                      </a:cubicBezTo>
                      <a:cubicBezTo>
                        <a:pt x="149" y="1"/>
                        <a:pt x="149" y="1"/>
                        <a:pt x="149" y="1"/>
                      </a:cubicBezTo>
                      <a:lnTo>
                        <a:pt x="3" y="1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98" name="Freeform 235">
                  <a:extLst>
                    <a:ext uri="{FF2B5EF4-FFF2-40B4-BE49-F238E27FC236}">
                      <a16:creationId xmlns:a16="http://schemas.microsoft.com/office/drawing/2014/main" id="{EE79797D-104C-E928-1943-C7FEDDF92661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637" y="1472"/>
                  <a:ext cx="174" cy="243"/>
                </a:xfrm>
                <a:custGeom>
                  <a:avLst/>
                  <a:gdLst>
                    <a:gd name="T0" fmla="*/ 65 w 65"/>
                    <a:gd name="T1" fmla="*/ 91 h 91"/>
                    <a:gd name="T2" fmla="*/ 65 w 65"/>
                    <a:gd name="T3" fmla="*/ 91 h 91"/>
                    <a:gd name="T4" fmla="*/ 0 w 65"/>
                    <a:gd name="T5" fmla="*/ 0 h 91"/>
                    <a:gd name="T6" fmla="*/ 0 w 65"/>
                    <a:gd name="T7" fmla="*/ 0 h 91"/>
                    <a:gd name="T8" fmla="*/ 0 w 65"/>
                    <a:gd name="T9" fmla="*/ 0 h 91"/>
                    <a:gd name="T10" fmla="*/ 60 w 65"/>
                    <a:gd name="T11" fmla="*/ 49 h 91"/>
                    <a:gd name="T12" fmla="*/ 60 w 65"/>
                    <a:gd name="T13" fmla="*/ 49 h 91"/>
                    <a:gd name="T14" fmla="*/ 65 w 65"/>
                    <a:gd name="T15" fmla="*/ 90 h 91"/>
                    <a:gd name="T16" fmla="*/ 65 w 65"/>
                    <a:gd name="T17" fmla="*/ 91 h 91"/>
                    <a:gd name="T18" fmla="*/ 65 w 65"/>
                    <a:gd name="T19" fmla="*/ 91 h 91"/>
                    <a:gd name="T20" fmla="*/ 1 w 65"/>
                    <a:gd name="T21" fmla="*/ 2 h 91"/>
                    <a:gd name="T22" fmla="*/ 64 w 65"/>
                    <a:gd name="T23" fmla="*/ 90 h 91"/>
                    <a:gd name="T24" fmla="*/ 59 w 65"/>
                    <a:gd name="T25" fmla="*/ 49 h 91"/>
                    <a:gd name="T26" fmla="*/ 1 w 65"/>
                    <a:gd name="T27" fmla="*/ 2 h 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65" h="91">
                      <a:moveTo>
                        <a:pt x="65" y="91"/>
                      </a:moveTo>
                      <a:cubicBezTo>
                        <a:pt x="65" y="91"/>
                        <a:pt x="65" y="91"/>
                        <a:pt x="65" y="91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60" y="49"/>
                        <a:pt x="60" y="49"/>
                        <a:pt x="60" y="49"/>
                      </a:cubicBezTo>
                      <a:cubicBezTo>
                        <a:pt x="60" y="49"/>
                        <a:pt x="60" y="49"/>
                        <a:pt x="60" y="49"/>
                      </a:cubicBezTo>
                      <a:cubicBezTo>
                        <a:pt x="65" y="90"/>
                        <a:pt x="65" y="90"/>
                        <a:pt x="65" y="90"/>
                      </a:cubicBezTo>
                      <a:cubicBezTo>
                        <a:pt x="65" y="91"/>
                        <a:pt x="65" y="91"/>
                        <a:pt x="65" y="91"/>
                      </a:cubicBezTo>
                      <a:cubicBezTo>
                        <a:pt x="65" y="91"/>
                        <a:pt x="65" y="91"/>
                        <a:pt x="65" y="91"/>
                      </a:cubicBezTo>
                      <a:close/>
                      <a:moveTo>
                        <a:pt x="1" y="2"/>
                      </a:moveTo>
                      <a:cubicBezTo>
                        <a:pt x="64" y="90"/>
                        <a:pt x="64" y="90"/>
                        <a:pt x="64" y="90"/>
                      </a:cubicBezTo>
                      <a:cubicBezTo>
                        <a:pt x="59" y="49"/>
                        <a:pt x="59" y="49"/>
                        <a:pt x="59" y="49"/>
                      </a:cubicBezTo>
                      <a:lnTo>
                        <a:pt x="1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99" name="Freeform 236">
                  <a:extLst>
                    <a:ext uri="{FF2B5EF4-FFF2-40B4-BE49-F238E27FC236}">
                      <a16:creationId xmlns:a16="http://schemas.microsoft.com/office/drawing/2014/main" id="{423F420C-4804-EA4C-5B99-830AADF6AAE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998" y="2138"/>
                  <a:ext cx="43" cy="238"/>
                </a:xfrm>
                <a:custGeom>
                  <a:avLst/>
                  <a:gdLst>
                    <a:gd name="T0" fmla="*/ 14 w 16"/>
                    <a:gd name="T1" fmla="*/ 89 h 89"/>
                    <a:gd name="T2" fmla="*/ 13 w 16"/>
                    <a:gd name="T3" fmla="*/ 89 h 89"/>
                    <a:gd name="T4" fmla="*/ 0 w 16"/>
                    <a:gd name="T5" fmla="*/ 57 h 89"/>
                    <a:gd name="T6" fmla="*/ 0 w 16"/>
                    <a:gd name="T7" fmla="*/ 57 h 89"/>
                    <a:gd name="T8" fmla="*/ 15 w 16"/>
                    <a:gd name="T9" fmla="*/ 0 h 89"/>
                    <a:gd name="T10" fmla="*/ 16 w 16"/>
                    <a:gd name="T11" fmla="*/ 0 h 89"/>
                    <a:gd name="T12" fmla="*/ 16 w 16"/>
                    <a:gd name="T13" fmla="*/ 0 h 89"/>
                    <a:gd name="T14" fmla="*/ 14 w 16"/>
                    <a:gd name="T15" fmla="*/ 89 h 89"/>
                    <a:gd name="T16" fmla="*/ 14 w 16"/>
                    <a:gd name="T17" fmla="*/ 89 h 89"/>
                    <a:gd name="T18" fmla="*/ 14 w 16"/>
                    <a:gd name="T19" fmla="*/ 89 h 89"/>
                    <a:gd name="T20" fmla="*/ 1 w 16"/>
                    <a:gd name="T21" fmla="*/ 57 h 89"/>
                    <a:gd name="T22" fmla="*/ 13 w 16"/>
                    <a:gd name="T23" fmla="*/ 88 h 89"/>
                    <a:gd name="T24" fmla="*/ 15 w 16"/>
                    <a:gd name="T25" fmla="*/ 2 h 89"/>
                    <a:gd name="T26" fmla="*/ 1 w 16"/>
                    <a:gd name="T27" fmla="*/ 57 h 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6" h="89">
                      <a:moveTo>
                        <a:pt x="14" y="89"/>
                      </a:moveTo>
                      <a:cubicBezTo>
                        <a:pt x="13" y="89"/>
                        <a:pt x="13" y="89"/>
                        <a:pt x="13" y="89"/>
                      </a:cubicBezTo>
                      <a:cubicBezTo>
                        <a:pt x="0" y="57"/>
                        <a:pt x="0" y="57"/>
                        <a:pt x="0" y="57"/>
                      </a:cubicBezTo>
                      <a:cubicBezTo>
                        <a:pt x="0" y="57"/>
                        <a:pt x="0" y="57"/>
                        <a:pt x="0" y="57"/>
                      </a:cubicBezTo>
                      <a:cubicBezTo>
                        <a:pt x="15" y="0"/>
                        <a:pt x="15" y="0"/>
                        <a:pt x="15" y="0"/>
                      </a:cubicBezTo>
                      <a:cubicBezTo>
                        <a:pt x="15" y="0"/>
                        <a:pt x="16" y="0"/>
                        <a:pt x="16" y="0"/>
                      </a:cubicBez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14" y="89"/>
                        <a:pt x="14" y="89"/>
                        <a:pt x="14" y="89"/>
                      </a:cubicBezTo>
                      <a:cubicBezTo>
                        <a:pt x="14" y="89"/>
                        <a:pt x="14" y="89"/>
                        <a:pt x="14" y="89"/>
                      </a:cubicBezTo>
                      <a:cubicBezTo>
                        <a:pt x="14" y="89"/>
                        <a:pt x="14" y="89"/>
                        <a:pt x="14" y="89"/>
                      </a:cubicBezTo>
                      <a:close/>
                      <a:moveTo>
                        <a:pt x="1" y="57"/>
                      </a:moveTo>
                      <a:cubicBezTo>
                        <a:pt x="13" y="88"/>
                        <a:pt x="13" y="88"/>
                        <a:pt x="13" y="88"/>
                      </a:cubicBezTo>
                      <a:cubicBezTo>
                        <a:pt x="15" y="2"/>
                        <a:pt x="15" y="2"/>
                        <a:pt x="15" y="2"/>
                      </a:cubicBezTo>
                      <a:lnTo>
                        <a:pt x="1" y="5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00" name="Freeform 237">
                  <a:extLst>
                    <a:ext uri="{FF2B5EF4-FFF2-40B4-BE49-F238E27FC236}">
                      <a16:creationId xmlns:a16="http://schemas.microsoft.com/office/drawing/2014/main" id="{0BEF819D-EE7E-DB91-63D9-CADA5DDEB363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634" y="2788"/>
                  <a:ext cx="214" cy="172"/>
                </a:xfrm>
                <a:custGeom>
                  <a:avLst/>
                  <a:gdLst>
                    <a:gd name="T0" fmla="*/ 15 w 80"/>
                    <a:gd name="T1" fmla="*/ 64 h 64"/>
                    <a:gd name="T2" fmla="*/ 15 w 80"/>
                    <a:gd name="T3" fmla="*/ 64 h 64"/>
                    <a:gd name="T4" fmla="*/ 0 w 80"/>
                    <a:gd name="T5" fmla="*/ 49 h 64"/>
                    <a:gd name="T6" fmla="*/ 0 w 80"/>
                    <a:gd name="T7" fmla="*/ 49 h 64"/>
                    <a:gd name="T8" fmla="*/ 0 w 80"/>
                    <a:gd name="T9" fmla="*/ 48 h 64"/>
                    <a:gd name="T10" fmla="*/ 80 w 80"/>
                    <a:gd name="T11" fmla="*/ 0 h 64"/>
                    <a:gd name="T12" fmla="*/ 80 w 80"/>
                    <a:gd name="T13" fmla="*/ 0 h 64"/>
                    <a:gd name="T14" fmla="*/ 80 w 80"/>
                    <a:gd name="T15" fmla="*/ 0 h 64"/>
                    <a:gd name="T16" fmla="*/ 16 w 80"/>
                    <a:gd name="T17" fmla="*/ 64 h 64"/>
                    <a:gd name="T18" fmla="*/ 15 w 80"/>
                    <a:gd name="T19" fmla="*/ 64 h 64"/>
                    <a:gd name="T20" fmla="*/ 0 w 80"/>
                    <a:gd name="T21" fmla="*/ 49 h 64"/>
                    <a:gd name="T22" fmla="*/ 15 w 80"/>
                    <a:gd name="T23" fmla="*/ 64 h 64"/>
                    <a:gd name="T24" fmla="*/ 78 w 80"/>
                    <a:gd name="T25" fmla="*/ 1 h 64"/>
                    <a:gd name="T26" fmla="*/ 0 w 80"/>
                    <a:gd name="T27" fmla="*/ 49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80" h="64">
                      <a:moveTo>
                        <a:pt x="15" y="64"/>
                      </a:moveTo>
                      <a:cubicBezTo>
                        <a:pt x="15" y="64"/>
                        <a:pt x="15" y="64"/>
                        <a:pt x="15" y="64"/>
                      </a:cubicBezTo>
                      <a:cubicBezTo>
                        <a:pt x="0" y="49"/>
                        <a:pt x="0" y="49"/>
                        <a:pt x="0" y="49"/>
                      </a:cubicBezTo>
                      <a:cubicBezTo>
                        <a:pt x="0" y="49"/>
                        <a:pt x="0" y="49"/>
                        <a:pt x="0" y="49"/>
                      </a:cubicBezTo>
                      <a:cubicBezTo>
                        <a:pt x="0" y="49"/>
                        <a:pt x="0" y="48"/>
                        <a:pt x="0" y="48"/>
                      </a:cubicBezTo>
                      <a:cubicBezTo>
                        <a:pt x="80" y="0"/>
                        <a:pt x="80" y="0"/>
                        <a:pt x="80" y="0"/>
                      </a:cubicBezTo>
                      <a:cubicBezTo>
                        <a:pt x="80" y="0"/>
                        <a:pt x="80" y="0"/>
                        <a:pt x="80" y="0"/>
                      </a:cubicBezTo>
                      <a:cubicBezTo>
                        <a:pt x="80" y="0"/>
                        <a:pt x="80" y="0"/>
                        <a:pt x="80" y="0"/>
                      </a:cubicBezTo>
                      <a:cubicBezTo>
                        <a:pt x="16" y="64"/>
                        <a:pt x="16" y="64"/>
                        <a:pt x="16" y="64"/>
                      </a:cubicBezTo>
                      <a:cubicBezTo>
                        <a:pt x="16" y="64"/>
                        <a:pt x="15" y="64"/>
                        <a:pt x="15" y="64"/>
                      </a:cubicBezTo>
                      <a:close/>
                      <a:moveTo>
                        <a:pt x="0" y="49"/>
                      </a:moveTo>
                      <a:cubicBezTo>
                        <a:pt x="15" y="64"/>
                        <a:pt x="15" y="64"/>
                        <a:pt x="15" y="64"/>
                      </a:cubicBezTo>
                      <a:cubicBezTo>
                        <a:pt x="78" y="1"/>
                        <a:pt x="78" y="1"/>
                        <a:pt x="78" y="1"/>
                      </a:cubicBezTo>
                      <a:lnTo>
                        <a:pt x="0" y="4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01" name="Freeform 238">
                  <a:extLst>
                    <a:ext uri="{FF2B5EF4-FFF2-40B4-BE49-F238E27FC236}">
                      <a16:creationId xmlns:a16="http://schemas.microsoft.com/office/drawing/2014/main" id="{FEB93587-FBCC-A82D-2128-EDB748F688C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388" y="2802"/>
                  <a:ext cx="246" cy="222"/>
                </a:xfrm>
                <a:custGeom>
                  <a:avLst/>
                  <a:gdLst>
                    <a:gd name="T0" fmla="*/ 0 w 92"/>
                    <a:gd name="T1" fmla="*/ 83 h 83"/>
                    <a:gd name="T2" fmla="*/ 0 w 92"/>
                    <a:gd name="T3" fmla="*/ 83 h 83"/>
                    <a:gd name="T4" fmla="*/ 0 w 92"/>
                    <a:gd name="T5" fmla="*/ 83 h 83"/>
                    <a:gd name="T6" fmla="*/ 56 w 92"/>
                    <a:gd name="T7" fmla="*/ 0 h 83"/>
                    <a:gd name="T8" fmla="*/ 56 w 92"/>
                    <a:gd name="T9" fmla="*/ 0 h 83"/>
                    <a:gd name="T10" fmla="*/ 56 w 92"/>
                    <a:gd name="T11" fmla="*/ 0 h 83"/>
                    <a:gd name="T12" fmla="*/ 92 w 92"/>
                    <a:gd name="T13" fmla="*/ 44 h 83"/>
                    <a:gd name="T14" fmla="*/ 92 w 92"/>
                    <a:gd name="T15" fmla="*/ 44 h 83"/>
                    <a:gd name="T16" fmla="*/ 92 w 92"/>
                    <a:gd name="T17" fmla="*/ 44 h 83"/>
                    <a:gd name="T18" fmla="*/ 0 w 92"/>
                    <a:gd name="T19" fmla="*/ 83 h 83"/>
                    <a:gd name="T20" fmla="*/ 0 w 92"/>
                    <a:gd name="T21" fmla="*/ 83 h 83"/>
                    <a:gd name="T22" fmla="*/ 56 w 92"/>
                    <a:gd name="T23" fmla="*/ 1 h 83"/>
                    <a:gd name="T24" fmla="*/ 1 w 92"/>
                    <a:gd name="T25" fmla="*/ 82 h 83"/>
                    <a:gd name="T26" fmla="*/ 92 w 92"/>
                    <a:gd name="T27" fmla="*/ 44 h 83"/>
                    <a:gd name="T28" fmla="*/ 56 w 92"/>
                    <a:gd name="T29" fmla="*/ 1 h 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92" h="83">
                      <a:moveTo>
                        <a:pt x="0" y="83"/>
                      </a:moveTo>
                      <a:cubicBezTo>
                        <a:pt x="0" y="83"/>
                        <a:pt x="0" y="83"/>
                        <a:pt x="0" y="83"/>
                      </a:cubicBezTo>
                      <a:cubicBezTo>
                        <a:pt x="0" y="83"/>
                        <a:pt x="0" y="83"/>
                        <a:pt x="0" y="83"/>
                      </a:cubicBezTo>
                      <a:cubicBezTo>
                        <a:pt x="56" y="0"/>
                        <a:pt x="56" y="0"/>
                        <a:pt x="56" y="0"/>
                      </a:cubicBezTo>
                      <a:cubicBezTo>
                        <a:pt x="56" y="0"/>
                        <a:pt x="56" y="0"/>
                        <a:pt x="56" y="0"/>
                      </a:cubicBezTo>
                      <a:cubicBezTo>
                        <a:pt x="56" y="0"/>
                        <a:pt x="56" y="0"/>
                        <a:pt x="56" y="0"/>
                      </a:cubicBezTo>
                      <a:cubicBezTo>
                        <a:pt x="92" y="44"/>
                        <a:pt x="92" y="44"/>
                        <a:pt x="92" y="44"/>
                      </a:cubicBezTo>
                      <a:cubicBezTo>
                        <a:pt x="92" y="44"/>
                        <a:pt x="92" y="44"/>
                        <a:pt x="92" y="44"/>
                      </a:cubicBezTo>
                      <a:cubicBezTo>
                        <a:pt x="92" y="44"/>
                        <a:pt x="92" y="44"/>
                        <a:pt x="92" y="44"/>
                      </a:cubicBezTo>
                      <a:cubicBezTo>
                        <a:pt x="0" y="83"/>
                        <a:pt x="0" y="83"/>
                        <a:pt x="0" y="83"/>
                      </a:cubicBezTo>
                      <a:cubicBezTo>
                        <a:pt x="0" y="83"/>
                        <a:pt x="0" y="83"/>
                        <a:pt x="0" y="83"/>
                      </a:cubicBezTo>
                      <a:close/>
                      <a:moveTo>
                        <a:pt x="56" y="1"/>
                      </a:moveTo>
                      <a:cubicBezTo>
                        <a:pt x="1" y="82"/>
                        <a:pt x="1" y="82"/>
                        <a:pt x="1" y="82"/>
                      </a:cubicBezTo>
                      <a:cubicBezTo>
                        <a:pt x="92" y="44"/>
                        <a:pt x="92" y="44"/>
                        <a:pt x="92" y="44"/>
                      </a:cubicBezTo>
                      <a:lnTo>
                        <a:pt x="56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02" name="Freeform 239">
                  <a:extLst>
                    <a:ext uri="{FF2B5EF4-FFF2-40B4-BE49-F238E27FC236}">
                      <a16:creationId xmlns:a16="http://schemas.microsoft.com/office/drawing/2014/main" id="{E978B5BD-522B-8F83-7B21-CEF1473223A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155" y="3024"/>
                  <a:ext cx="236" cy="91"/>
                </a:xfrm>
                <a:custGeom>
                  <a:avLst/>
                  <a:gdLst>
                    <a:gd name="T0" fmla="*/ 80 w 88"/>
                    <a:gd name="T1" fmla="*/ 34 h 34"/>
                    <a:gd name="T2" fmla="*/ 80 w 88"/>
                    <a:gd name="T3" fmla="*/ 34 h 34"/>
                    <a:gd name="T4" fmla="*/ 0 w 88"/>
                    <a:gd name="T5" fmla="*/ 21 h 34"/>
                    <a:gd name="T6" fmla="*/ 0 w 88"/>
                    <a:gd name="T7" fmla="*/ 20 h 34"/>
                    <a:gd name="T8" fmla="*/ 0 w 88"/>
                    <a:gd name="T9" fmla="*/ 20 h 34"/>
                    <a:gd name="T10" fmla="*/ 87 w 88"/>
                    <a:gd name="T11" fmla="*/ 0 h 34"/>
                    <a:gd name="T12" fmla="*/ 87 w 88"/>
                    <a:gd name="T13" fmla="*/ 0 h 34"/>
                    <a:gd name="T14" fmla="*/ 87 w 88"/>
                    <a:gd name="T15" fmla="*/ 0 h 34"/>
                    <a:gd name="T16" fmla="*/ 80 w 88"/>
                    <a:gd name="T17" fmla="*/ 34 h 34"/>
                    <a:gd name="T18" fmla="*/ 80 w 88"/>
                    <a:gd name="T19" fmla="*/ 34 h 34"/>
                    <a:gd name="T20" fmla="*/ 1 w 88"/>
                    <a:gd name="T21" fmla="*/ 20 h 34"/>
                    <a:gd name="T22" fmla="*/ 80 w 88"/>
                    <a:gd name="T23" fmla="*/ 33 h 34"/>
                    <a:gd name="T24" fmla="*/ 87 w 88"/>
                    <a:gd name="T25" fmla="*/ 0 h 34"/>
                    <a:gd name="T26" fmla="*/ 1 w 88"/>
                    <a:gd name="T27" fmla="*/ 20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88" h="34">
                      <a:moveTo>
                        <a:pt x="80" y="34"/>
                      </a:moveTo>
                      <a:cubicBezTo>
                        <a:pt x="80" y="34"/>
                        <a:pt x="80" y="34"/>
                        <a:pt x="80" y="34"/>
                      </a:cubicBezTo>
                      <a:cubicBezTo>
                        <a:pt x="0" y="21"/>
                        <a:pt x="0" y="21"/>
                        <a:pt x="0" y="21"/>
                      </a:cubicBezTo>
                      <a:cubicBezTo>
                        <a:pt x="0" y="21"/>
                        <a:pt x="0" y="21"/>
                        <a:pt x="0" y="20"/>
                      </a:cubicBez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87" y="0"/>
                        <a:pt x="87" y="0"/>
                        <a:pt x="87" y="0"/>
                      </a:cubicBezTo>
                      <a:cubicBezTo>
                        <a:pt x="87" y="0"/>
                        <a:pt x="87" y="0"/>
                        <a:pt x="87" y="0"/>
                      </a:cubicBezTo>
                      <a:cubicBezTo>
                        <a:pt x="87" y="0"/>
                        <a:pt x="88" y="0"/>
                        <a:pt x="87" y="0"/>
                      </a:cubicBezTo>
                      <a:cubicBezTo>
                        <a:pt x="80" y="34"/>
                        <a:pt x="80" y="34"/>
                        <a:pt x="80" y="34"/>
                      </a:cubicBezTo>
                      <a:cubicBezTo>
                        <a:pt x="80" y="34"/>
                        <a:pt x="80" y="34"/>
                        <a:pt x="80" y="34"/>
                      </a:cubicBezTo>
                      <a:close/>
                      <a:moveTo>
                        <a:pt x="1" y="20"/>
                      </a:moveTo>
                      <a:cubicBezTo>
                        <a:pt x="80" y="33"/>
                        <a:pt x="80" y="33"/>
                        <a:pt x="80" y="33"/>
                      </a:cubicBezTo>
                      <a:cubicBezTo>
                        <a:pt x="87" y="0"/>
                        <a:pt x="87" y="0"/>
                        <a:pt x="87" y="0"/>
                      </a:cubicBezTo>
                      <a:lnTo>
                        <a:pt x="1" y="2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03" name="Freeform 240">
                  <a:extLst>
                    <a:ext uri="{FF2B5EF4-FFF2-40B4-BE49-F238E27FC236}">
                      <a16:creationId xmlns:a16="http://schemas.microsoft.com/office/drawing/2014/main" id="{9DCB1C57-CD69-09A1-81A3-C1DACF7E086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369" y="2917"/>
                  <a:ext cx="265" cy="198"/>
                </a:xfrm>
                <a:custGeom>
                  <a:avLst/>
                  <a:gdLst>
                    <a:gd name="T0" fmla="*/ 0 w 99"/>
                    <a:gd name="T1" fmla="*/ 74 h 74"/>
                    <a:gd name="T2" fmla="*/ 0 w 99"/>
                    <a:gd name="T3" fmla="*/ 74 h 74"/>
                    <a:gd name="T4" fmla="*/ 0 w 99"/>
                    <a:gd name="T5" fmla="*/ 74 h 74"/>
                    <a:gd name="T6" fmla="*/ 7 w 99"/>
                    <a:gd name="T7" fmla="*/ 40 h 74"/>
                    <a:gd name="T8" fmla="*/ 7 w 99"/>
                    <a:gd name="T9" fmla="*/ 40 h 74"/>
                    <a:gd name="T10" fmla="*/ 99 w 99"/>
                    <a:gd name="T11" fmla="*/ 0 h 74"/>
                    <a:gd name="T12" fmla="*/ 99 w 99"/>
                    <a:gd name="T13" fmla="*/ 1 h 74"/>
                    <a:gd name="T14" fmla="*/ 99 w 99"/>
                    <a:gd name="T15" fmla="*/ 1 h 74"/>
                    <a:gd name="T16" fmla="*/ 0 w 99"/>
                    <a:gd name="T17" fmla="*/ 74 h 74"/>
                    <a:gd name="T18" fmla="*/ 0 w 99"/>
                    <a:gd name="T19" fmla="*/ 74 h 74"/>
                    <a:gd name="T20" fmla="*/ 7 w 99"/>
                    <a:gd name="T21" fmla="*/ 40 h 74"/>
                    <a:gd name="T22" fmla="*/ 0 w 99"/>
                    <a:gd name="T23" fmla="*/ 73 h 74"/>
                    <a:gd name="T24" fmla="*/ 97 w 99"/>
                    <a:gd name="T25" fmla="*/ 2 h 74"/>
                    <a:gd name="T26" fmla="*/ 7 w 99"/>
                    <a:gd name="T27" fmla="*/ 40 h 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99" h="74">
                      <a:moveTo>
                        <a:pt x="0" y="74"/>
                      </a:moveTo>
                      <a:cubicBezTo>
                        <a:pt x="0" y="74"/>
                        <a:pt x="0" y="74"/>
                        <a:pt x="0" y="74"/>
                      </a:cubicBezTo>
                      <a:cubicBezTo>
                        <a:pt x="0" y="74"/>
                        <a:pt x="0" y="74"/>
                        <a:pt x="0" y="74"/>
                      </a:cubicBezTo>
                      <a:cubicBezTo>
                        <a:pt x="7" y="40"/>
                        <a:pt x="7" y="40"/>
                        <a:pt x="7" y="40"/>
                      </a:cubicBezTo>
                      <a:cubicBezTo>
                        <a:pt x="7" y="40"/>
                        <a:pt x="7" y="40"/>
                        <a:pt x="7" y="40"/>
                      </a:cubicBez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99" y="0"/>
                        <a:pt x="99" y="1"/>
                      </a:cubicBezTo>
                      <a:cubicBezTo>
                        <a:pt x="99" y="1"/>
                        <a:pt x="99" y="1"/>
                        <a:pt x="99" y="1"/>
                      </a:cubicBezTo>
                      <a:cubicBezTo>
                        <a:pt x="0" y="74"/>
                        <a:pt x="0" y="74"/>
                        <a:pt x="0" y="74"/>
                      </a:cubicBezTo>
                      <a:cubicBezTo>
                        <a:pt x="0" y="74"/>
                        <a:pt x="0" y="74"/>
                        <a:pt x="0" y="74"/>
                      </a:cubicBezTo>
                      <a:close/>
                      <a:moveTo>
                        <a:pt x="7" y="40"/>
                      </a:moveTo>
                      <a:cubicBezTo>
                        <a:pt x="0" y="73"/>
                        <a:pt x="0" y="73"/>
                        <a:pt x="0" y="73"/>
                      </a:cubicBezTo>
                      <a:cubicBezTo>
                        <a:pt x="97" y="2"/>
                        <a:pt x="97" y="2"/>
                        <a:pt x="97" y="2"/>
                      </a:cubicBezTo>
                      <a:lnTo>
                        <a:pt x="7" y="4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04" name="Freeform 241">
                  <a:extLst>
                    <a:ext uri="{FF2B5EF4-FFF2-40B4-BE49-F238E27FC236}">
                      <a16:creationId xmlns:a16="http://schemas.microsoft.com/office/drawing/2014/main" id="{F5ED4CBC-9AC4-E165-4525-7054DD5F5666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369" y="2917"/>
                  <a:ext cx="308" cy="198"/>
                </a:xfrm>
                <a:custGeom>
                  <a:avLst/>
                  <a:gdLst>
                    <a:gd name="T0" fmla="*/ 0 w 115"/>
                    <a:gd name="T1" fmla="*/ 74 h 74"/>
                    <a:gd name="T2" fmla="*/ 0 w 115"/>
                    <a:gd name="T3" fmla="*/ 74 h 74"/>
                    <a:gd name="T4" fmla="*/ 0 w 115"/>
                    <a:gd name="T5" fmla="*/ 73 h 74"/>
                    <a:gd name="T6" fmla="*/ 99 w 115"/>
                    <a:gd name="T7" fmla="*/ 0 h 74"/>
                    <a:gd name="T8" fmla="*/ 99 w 115"/>
                    <a:gd name="T9" fmla="*/ 0 h 74"/>
                    <a:gd name="T10" fmla="*/ 115 w 115"/>
                    <a:gd name="T11" fmla="*/ 16 h 74"/>
                    <a:gd name="T12" fmla="*/ 115 w 115"/>
                    <a:gd name="T13" fmla="*/ 16 h 74"/>
                    <a:gd name="T14" fmla="*/ 115 w 115"/>
                    <a:gd name="T15" fmla="*/ 16 h 74"/>
                    <a:gd name="T16" fmla="*/ 0 w 115"/>
                    <a:gd name="T17" fmla="*/ 74 h 74"/>
                    <a:gd name="T18" fmla="*/ 0 w 115"/>
                    <a:gd name="T19" fmla="*/ 74 h 74"/>
                    <a:gd name="T20" fmla="*/ 99 w 115"/>
                    <a:gd name="T21" fmla="*/ 1 h 74"/>
                    <a:gd name="T22" fmla="*/ 3 w 115"/>
                    <a:gd name="T23" fmla="*/ 72 h 74"/>
                    <a:gd name="T24" fmla="*/ 114 w 115"/>
                    <a:gd name="T25" fmla="*/ 16 h 74"/>
                    <a:gd name="T26" fmla="*/ 99 w 115"/>
                    <a:gd name="T27" fmla="*/ 1 h 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15" h="74">
                      <a:moveTo>
                        <a:pt x="0" y="74"/>
                      </a:moveTo>
                      <a:cubicBezTo>
                        <a:pt x="0" y="74"/>
                        <a:pt x="0" y="74"/>
                        <a:pt x="0" y="74"/>
                      </a:cubicBezTo>
                      <a:cubicBezTo>
                        <a:pt x="0" y="74"/>
                        <a:pt x="0" y="73"/>
                        <a:pt x="0" y="73"/>
                      </a:cubicBez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99" y="0"/>
                        <a:pt x="99" y="0"/>
                        <a:pt x="99" y="0"/>
                      </a:cubicBezTo>
                      <a:cubicBezTo>
                        <a:pt x="115" y="16"/>
                        <a:pt x="115" y="16"/>
                        <a:pt x="115" y="16"/>
                      </a:cubicBezTo>
                      <a:cubicBezTo>
                        <a:pt x="115" y="16"/>
                        <a:pt x="115" y="16"/>
                        <a:pt x="115" y="16"/>
                      </a:cubicBezTo>
                      <a:cubicBezTo>
                        <a:pt x="115" y="16"/>
                        <a:pt x="115" y="16"/>
                        <a:pt x="115" y="16"/>
                      </a:cubicBezTo>
                      <a:cubicBezTo>
                        <a:pt x="0" y="74"/>
                        <a:pt x="0" y="74"/>
                        <a:pt x="0" y="74"/>
                      </a:cubicBezTo>
                      <a:cubicBezTo>
                        <a:pt x="0" y="74"/>
                        <a:pt x="0" y="74"/>
                        <a:pt x="0" y="74"/>
                      </a:cubicBezTo>
                      <a:close/>
                      <a:moveTo>
                        <a:pt x="99" y="1"/>
                      </a:moveTo>
                      <a:cubicBezTo>
                        <a:pt x="3" y="72"/>
                        <a:pt x="3" y="72"/>
                        <a:pt x="3" y="72"/>
                      </a:cubicBezTo>
                      <a:cubicBezTo>
                        <a:pt x="114" y="16"/>
                        <a:pt x="114" y="16"/>
                        <a:pt x="114" y="16"/>
                      </a:cubicBezTo>
                      <a:lnTo>
                        <a:pt x="99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05" name="Freeform 242">
                  <a:extLst>
                    <a:ext uri="{FF2B5EF4-FFF2-40B4-BE49-F238E27FC236}">
                      <a16:creationId xmlns:a16="http://schemas.microsoft.com/office/drawing/2014/main" id="{6A94A512-D949-A601-909C-B4F4288BA8B6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985" y="2114"/>
                  <a:ext cx="56" cy="179"/>
                </a:xfrm>
                <a:custGeom>
                  <a:avLst/>
                  <a:gdLst>
                    <a:gd name="T0" fmla="*/ 5 w 21"/>
                    <a:gd name="T1" fmla="*/ 67 h 67"/>
                    <a:gd name="T2" fmla="*/ 5 w 21"/>
                    <a:gd name="T3" fmla="*/ 67 h 67"/>
                    <a:gd name="T4" fmla="*/ 5 w 21"/>
                    <a:gd name="T5" fmla="*/ 66 h 67"/>
                    <a:gd name="T6" fmla="*/ 0 w 21"/>
                    <a:gd name="T7" fmla="*/ 0 h 67"/>
                    <a:gd name="T8" fmla="*/ 0 w 21"/>
                    <a:gd name="T9" fmla="*/ 0 h 67"/>
                    <a:gd name="T10" fmla="*/ 0 w 21"/>
                    <a:gd name="T11" fmla="*/ 0 h 67"/>
                    <a:gd name="T12" fmla="*/ 21 w 21"/>
                    <a:gd name="T13" fmla="*/ 9 h 67"/>
                    <a:gd name="T14" fmla="*/ 21 w 21"/>
                    <a:gd name="T15" fmla="*/ 9 h 67"/>
                    <a:gd name="T16" fmla="*/ 6 w 21"/>
                    <a:gd name="T17" fmla="*/ 66 h 67"/>
                    <a:gd name="T18" fmla="*/ 5 w 21"/>
                    <a:gd name="T19" fmla="*/ 67 h 67"/>
                    <a:gd name="T20" fmla="*/ 1 w 21"/>
                    <a:gd name="T21" fmla="*/ 0 h 67"/>
                    <a:gd name="T22" fmla="*/ 6 w 21"/>
                    <a:gd name="T23" fmla="*/ 65 h 67"/>
                    <a:gd name="T24" fmla="*/ 20 w 21"/>
                    <a:gd name="T25" fmla="*/ 9 h 67"/>
                    <a:gd name="T26" fmla="*/ 1 w 21"/>
                    <a:gd name="T27" fmla="*/ 0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1" h="67">
                      <a:moveTo>
                        <a:pt x="5" y="67"/>
                      </a:moveTo>
                      <a:cubicBezTo>
                        <a:pt x="5" y="67"/>
                        <a:pt x="5" y="67"/>
                        <a:pt x="5" y="67"/>
                      </a:cubicBezTo>
                      <a:cubicBezTo>
                        <a:pt x="5" y="67"/>
                        <a:pt x="5" y="66"/>
                        <a:pt x="5" y="66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1" y="9"/>
                        <a:pt x="21" y="9"/>
                        <a:pt x="21" y="9"/>
                      </a:cubicBezTo>
                      <a:cubicBezTo>
                        <a:pt x="21" y="9"/>
                        <a:pt x="21" y="9"/>
                        <a:pt x="21" y="9"/>
                      </a:cubicBezTo>
                      <a:cubicBezTo>
                        <a:pt x="6" y="66"/>
                        <a:pt x="6" y="66"/>
                        <a:pt x="6" y="66"/>
                      </a:cubicBezTo>
                      <a:cubicBezTo>
                        <a:pt x="6" y="66"/>
                        <a:pt x="6" y="67"/>
                        <a:pt x="5" y="67"/>
                      </a:cubicBezTo>
                      <a:close/>
                      <a:moveTo>
                        <a:pt x="1" y="0"/>
                      </a:moveTo>
                      <a:cubicBezTo>
                        <a:pt x="6" y="65"/>
                        <a:pt x="6" y="65"/>
                        <a:pt x="6" y="65"/>
                      </a:cubicBezTo>
                      <a:cubicBezTo>
                        <a:pt x="20" y="9"/>
                        <a:pt x="20" y="9"/>
                        <a:pt x="20" y="9"/>
                      </a:cubicBezTo>
                      <a:lnTo>
                        <a:pt x="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06" name="Freeform 243">
                  <a:extLst>
                    <a:ext uri="{FF2B5EF4-FFF2-40B4-BE49-F238E27FC236}">
                      <a16:creationId xmlns:a16="http://schemas.microsoft.com/office/drawing/2014/main" id="{6FC122CE-4B05-5617-34F3-7139AC06D1C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985" y="2010"/>
                  <a:ext cx="56" cy="128"/>
                </a:xfrm>
                <a:custGeom>
                  <a:avLst/>
                  <a:gdLst>
                    <a:gd name="T0" fmla="*/ 21 w 21"/>
                    <a:gd name="T1" fmla="*/ 48 h 48"/>
                    <a:gd name="T2" fmla="*/ 21 w 21"/>
                    <a:gd name="T3" fmla="*/ 48 h 48"/>
                    <a:gd name="T4" fmla="*/ 0 w 21"/>
                    <a:gd name="T5" fmla="*/ 39 h 48"/>
                    <a:gd name="T6" fmla="*/ 0 w 21"/>
                    <a:gd name="T7" fmla="*/ 39 h 48"/>
                    <a:gd name="T8" fmla="*/ 8 w 21"/>
                    <a:gd name="T9" fmla="*/ 1 h 48"/>
                    <a:gd name="T10" fmla="*/ 9 w 21"/>
                    <a:gd name="T11" fmla="*/ 0 h 48"/>
                    <a:gd name="T12" fmla="*/ 9 w 21"/>
                    <a:gd name="T13" fmla="*/ 0 h 48"/>
                    <a:gd name="T14" fmla="*/ 9 w 21"/>
                    <a:gd name="T15" fmla="*/ 1 h 48"/>
                    <a:gd name="T16" fmla="*/ 21 w 21"/>
                    <a:gd name="T17" fmla="*/ 48 h 48"/>
                    <a:gd name="T18" fmla="*/ 21 w 21"/>
                    <a:gd name="T19" fmla="*/ 48 h 48"/>
                    <a:gd name="T20" fmla="*/ 21 w 21"/>
                    <a:gd name="T21" fmla="*/ 48 h 48"/>
                    <a:gd name="T22" fmla="*/ 1 w 21"/>
                    <a:gd name="T23" fmla="*/ 39 h 48"/>
                    <a:gd name="T24" fmla="*/ 20 w 21"/>
                    <a:gd name="T25" fmla="*/ 48 h 48"/>
                    <a:gd name="T26" fmla="*/ 9 w 21"/>
                    <a:gd name="T27" fmla="*/ 2 h 48"/>
                    <a:gd name="T28" fmla="*/ 1 w 21"/>
                    <a:gd name="T29" fmla="*/ 39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1" h="48">
                      <a:moveTo>
                        <a:pt x="21" y="48"/>
                      </a:moveTo>
                      <a:cubicBezTo>
                        <a:pt x="21" y="48"/>
                        <a:pt x="21" y="48"/>
                        <a:pt x="21" y="48"/>
                      </a:cubicBezTo>
                      <a:cubicBezTo>
                        <a:pt x="0" y="39"/>
                        <a:pt x="0" y="39"/>
                        <a:pt x="0" y="39"/>
                      </a:cubicBezTo>
                      <a:cubicBezTo>
                        <a:pt x="0" y="39"/>
                        <a:pt x="0" y="39"/>
                        <a:pt x="0" y="39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8" y="1"/>
                        <a:pt x="9" y="0"/>
                        <a:pt x="9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9" y="0"/>
                        <a:pt x="9" y="1"/>
                        <a:pt x="9" y="1"/>
                      </a:cubicBezTo>
                      <a:cubicBezTo>
                        <a:pt x="21" y="48"/>
                        <a:pt x="21" y="48"/>
                        <a:pt x="21" y="48"/>
                      </a:cubicBezTo>
                      <a:cubicBezTo>
                        <a:pt x="21" y="48"/>
                        <a:pt x="21" y="48"/>
                        <a:pt x="21" y="48"/>
                      </a:cubicBezTo>
                      <a:cubicBezTo>
                        <a:pt x="21" y="48"/>
                        <a:pt x="21" y="48"/>
                        <a:pt x="21" y="48"/>
                      </a:cubicBezTo>
                      <a:close/>
                      <a:moveTo>
                        <a:pt x="1" y="39"/>
                      </a:moveTo>
                      <a:cubicBezTo>
                        <a:pt x="20" y="48"/>
                        <a:pt x="20" y="48"/>
                        <a:pt x="20" y="48"/>
                      </a:cubicBezTo>
                      <a:cubicBezTo>
                        <a:pt x="9" y="2"/>
                        <a:pt x="9" y="2"/>
                        <a:pt x="9" y="2"/>
                      </a:cubicBezTo>
                      <a:lnTo>
                        <a:pt x="1" y="3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07" name="Freeform 244">
                  <a:extLst>
                    <a:ext uri="{FF2B5EF4-FFF2-40B4-BE49-F238E27FC236}">
                      <a16:creationId xmlns:a16="http://schemas.microsoft.com/office/drawing/2014/main" id="{6CC674EF-3B9F-A120-0B91-5FD834D373B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888" y="2114"/>
                  <a:ext cx="113" cy="404"/>
                </a:xfrm>
                <a:custGeom>
                  <a:avLst/>
                  <a:gdLst>
                    <a:gd name="T0" fmla="*/ 0 w 42"/>
                    <a:gd name="T1" fmla="*/ 151 h 151"/>
                    <a:gd name="T2" fmla="*/ 0 w 42"/>
                    <a:gd name="T3" fmla="*/ 151 h 151"/>
                    <a:gd name="T4" fmla="*/ 0 w 42"/>
                    <a:gd name="T5" fmla="*/ 151 h 151"/>
                    <a:gd name="T6" fmla="*/ 36 w 42"/>
                    <a:gd name="T7" fmla="*/ 0 h 151"/>
                    <a:gd name="T8" fmla="*/ 36 w 42"/>
                    <a:gd name="T9" fmla="*/ 0 h 151"/>
                    <a:gd name="T10" fmla="*/ 36 w 42"/>
                    <a:gd name="T11" fmla="*/ 0 h 151"/>
                    <a:gd name="T12" fmla="*/ 42 w 42"/>
                    <a:gd name="T13" fmla="*/ 66 h 151"/>
                    <a:gd name="T14" fmla="*/ 42 w 42"/>
                    <a:gd name="T15" fmla="*/ 66 h 151"/>
                    <a:gd name="T16" fmla="*/ 0 w 42"/>
                    <a:gd name="T17" fmla="*/ 151 h 151"/>
                    <a:gd name="T18" fmla="*/ 0 w 42"/>
                    <a:gd name="T19" fmla="*/ 151 h 151"/>
                    <a:gd name="T20" fmla="*/ 36 w 42"/>
                    <a:gd name="T21" fmla="*/ 2 h 151"/>
                    <a:gd name="T22" fmla="*/ 1 w 42"/>
                    <a:gd name="T23" fmla="*/ 149 h 151"/>
                    <a:gd name="T24" fmla="*/ 41 w 42"/>
                    <a:gd name="T25" fmla="*/ 66 h 151"/>
                    <a:gd name="T26" fmla="*/ 36 w 42"/>
                    <a:gd name="T27" fmla="*/ 2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2" h="151">
                      <a:moveTo>
                        <a:pt x="0" y="151"/>
                      </a:moveTo>
                      <a:cubicBezTo>
                        <a:pt x="0" y="151"/>
                        <a:pt x="0" y="151"/>
                        <a:pt x="0" y="151"/>
                      </a:cubicBezTo>
                      <a:cubicBezTo>
                        <a:pt x="0" y="151"/>
                        <a:pt x="0" y="151"/>
                        <a:pt x="0" y="151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36" y="0"/>
                        <a:pt x="36" y="0"/>
                        <a:pt x="36" y="0"/>
                      </a:cubicBezTo>
                      <a:cubicBezTo>
                        <a:pt x="42" y="66"/>
                        <a:pt x="42" y="66"/>
                        <a:pt x="42" y="66"/>
                      </a:cubicBezTo>
                      <a:cubicBezTo>
                        <a:pt x="42" y="66"/>
                        <a:pt x="42" y="66"/>
                        <a:pt x="42" y="66"/>
                      </a:cubicBezTo>
                      <a:cubicBezTo>
                        <a:pt x="0" y="151"/>
                        <a:pt x="0" y="151"/>
                        <a:pt x="0" y="151"/>
                      </a:cubicBezTo>
                      <a:cubicBezTo>
                        <a:pt x="0" y="151"/>
                        <a:pt x="0" y="151"/>
                        <a:pt x="0" y="151"/>
                      </a:cubicBezTo>
                      <a:close/>
                      <a:moveTo>
                        <a:pt x="36" y="2"/>
                      </a:moveTo>
                      <a:cubicBezTo>
                        <a:pt x="1" y="149"/>
                        <a:pt x="1" y="149"/>
                        <a:pt x="1" y="149"/>
                      </a:cubicBezTo>
                      <a:cubicBezTo>
                        <a:pt x="41" y="66"/>
                        <a:pt x="41" y="66"/>
                        <a:pt x="41" y="66"/>
                      </a:cubicBezTo>
                      <a:lnTo>
                        <a:pt x="36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08" name="Freeform 245">
                  <a:extLst>
                    <a:ext uri="{FF2B5EF4-FFF2-40B4-BE49-F238E27FC236}">
                      <a16:creationId xmlns:a16="http://schemas.microsoft.com/office/drawing/2014/main" id="{859032AF-61B6-282B-6765-DC91B848608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538" y="2740"/>
                  <a:ext cx="273" cy="180"/>
                </a:xfrm>
                <a:custGeom>
                  <a:avLst/>
                  <a:gdLst>
                    <a:gd name="T0" fmla="*/ 36 w 102"/>
                    <a:gd name="T1" fmla="*/ 67 h 67"/>
                    <a:gd name="T2" fmla="*/ 36 w 102"/>
                    <a:gd name="T3" fmla="*/ 67 h 67"/>
                    <a:gd name="T4" fmla="*/ 36 w 102"/>
                    <a:gd name="T5" fmla="*/ 67 h 67"/>
                    <a:gd name="T6" fmla="*/ 0 w 102"/>
                    <a:gd name="T7" fmla="*/ 23 h 67"/>
                    <a:gd name="T8" fmla="*/ 0 w 102"/>
                    <a:gd name="T9" fmla="*/ 23 h 67"/>
                    <a:gd name="T10" fmla="*/ 0 w 102"/>
                    <a:gd name="T11" fmla="*/ 23 h 67"/>
                    <a:gd name="T12" fmla="*/ 102 w 102"/>
                    <a:gd name="T13" fmla="*/ 0 h 67"/>
                    <a:gd name="T14" fmla="*/ 102 w 102"/>
                    <a:gd name="T15" fmla="*/ 0 h 67"/>
                    <a:gd name="T16" fmla="*/ 102 w 102"/>
                    <a:gd name="T17" fmla="*/ 0 h 67"/>
                    <a:gd name="T18" fmla="*/ 36 w 102"/>
                    <a:gd name="T19" fmla="*/ 67 h 67"/>
                    <a:gd name="T20" fmla="*/ 36 w 102"/>
                    <a:gd name="T21" fmla="*/ 67 h 67"/>
                    <a:gd name="T22" fmla="*/ 1 w 102"/>
                    <a:gd name="T23" fmla="*/ 23 h 67"/>
                    <a:gd name="T24" fmla="*/ 36 w 102"/>
                    <a:gd name="T25" fmla="*/ 66 h 67"/>
                    <a:gd name="T26" fmla="*/ 101 w 102"/>
                    <a:gd name="T27" fmla="*/ 0 h 67"/>
                    <a:gd name="T28" fmla="*/ 1 w 102"/>
                    <a:gd name="T29" fmla="*/ 23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02" h="67">
                      <a:moveTo>
                        <a:pt x="36" y="67"/>
                      </a:moveTo>
                      <a:cubicBezTo>
                        <a:pt x="36" y="67"/>
                        <a:pt x="36" y="67"/>
                        <a:pt x="36" y="67"/>
                      </a:cubicBezTo>
                      <a:cubicBezTo>
                        <a:pt x="36" y="67"/>
                        <a:pt x="36" y="67"/>
                        <a:pt x="36" y="67"/>
                      </a:cubicBezTo>
                      <a:cubicBezTo>
                        <a:pt x="0" y="23"/>
                        <a:pt x="0" y="23"/>
                        <a:pt x="0" y="23"/>
                      </a:cubicBezTo>
                      <a:cubicBezTo>
                        <a:pt x="0" y="23"/>
                        <a:pt x="0" y="23"/>
                        <a:pt x="0" y="23"/>
                      </a:cubicBezTo>
                      <a:cubicBezTo>
                        <a:pt x="0" y="23"/>
                        <a:pt x="0" y="23"/>
                        <a:pt x="0" y="23"/>
                      </a:cubicBezTo>
                      <a:cubicBezTo>
                        <a:pt x="102" y="0"/>
                        <a:pt x="102" y="0"/>
                        <a:pt x="102" y="0"/>
                      </a:cubicBezTo>
                      <a:cubicBezTo>
                        <a:pt x="102" y="0"/>
                        <a:pt x="102" y="0"/>
                        <a:pt x="102" y="0"/>
                      </a:cubicBezTo>
                      <a:cubicBezTo>
                        <a:pt x="102" y="0"/>
                        <a:pt x="102" y="0"/>
                        <a:pt x="102" y="0"/>
                      </a:cubicBezTo>
                      <a:cubicBezTo>
                        <a:pt x="36" y="67"/>
                        <a:pt x="36" y="67"/>
                        <a:pt x="36" y="67"/>
                      </a:cubicBezTo>
                      <a:cubicBezTo>
                        <a:pt x="36" y="67"/>
                        <a:pt x="36" y="67"/>
                        <a:pt x="36" y="67"/>
                      </a:cubicBezTo>
                      <a:close/>
                      <a:moveTo>
                        <a:pt x="1" y="23"/>
                      </a:moveTo>
                      <a:cubicBezTo>
                        <a:pt x="36" y="66"/>
                        <a:pt x="36" y="66"/>
                        <a:pt x="36" y="66"/>
                      </a:cubicBezTo>
                      <a:cubicBezTo>
                        <a:pt x="101" y="0"/>
                        <a:pt x="101" y="0"/>
                        <a:pt x="101" y="0"/>
                      </a:cubicBezTo>
                      <a:lnTo>
                        <a:pt x="1" y="2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09" name="Freeform 246">
                  <a:extLst>
                    <a:ext uri="{FF2B5EF4-FFF2-40B4-BE49-F238E27FC236}">
                      <a16:creationId xmlns:a16="http://schemas.microsoft.com/office/drawing/2014/main" id="{C9E964DA-526B-F559-1B3D-4E3FF3DBCFC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538" y="2518"/>
                  <a:ext cx="350" cy="284"/>
                </a:xfrm>
                <a:custGeom>
                  <a:avLst/>
                  <a:gdLst>
                    <a:gd name="T0" fmla="*/ 0 w 131"/>
                    <a:gd name="T1" fmla="*/ 106 h 106"/>
                    <a:gd name="T2" fmla="*/ 0 w 131"/>
                    <a:gd name="T3" fmla="*/ 106 h 106"/>
                    <a:gd name="T4" fmla="*/ 0 w 131"/>
                    <a:gd name="T5" fmla="*/ 106 h 106"/>
                    <a:gd name="T6" fmla="*/ 131 w 131"/>
                    <a:gd name="T7" fmla="*/ 0 h 106"/>
                    <a:gd name="T8" fmla="*/ 131 w 131"/>
                    <a:gd name="T9" fmla="*/ 0 h 106"/>
                    <a:gd name="T10" fmla="*/ 131 w 131"/>
                    <a:gd name="T11" fmla="*/ 0 h 106"/>
                    <a:gd name="T12" fmla="*/ 102 w 131"/>
                    <a:gd name="T13" fmla="*/ 83 h 106"/>
                    <a:gd name="T14" fmla="*/ 102 w 131"/>
                    <a:gd name="T15" fmla="*/ 83 h 106"/>
                    <a:gd name="T16" fmla="*/ 0 w 131"/>
                    <a:gd name="T17" fmla="*/ 106 h 106"/>
                    <a:gd name="T18" fmla="*/ 0 w 131"/>
                    <a:gd name="T19" fmla="*/ 106 h 106"/>
                    <a:gd name="T20" fmla="*/ 131 w 131"/>
                    <a:gd name="T21" fmla="*/ 1 h 106"/>
                    <a:gd name="T22" fmla="*/ 1 w 131"/>
                    <a:gd name="T23" fmla="*/ 106 h 106"/>
                    <a:gd name="T24" fmla="*/ 102 w 131"/>
                    <a:gd name="T25" fmla="*/ 83 h 106"/>
                    <a:gd name="T26" fmla="*/ 131 w 131"/>
                    <a:gd name="T27" fmla="*/ 1 h 1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31" h="106">
                      <a:moveTo>
                        <a:pt x="0" y="106"/>
                      </a:moveTo>
                      <a:cubicBezTo>
                        <a:pt x="0" y="106"/>
                        <a:pt x="0" y="106"/>
                        <a:pt x="0" y="106"/>
                      </a:cubicBezTo>
                      <a:cubicBezTo>
                        <a:pt x="0" y="106"/>
                        <a:pt x="0" y="106"/>
                        <a:pt x="0" y="106"/>
                      </a:cubicBezTo>
                      <a:cubicBezTo>
                        <a:pt x="131" y="0"/>
                        <a:pt x="131" y="0"/>
                        <a:pt x="131" y="0"/>
                      </a:cubicBezTo>
                      <a:cubicBezTo>
                        <a:pt x="131" y="0"/>
                        <a:pt x="131" y="0"/>
                        <a:pt x="131" y="0"/>
                      </a:cubicBezTo>
                      <a:cubicBezTo>
                        <a:pt x="131" y="0"/>
                        <a:pt x="131" y="0"/>
                        <a:pt x="131" y="0"/>
                      </a:cubicBezTo>
                      <a:cubicBezTo>
                        <a:pt x="102" y="83"/>
                        <a:pt x="102" y="83"/>
                        <a:pt x="102" y="83"/>
                      </a:cubicBezTo>
                      <a:cubicBezTo>
                        <a:pt x="102" y="83"/>
                        <a:pt x="102" y="83"/>
                        <a:pt x="102" y="83"/>
                      </a:cubicBezTo>
                      <a:cubicBezTo>
                        <a:pt x="0" y="106"/>
                        <a:pt x="0" y="106"/>
                        <a:pt x="0" y="106"/>
                      </a:cubicBezTo>
                      <a:cubicBezTo>
                        <a:pt x="0" y="106"/>
                        <a:pt x="0" y="106"/>
                        <a:pt x="0" y="106"/>
                      </a:cubicBezTo>
                      <a:close/>
                      <a:moveTo>
                        <a:pt x="131" y="1"/>
                      </a:moveTo>
                      <a:cubicBezTo>
                        <a:pt x="1" y="106"/>
                        <a:pt x="1" y="106"/>
                        <a:pt x="1" y="106"/>
                      </a:cubicBezTo>
                      <a:cubicBezTo>
                        <a:pt x="102" y="83"/>
                        <a:pt x="102" y="83"/>
                        <a:pt x="102" y="83"/>
                      </a:cubicBezTo>
                      <a:lnTo>
                        <a:pt x="131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10" name="Freeform 247">
                  <a:extLst>
                    <a:ext uri="{FF2B5EF4-FFF2-40B4-BE49-F238E27FC236}">
                      <a16:creationId xmlns:a16="http://schemas.microsoft.com/office/drawing/2014/main" id="{8CFDFA58-DBB9-1E30-1DF3-07894D85BE3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634" y="2740"/>
                  <a:ext cx="214" cy="180"/>
                </a:xfrm>
                <a:custGeom>
                  <a:avLst/>
                  <a:gdLst>
                    <a:gd name="T0" fmla="*/ 0 w 80"/>
                    <a:gd name="T1" fmla="*/ 67 h 67"/>
                    <a:gd name="T2" fmla="*/ 0 w 80"/>
                    <a:gd name="T3" fmla="*/ 67 h 67"/>
                    <a:gd name="T4" fmla="*/ 0 w 80"/>
                    <a:gd name="T5" fmla="*/ 66 h 67"/>
                    <a:gd name="T6" fmla="*/ 66 w 80"/>
                    <a:gd name="T7" fmla="*/ 0 h 67"/>
                    <a:gd name="T8" fmla="*/ 66 w 80"/>
                    <a:gd name="T9" fmla="*/ 0 h 67"/>
                    <a:gd name="T10" fmla="*/ 66 w 80"/>
                    <a:gd name="T11" fmla="*/ 0 h 67"/>
                    <a:gd name="T12" fmla="*/ 80 w 80"/>
                    <a:gd name="T13" fmla="*/ 18 h 67"/>
                    <a:gd name="T14" fmla="*/ 80 w 80"/>
                    <a:gd name="T15" fmla="*/ 18 h 67"/>
                    <a:gd name="T16" fmla="*/ 80 w 80"/>
                    <a:gd name="T17" fmla="*/ 18 h 67"/>
                    <a:gd name="T18" fmla="*/ 0 w 80"/>
                    <a:gd name="T19" fmla="*/ 67 h 67"/>
                    <a:gd name="T20" fmla="*/ 0 w 80"/>
                    <a:gd name="T21" fmla="*/ 67 h 67"/>
                    <a:gd name="T22" fmla="*/ 66 w 80"/>
                    <a:gd name="T23" fmla="*/ 0 h 67"/>
                    <a:gd name="T24" fmla="*/ 2 w 80"/>
                    <a:gd name="T25" fmla="*/ 65 h 67"/>
                    <a:gd name="T26" fmla="*/ 80 w 80"/>
                    <a:gd name="T27" fmla="*/ 18 h 67"/>
                    <a:gd name="T28" fmla="*/ 66 w 80"/>
                    <a:gd name="T29" fmla="*/ 0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80" h="67">
                      <a:moveTo>
                        <a:pt x="0" y="67"/>
                      </a:moveTo>
                      <a:cubicBezTo>
                        <a:pt x="0" y="67"/>
                        <a:pt x="0" y="67"/>
                        <a:pt x="0" y="67"/>
                      </a:cubicBezTo>
                      <a:cubicBezTo>
                        <a:pt x="0" y="67"/>
                        <a:pt x="0" y="67"/>
                        <a:pt x="0" y="66"/>
                      </a:cubicBezTo>
                      <a:cubicBezTo>
                        <a:pt x="66" y="0"/>
                        <a:pt x="66" y="0"/>
                        <a:pt x="66" y="0"/>
                      </a:cubicBezTo>
                      <a:cubicBezTo>
                        <a:pt x="66" y="0"/>
                        <a:pt x="66" y="0"/>
                        <a:pt x="66" y="0"/>
                      </a:cubicBezTo>
                      <a:cubicBezTo>
                        <a:pt x="66" y="0"/>
                        <a:pt x="66" y="0"/>
                        <a:pt x="66" y="0"/>
                      </a:cubicBezTo>
                      <a:cubicBezTo>
                        <a:pt x="80" y="18"/>
                        <a:pt x="80" y="18"/>
                        <a:pt x="80" y="18"/>
                      </a:cubicBezTo>
                      <a:cubicBezTo>
                        <a:pt x="80" y="18"/>
                        <a:pt x="80" y="18"/>
                        <a:pt x="80" y="18"/>
                      </a:cubicBezTo>
                      <a:cubicBezTo>
                        <a:pt x="80" y="18"/>
                        <a:pt x="80" y="18"/>
                        <a:pt x="80" y="18"/>
                      </a:cubicBezTo>
                      <a:cubicBezTo>
                        <a:pt x="0" y="67"/>
                        <a:pt x="0" y="67"/>
                        <a:pt x="0" y="67"/>
                      </a:cubicBezTo>
                      <a:cubicBezTo>
                        <a:pt x="0" y="67"/>
                        <a:pt x="0" y="67"/>
                        <a:pt x="0" y="67"/>
                      </a:cubicBezTo>
                      <a:close/>
                      <a:moveTo>
                        <a:pt x="66" y="0"/>
                      </a:moveTo>
                      <a:cubicBezTo>
                        <a:pt x="2" y="65"/>
                        <a:pt x="2" y="65"/>
                        <a:pt x="2" y="65"/>
                      </a:cubicBezTo>
                      <a:cubicBezTo>
                        <a:pt x="80" y="18"/>
                        <a:pt x="80" y="18"/>
                        <a:pt x="80" y="18"/>
                      </a:cubicBezTo>
                      <a:lnTo>
                        <a:pt x="6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11" name="Freeform 248">
                  <a:extLst>
                    <a:ext uri="{FF2B5EF4-FFF2-40B4-BE49-F238E27FC236}">
                      <a16:creationId xmlns:a16="http://schemas.microsoft.com/office/drawing/2014/main" id="{2C329E9E-79E9-EC51-CC62-47A4021032D0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155" y="2866"/>
                  <a:ext cx="236" cy="214"/>
                </a:xfrm>
                <a:custGeom>
                  <a:avLst/>
                  <a:gdLst>
                    <a:gd name="T0" fmla="*/ 0 w 88"/>
                    <a:gd name="T1" fmla="*/ 80 h 80"/>
                    <a:gd name="T2" fmla="*/ 0 w 88"/>
                    <a:gd name="T3" fmla="*/ 80 h 80"/>
                    <a:gd name="T4" fmla="*/ 0 w 88"/>
                    <a:gd name="T5" fmla="*/ 79 h 80"/>
                    <a:gd name="T6" fmla="*/ 6 w 88"/>
                    <a:gd name="T7" fmla="*/ 0 h 80"/>
                    <a:gd name="T8" fmla="*/ 7 w 88"/>
                    <a:gd name="T9" fmla="*/ 0 h 80"/>
                    <a:gd name="T10" fmla="*/ 7 w 88"/>
                    <a:gd name="T11" fmla="*/ 0 h 80"/>
                    <a:gd name="T12" fmla="*/ 87 w 88"/>
                    <a:gd name="T13" fmla="*/ 59 h 80"/>
                    <a:gd name="T14" fmla="*/ 87 w 88"/>
                    <a:gd name="T15" fmla="*/ 59 h 80"/>
                    <a:gd name="T16" fmla="*/ 87 w 88"/>
                    <a:gd name="T17" fmla="*/ 59 h 80"/>
                    <a:gd name="T18" fmla="*/ 0 w 88"/>
                    <a:gd name="T19" fmla="*/ 80 h 80"/>
                    <a:gd name="T20" fmla="*/ 0 w 88"/>
                    <a:gd name="T21" fmla="*/ 80 h 80"/>
                    <a:gd name="T22" fmla="*/ 7 w 88"/>
                    <a:gd name="T23" fmla="*/ 1 h 80"/>
                    <a:gd name="T24" fmla="*/ 0 w 88"/>
                    <a:gd name="T25" fmla="*/ 79 h 80"/>
                    <a:gd name="T26" fmla="*/ 87 w 88"/>
                    <a:gd name="T27" fmla="*/ 59 h 80"/>
                    <a:gd name="T28" fmla="*/ 7 w 88"/>
                    <a:gd name="T29" fmla="*/ 1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88" h="80">
                      <a:moveTo>
                        <a:pt x="0" y="80"/>
                      </a:moveTo>
                      <a:cubicBezTo>
                        <a:pt x="0" y="80"/>
                        <a:pt x="0" y="80"/>
                        <a:pt x="0" y="80"/>
                      </a:cubicBezTo>
                      <a:cubicBezTo>
                        <a:pt x="0" y="80"/>
                        <a:pt x="0" y="79"/>
                        <a:pt x="0" y="79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6" y="0"/>
                        <a:pt x="6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87" y="59"/>
                        <a:pt x="87" y="59"/>
                        <a:pt x="87" y="59"/>
                      </a:cubicBezTo>
                      <a:cubicBezTo>
                        <a:pt x="87" y="59"/>
                        <a:pt x="88" y="59"/>
                        <a:pt x="87" y="59"/>
                      </a:cubicBezTo>
                      <a:cubicBezTo>
                        <a:pt x="87" y="59"/>
                        <a:pt x="87" y="59"/>
                        <a:pt x="87" y="59"/>
                      </a:cubicBezTo>
                      <a:cubicBezTo>
                        <a:pt x="0" y="80"/>
                        <a:pt x="0" y="80"/>
                        <a:pt x="0" y="80"/>
                      </a:cubicBezTo>
                      <a:cubicBezTo>
                        <a:pt x="0" y="80"/>
                        <a:pt x="0" y="80"/>
                        <a:pt x="0" y="80"/>
                      </a:cubicBezTo>
                      <a:close/>
                      <a:moveTo>
                        <a:pt x="7" y="1"/>
                      </a:moveTo>
                      <a:cubicBezTo>
                        <a:pt x="0" y="79"/>
                        <a:pt x="0" y="79"/>
                        <a:pt x="0" y="79"/>
                      </a:cubicBezTo>
                      <a:cubicBezTo>
                        <a:pt x="87" y="59"/>
                        <a:pt x="87" y="59"/>
                        <a:pt x="87" y="59"/>
                      </a:cubicBezTo>
                      <a:lnTo>
                        <a:pt x="7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12" name="Freeform 249">
                  <a:extLst>
                    <a:ext uri="{FF2B5EF4-FFF2-40B4-BE49-F238E27FC236}">
                      <a16:creationId xmlns:a16="http://schemas.microsoft.com/office/drawing/2014/main" id="{2C2CDD67-8456-4A7F-A5C6-A276394045E2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171" y="2802"/>
                  <a:ext cx="367" cy="222"/>
                </a:xfrm>
                <a:custGeom>
                  <a:avLst/>
                  <a:gdLst>
                    <a:gd name="T0" fmla="*/ 81 w 137"/>
                    <a:gd name="T1" fmla="*/ 83 h 83"/>
                    <a:gd name="T2" fmla="*/ 81 w 137"/>
                    <a:gd name="T3" fmla="*/ 83 h 83"/>
                    <a:gd name="T4" fmla="*/ 1 w 137"/>
                    <a:gd name="T5" fmla="*/ 25 h 83"/>
                    <a:gd name="T6" fmla="*/ 0 w 137"/>
                    <a:gd name="T7" fmla="*/ 24 h 83"/>
                    <a:gd name="T8" fmla="*/ 1 w 137"/>
                    <a:gd name="T9" fmla="*/ 24 h 83"/>
                    <a:gd name="T10" fmla="*/ 137 w 137"/>
                    <a:gd name="T11" fmla="*/ 0 h 83"/>
                    <a:gd name="T12" fmla="*/ 137 w 137"/>
                    <a:gd name="T13" fmla="*/ 0 h 83"/>
                    <a:gd name="T14" fmla="*/ 137 w 137"/>
                    <a:gd name="T15" fmla="*/ 0 h 83"/>
                    <a:gd name="T16" fmla="*/ 81 w 137"/>
                    <a:gd name="T17" fmla="*/ 83 h 83"/>
                    <a:gd name="T18" fmla="*/ 81 w 137"/>
                    <a:gd name="T19" fmla="*/ 83 h 83"/>
                    <a:gd name="T20" fmla="*/ 81 w 137"/>
                    <a:gd name="T21" fmla="*/ 83 h 83"/>
                    <a:gd name="T22" fmla="*/ 1 w 137"/>
                    <a:gd name="T23" fmla="*/ 24 h 83"/>
                    <a:gd name="T24" fmla="*/ 81 w 137"/>
                    <a:gd name="T25" fmla="*/ 83 h 83"/>
                    <a:gd name="T26" fmla="*/ 137 w 137"/>
                    <a:gd name="T27" fmla="*/ 1 h 83"/>
                    <a:gd name="T28" fmla="*/ 1 w 137"/>
                    <a:gd name="T29" fmla="*/ 24 h 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37" h="83">
                      <a:moveTo>
                        <a:pt x="81" y="83"/>
                      </a:moveTo>
                      <a:cubicBezTo>
                        <a:pt x="81" y="83"/>
                        <a:pt x="81" y="83"/>
                        <a:pt x="81" y="83"/>
                      </a:cubicBezTo>
                      <a:cubicBezTo>
                        <a:pt x="1" y="25"/>
                        <a:pt x="1" y="25"/>
                        <a:pt x="1" y="25"/>
                      </a:cubicBezTo>
                      <a:cubicBezTo>
                        <a:pt x="0" y="24"/>
                        <a:pt x="0" y="24"/>
                        <a:pt x="0" y="24"/>
                      </a:cubicBezTo>
                      <a:cubicBezTo>
                        <a:pt x="0" y="24"/>
                        <a:pt x="1" y="24"/>
                        <a:pt x="1" y="24"/>
                      </a:cubicBezTo>
                      <a:cubicBezTo>
                        <a:pt x="137" y="0"/>
                        <a:pt x="137" y="0"/>
                        <a:pt x="137" y="0"/>
                      </a:cubicBezTo>
                      <a:cubicBezTo>
                        <a:pt x="137" y="0"/>
                        <a:pt x="137" y="0"/>
                        <a:pt x="137" y="0"/>
                      </a:cubicBezTo>
                      <a:cubicBezTo>
                        <a:pt x="137" y="0"/>
                        <a:pt x="137" y="0"/>
                        <a:pt x="137" y="0"/>
                      </a:cubicBezTo>
                      <a:cubicBezTo>
                        <a:pt x="81" y="83"/>
                        <a:pt x="81" y="83"/>
                        <a:pt x="81" y="83"/>
                      </a:cubicBezTo>
                      <a:cubicBezTo>
                        <a:pt x="81" y="83"/>
                        <a:pt x="81" y="83"/>
                        <a:pt x="81" y="83"/>
                      </a:cubicBezTo>
                      <a:cubicBezTo>
                        <a:pt x="81" y="83"/>
                        <a:pt x="81" y="83"/>
                        <a:pt x="81" y="83"/>
                      </a:cubicBezTo>
                      <a:close/>
                      <a:moveTo>
                        <a:pt x="1" y="24"/>
                      </a:moveTo>
                      <a:cubicBezTo>
                        <a:pt x="81" y="83"/>
                        <a:pt x="81" y="83"/>
                        <a:pt x="81" y="83"/>
                      </a:cubicBezTo>
                      <a:cubicBezTo>
                        <a:pt x="137" y="1"/>
                        <a:pt x="137" y="1"/>
                        <a:pt x="137" y="1"/>
                      </a:cubicBezTo>
                      <a:lnTo>
                        <a:pt x="1" y="2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13" name="Freeform 250">
                  <a:extLst>
                    <a:ext uri="{FF2B5EF4-FFF2-40B4-BE49-F238E27FC236}">
                      <a16:creationId xmlns:a16="http://schemas.microsoft.com/office/drawing/2014/main" id="{4A21BB6F-7CD1-1DAA-85A1-E1C84A87246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238" y="1416"/>
                  <a:ext cx="187" cy="201"/>
                </a:xfrm>
                <a:custGeom>
                  <a:avLst/>
                  <a:gdLst>
                    <a:gd name="T0" fmla="*/ 69 w 70"/>
                    <a:gd name="T1" fmla="*/ 75 h 75"/>
                    <a:gd name="T2" fmla="*/ 69 w 70"/>
                    <a:gd name="T3" fmla="*/ 75 h 75"/>
                    <a:gd name="T4" fmla="*/ 0 w 70"/>
                    <a:gd name="T5" fmla="*/ 35 h 75"/>
                    <a:gd name="T6" fmla="*/ 0 w 70"/>
                    <a:gd name="T7" fmla="*/ 34 h 75"/>
                    <a:gd name="T8" fmla="*/ 0 w 70"/>
                    <a:gd name="T9" fmla="*/ 34 h 75"/>
                    <a:gd name="T10" fmla="*/ 23 w 70"/>
                    <a:gd name="T11" fmla="*/ 1 h 75"/>
                    <a:gd name="T12" fmla="*/ 23 w 70"/>
                    <a:gd name="T13" fmla="*/ 0 h 75"/>
                    <a:gd name="T14" fmla="*/ 24 w 70"/>
                    <a:gd name="T15" fmla="*/ 1 h 75"/>
                    <a:gd name="T16" fmla="*/ 70 w 70"/>
                    <a:gd name="T17" fmla="*/ 75 h 75"/>
                    <a:gd name="T18" fmla="*/ 69 w 70"/>
                    <a:gd name="T19" fmla="*/ 75 h 75"/>
                    <a:gd name="T20" fmla="*/ 69 w 70"/>
                    <a:gd name="T21" fmla="*/ 75 h 75"/>
                    <a:gd name="T22" fmla="*/ 0 w 70"/>
                    <a:gd name="T23" fmla="*/ 34 h 75"/>
                    <a:gd name="T24" fmla="*/ 69 w 70"/>
                    <a:gd name="T25" fmla="*/ 74 h 75"/>
                    <a:gd name="T26" fmla="*/ 23 w 70"/>
                    <a:gd name="T27" fmla="*/ 1 h 75"/>
                    <a:gd name="T28" fmla="*/ 0 w 70"/>
                    <a:gd name="T29" fmla="*/ 34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70" h="75">
                      <a:moveTo>
                        <a:pt x="69" y="75"/>
                      </a:moveTo>
                      <a:cubicBezTo>
                        <a:pt x="69" y="75"/>
                        <a:pt x="69" y="75"/>
                        <a:pt x="69" y="75"/>
                      </a:cubicBezTo>
                      <a:cubicBezTo>
                        <a:pt x="0" y="35"/>
                        <a:pt x="0" y="35"/>
                        <a:pt x="0" y="35"/>
                      </a:cubicBezTo>
                      <a:cubicBezTo>
                        <a:pt x="0" y="35"/>
                        <a:pt x="0" y="35"/>
                        <a:pt x="0" y="34"/>
                      </a:cubicBezTo>
                      <a:cubicBezTo>
                        <a:pt x="0" y="34"/>
                        <a:pt x="0" y="34"/>
                        <a:pt x="0" y="34"/>
                      </a:cubicBezTo>
                      <a:cubicBezTo>
                        <a:pt x="23" y="1"/>
                        <a:pt x="23" y="1"/>
                        <a:pt x="23" y="1"/>
                      </a:cubicBezTo>
                      <a:cubicBezTo>
                        <a:pt x="23" y="1"/>
                        <a:pt x="23" y="1"/>
                        <a:pt x="23" y="0"/>
                      </a:cubicBezTo>
                      <a:cubicBezTo>
                        <a:pt x="23" y="0"/>
                        <a:pt x="24" y="1"/>
                        <a:pt x="24" y="1"/>
                      </a:cubicBezTo>
                      <a:cubicBezTo>
                        <a:pt x="70" y="75"/>
                        <a:pt x="70" y="75"/>
                        <a:pt x="70" y="75"/>
                      </a:cubicBezTo>
                      <a:cubicBezTo>
                        <a:pt x="70" y="75"/>
                        <a:pt x="70" y="75"/>
                        <a:pt x="69" y="75"/>
                      </a:cubicBezTo>
                      <a:cubicBezTo>
                        <a:pt x="69" y="75"/>
                        <a:pt x="69" y="75"/>
                        <a:pt x="69" y="75"/>
                      </a:cubicBezTo>
                      <a:close/>
                      <a:moveTo>
                        <a:pt x="0" y="34"/>
                      </a:moveTo>
                      <a:cubicBezTo>
                        <a:pt x="69" y="74"/>
                        <a:pt x="69" y="74"/>
                        <a:pt x="69" y="74"/>
                      </a:cubicBezTo>
                      <a:cubicBezTo>
                        <a:pt x="23" y="1"/>
                        <a:pt x="23" y="1"/>
                        <a:pt x="23" y="1"/>
                      </a:cubicBezTo>
                      <a:lnTo>
                        <a:pt x="0" y="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14" name="Freeform 251">
                  <a:extLst>
                    <a:ext uri="{FF2B5EF4-FFF2-40B4-BE49-F238E27FC236}">
                      <a16:creationId xmlns:a16="http://schemas.microsoft.com/office/drawing/2014/main" id="{2D3001A7-90C0-5A24-F353-9D0621775A6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795" y="1600"/>
                  <a:ext cx="136" cy="206"/>
                </a:xfrm>
                <a:custGeom>
                  <a:avLst/>
                  <a:gdLst>
                    <a:gd name="T0" fmla="*/ 51 w 51"/>
                    <a:gd name="T1" fmla="*/ 77 h 77"/>
                    <a:gd name="T2" fmla="*/ 51 w 51"/>
                    <a:gd name="T3" fmla="*/ 77 h 77"/>
                    <a:gd name="T4" fmla="*/ 6 w 51"/>
                    <a:gd name="T5" fmla="*/ 43 h 77"/>
                    <a:gd name="T6" fmla="*/ 5 w 51"/>
                    <a:gd name="T7" fmla="*/ 43 h 77"/>
                    <a:gd name="T8" fmla="*/ 0 w 51"/>
                    <a:gd name="T9" fmla="*/ 1 h 77"/>
                    <a:gd name="T10" fmla="*/ 0 w 51"/>
                    <a:gd name="T11" fmla="*/ 1 h 77"/>
                    <a:gd name="T12" fmla="*/ 1 w 51"/>
                    <a:gd name="T13" fmla="*/ 1 h 77"/>
                    <a:gd name="T14" fmla="*/ 51 w 51"/>
                    <a:gd name="T15" fmla="*/ 77 h 77"/>
                    <a:gd name="T16" fmla="*/ 51 w 51"/>
                    <a:gd name="T17" fmla="*/ 77 h 77"/>
                    <a:gd name="T18" fmla="*/ 51 w 51"/>
                    <a:gd name="T19" fmla="*/ 77 h 77"/>
                    <a:gd name="T20" fmla="*/ 6 w 51"/>
                    <a:gd name="T21" fmla="*/ 42 h 77"/>
                    <a:gd name="T22" fmla="*/ 50 w 51"/>
                    <a:gd name="T23" fmla="*/ 76 h 77"/>
                    <a:gd name="T24" fmla="*/ 1 w 51"/>
                    <a:gd name="T25" fmla="*/ 2 h 77"/>
                    <a:gd name="T26" fmla="*/ 6 w 51"/>
                    <a:gd name="T27" fmla="*/ 42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51" h="77">
                      <a:moveTo>
                        <a:pt x="51" y="77"/>
                      </a:moveTo>
                      <a:cubicBezTo>
                        <a:pt x="51" y="77"/>
                        <a:pt x="51" y="77"/>
                        <a:pt x="51" y="77"/>
                      </a:cubicBezTo>
                      <a:cubicBezTo>
                        <a:pt x="6" y="43"/>
                        <a:pt x="6" y="43"/>
                        <a:pt x="6" y="43"/>
                      </a:cubicBezTo>
                      <a:cubicBezTo>
                        <a:pt x="6" y="43"/>
                        <a:pt x="5" y="43"/>
                        <a:pt x="5" y="43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0"/>
                        <a:pt x="1" y="1"/>
                        <a:pt x="1" y="1"/>
                      </a:cubicBezTo>
                      <a:cubicBezTo>
                        <a:pt x="51" y="77"/>
                        <a:pt x="51" y="77"/>
                        <a:pt x="51" y="77"/>
                      </a:cubicBezTo>
                      <a:cubicBezTo>
                        <a:pt x="51" y="77"/>
                        <a:pt x="51" y="77"/>
                        <a:pt x="51" y="77"/>
                      </a:cubicBezTo>
                      <a:cubicBezTo>
                        <a:pt x="51" y="77"/>
                        <a:pt x="51" y="77"/>
                        <a:pt x="51" y="77"/>
                      </a:cubicBezTo>
                      <a:close/>
                      <a:moveTo>
                        <a:pt x="6" y="42"/>
                      </a:moveTo>
                      <a:cubicBezTo>
                        <a:pt x="50" y="76"/>
                        <a:pt x="50" y="76"/>
                        <a:pt x="50" y="76"/>
                      </a:cubicBezTo>
                      <a:cubicBezTo>
                        <a:pt x="1" y="2"/>
                        <a:pt x="1" y="2"/>
                        <a:pt x="1" y="2"/>
                      </a:cubicBezTo>
                      <a:lnTo>
                        <a:pt x="6" y="4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15" name="Freeform 252">
                  <a:extLst>
                    <a:ext uri="{FF2B5EF4-FFF2-40B4-BE49-F238E27FC236}">
                      <a16:creationId xmlns:a16="http://schemas.microsoft.com/office/drawing/2014/main" id="{3A73EC8F-A912-94F6-2819-7E7F25A5E029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985" y="2291"/>
                  <a:ext cx="50" cy="246"/>
                </a:xfrm>
                <a:custGeom>
                  <a:avLst/>
                  <a:gdLst>
                    <a:gd name="T0" fmla="*/ 1 w 19"/>
                    <a:gd name="T1" fmla="*/ 92 h 92"/>
                    <a:gd name="T2" fmla="*/ 0 w 19"/>
                    <a:gd name="T3" fmla="*/ 92 h 92"/>
                    <a:gd name="T4" fmla="*/ 0 w 19"/>
                    <a:gd name="T5" fmla="*/ 92 h 92"/>
                    <a:gd name="T6" fmla="*/ 5 w 19"/>
                    <a:gd name="T7" fmla="*/ 0 h 92"/>
                    <a:gd name="T8" fmla="*/ 5 w 19"/>
                    <a:gd name="T9" fmla="*/ 0 h 92"/>
                    <a:gd name="T10" fmla="*/ 6 w 19"/>
                    <a:gd name="T11" fmla="*/ 0 h 92"/>
                    <a:gd name="T12" fmla="*/ 19 w 19"/>
                    <a:gd name="T13" fmla="*/ 32 h 92"/>
                    <a:gd name="T14" fmla="*/ 19 w 19"/>
                    <a:gd name="T15" fmla="*/ 32 h 92"/>
                    <a:gd name="T16" fmla="*/ 1 w 19"/>
                    <a:gd name="T17" fmla="*/ 92 h 92"/>
                    <a:gd name="T18" fmla="*/ 1 w 19"/>
                    <a:gd name="T19" fmla="*/ 92 h 92"/>
                    <a:gd name="T20" fmla="*/ 6 w 19"/>
                    <a:gd name="T21" fmla="*/ 1 h 92"/>
                    <a:gd name="T22" fmla="*/ 1 w 19"/>
                    <a:gd name="T23" fmla="*/ 90 h 92"/>
                    <a:gd name="T24" fmla="*/ 18 w 19"/>
                    <a:gd name="T25" fmla="*/ 32 h 92"/>
                    <a:gd name="T26" fmla="*/ 6 w 19"/>
                    <a:gd name="T27" fmla="*/ 1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9" h="92">
                      <a:moveTo>
                        <a:pt x="1" y="92"/>
                      </a:moveTo>
                      <a:cubicBezTo>
                        <a:pt x="1" y="92"/>
                        <a:pt x="1" y="92"/>
                        <a:pt x="0" y="92"/>
                      </a:cubicBezTo>
                      <a:cubicBezTo>
                        <a:pt x="0" y="92"/>
                        <a:pt x="0" y="92"/>
                        <a:pt x="0" y="92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19" y="32"/>
                        <a:pt x="19" y="32"/>
                        <a:pt x="19" y="32"/>
                      </a:cubicBezTo>
                      <a:cubicBezTo>
                        <a:pt x="19" y="32"/>
                        <a:pt x="19" y="32"/>
                        <a:pt x="19" y="32"/>
                      </a:cubicBezTo>
                      <a:cubicBezTo>
                        <a:pt x="1" y="92"/>
                        <a:pt x="1" y="92"/>
                        <a:pt x="1" y="92"/>
                      </a:cubicBezTo>
                      <a:cubicBezTo>
                        <a:pt x="1" y="92"/>
                        <a:pt x="1" y="92"/>
                        <a:pt x="1" y="92"/>
                      </a:cubicBezTo>
                      <a:close/>
                      <a:moveTo>
                        <a:pt x="6" y="1"/>
                      </a:moveTo>
                      <a:cubicBezTo>
                        <a:pt x="1" y="90"/>
                        <a:pt x="1" y="90"/>
                        <a:pt x="1" y="90"/>
                      </a:cubicBezTo>
                      <a:cubicBezTo>
                        <a:pt x="18" y="32"/>
                        <a:pt x="18" y="32"/>
                        <a:pt x="18" y="32"/>
                      </a:cubicBezTo>
                      <a:lnTo>
                        <a:pt x="6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16" name="Freeform 253">
                  <a:extLst>
                    <a:ext uri="{FF2B5EF4-FFF2-40B4-BE49-F238E27FC236}">
                      <a16:creationId xmlns:a16="http://schemas.microsoft.com/office/drawing/2014/main" id="{5D5B36AF-FBE9-2AE8-CE3D-6280256BCD32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808" y="2518"/>
                  <a:ext cx="179" cy="222"/>
                </a:xfrm>
                <a:custGeom>
                  <a:avLst/>
                  <a:gdLst>
                    <a:gd name="T0" fmla="*/ 1 w 67"/>
                    <a:gd name="T1" fmla="*/ 83 h 83"/>
                    <a:gd name="T2" fmla="*/ 1 w 67"/>
                    <a:gd name="T3" fmla="*/ 83 h 83"/>
                    <a:gd name="T4" fmla="*/ 0 w 67"/>
                    <a:gd name="T5" fmla="*/ 83 h 83"/>
                    <a:gd name="T6" fmla="*/ 30 w 67"/>
                    <a:gd name="T7" fmla="*/ 0 h 83"/>
                    <a:gd name="T8" fmla="*/ 30 w 67"/>
                    <a:gd name="T9" fmla="*/ 0 h 83"/>
                    <a:gd name="T10" fmla="*/ 67 w 67"/>
                    <a:gd name="T11" fmla="*/ 7 h 83"/>
                    <a:gd name="T12" fmla="*/ 67 w 67"/>
                    <a:gd name="T13" fmla="*/ 7 h 83"/>
                    <a:gd name="T14" fmla="*/ 67 w 67"/>
                    <a:gd name="T15" fmla="*/ 7 h 83"/>
                    <a:gd name="T16" fmla="*/ 1 w 67"/>
                    <a:gd name="T17" fmla="*/ 83 h 83"/>
                    <a:gd name="T18" fmla="*/ 1 w 67"/>
                    <a:gd name="T19" fmla="*/ 83 h 83"/>
                    <a:gd name="T20" fmla="*/ 30 w 67"/>
                    <a:gd name="T21" fmla="*/ 1 h 83"/>
                    <a:gd name="T22" fmla="*/ 1 w 67"/>
                    <a:gd name="T23" fmla="*/ 82 h 83"/>
                    <a:gd name="T24" fmla="*/ 66 w 67"/>
                    <a:gd name="T25" fmla="*/ 7 h 83"/>
                    <a:gd name="T26" fmla="*/ 30 w 67"/>
                    <a:gd name="T27" fmla="*/ 1 h 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67" h="83">
                      <a:moveTo>
                        <a:pt x="1" y="83"/>
                      </a:moveTo>
                      <a:cubicBezTo>
                        <a:pt x="1" y="83"/>
                        <a:pt x="1" y="83"/>
                        <a:pt x="1" y="83"/>
                      </a:cubicBezTo>
                      <a:cubicBezTo>
                        <a:pt x="0" y="83"/>
                        <a:pt x="0" y="83"/>
                        <a:pt x="0" y="83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67" y="7"/>
                        <a:pt x="67" y="7"/>
                        <a:pt x="67" y="7"/>
                      </a:cubicBezTo>
                      <a:cubicBezTo>
                        <a:pt x="67" y="7"/>
                        <a:pt x="67" y="7"/>
                        <a:pt x="67" y="7"/>
                      </a:cubicBezTo>
                      <a:cubicBezTo>
                        <a:pt x="67" y="7"/>
                        <a:pt x="67" y="7"/>
                        <a:pt x="67" y="7"/>
                      </a:cubicBezTo>
                      <a:cubicBezTo>
                        <a:pt x="1" y="83"/>
                        <a:pt x="1" y="83"/>
                        <a:pt x="1" y="83"/>
                      </a:cubicBezTo>
                      <a:cubicBezTo>
                        <a:pt x="1" y="83"/>
                        <a:pt x="1" y="83"/>
                        <a:pt x="1" y="83"/>
                      </a:cubicBezTo>
                      <a:close/>
                      <a:moveTo>
                        <a:pt x="30" y="1"/>
                      </a:moveTo>
                      <a:cubicBezTo>
                        <a:pt x="1" y="82"/>
                        <a:pt x="1" y="82"/>
                        <a:pt x="1" y="82"/>
                      </a:cubicBezTo>
                      <a:cubicBezTo>
                        <a:pt x="66" y="7"/>
                        <a:pt x="66" y="7"/>
                        <a:pt x="66" y="7"/>
                      </a:cubicBezTo>
                      <a:lnTo>
                        <a:pt x="30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17" name="Freeform 254">
                  <a:extLst>
                    <a:ext uri="{FF2B5EF4-FFF2-40B4-BE49-F238E27FC236}">
                      <a16:creationId xmlns:a16="http://schemas.microsoft.com/office/drawing/2014/main" id="{D21A3397-33A4-E142-B0D4-2DE139C1B043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808" y="2537"/>
                  <a:ext cx="179" cy="251"/>
                </a:xfrm>
                <a:custGeom>
                  <a:avLst/>
                  <a:gdLst>
                    <a:gd name="T0" fmla="*/ 15 w 67"/>
                    <a:gd name="T1" fmla="*/ 94 h 94"/>
                    <a:gd name="T2" fmla="*/ 15 w 67"/>
                    <a:gd name="T3" fmla="*/ 94 h 94"/>
                    <a:gd name="T4" fmla="*/ 1 w 67"/>
                    <a:gd name="T5" fmla="*/ 76 h 94"/>
                    <a:gd name="T6" fmla="*/ 1 w 67"/>
                    <a:gd name="T7" fmla="*/ 76 h 94"/>
                    <a:gd name="T8" fmla="*/ 66 w 67"/>
                    <a:gd name="T9" fmla="*/ 0 h 94"/>
                    <a:gd name="T10" fmla="*/ 67 w 67"/>
                    <a:gd name="T11" fmla="*/ 0 h 94"/>
                    <a:gd name="T12" fmla="*/ 67 w 67"/>
                    <a:gd name="T13" fmla="*/ 0 h 94"/>
                    <a:gd name="T14" fmla="*/ 15 w 67"/>
                    <a:gd name="T15" fmla="*/ 94 h 94"/>
                    <a:gd name="T16" fmla="*/ 15 w 67"/>
                    <a:gd name="T17" fmla="*/ 94 h 94"/>
                    <a:gd name="T18" fmla="*/ 15 w 67"/>
                    <a:gd name="T19" fmla="*/ 94 h 94"/>
                    <a:gd name="T20" fmla="*/ 1 w 67"/>
                    <a:gd name="T21" fmla="*/ 76 h 94"/>
                    <a:gd name="T22" fmla="*/ 15 w 67"/>
                    <a:gd name="T23" fmla="*/ 94 h 94"/>
                    <a:gd name="T24" fmla="*/ 65 w 67"/>
                    <a:gd name="T25" fmla="*/ 2 h 94"/>
                    <a:gd name="T26" fmla="*/ 1 w 67"/>
                    <a:gd name="T27" fmla="*/ 76 h 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67" h="94">
                      <a:moveTo>
                        <a:pt x="15" y="94"/>
                      </a:moveTo>
                      <a:cubicBezTo>
                        <a:pt x="15" y="94"/>
                        <a:pt x="15" y="94"/>
                        <a:pt x="15" y="94"/>
                      </a:cubicBezTo>
                      <a:cubicBezTo>
                        <a:pt x="1" y="76"/>
                        <a:pt x="1" y="76"/>
                        <a:pt x="1" y="76"/>
                      </a:cubicBezTo>
                      <a:cubicBezTo>
                        <a:pt x="0" y="76"/>
                        <a:pt x="0" y="76"/>
                        <a:pt x="1" y="76"/>
                      </a:cubicBezTo>
                      <a:cubicBezTo>
                        <a:pt x="66" y="0"/>
                        <a:pt x="66" y="0"/>
                        <a:pt x="66" y="0"/>
                      </a:cubicBezTo>
                      <a:cubicBezTo>
                        <a:pt x="66" y="0"/>
                        <a:pt x="67" y="0"/>
                        <a:pt x="67" y="0"/>
                      </a:cubicBezTo>
                      <a:cubicBezTo>
                        <a:pt x="67" y="0"/>
                        <a:pt x="67" y="0"/>
                        <a:pt x="67" y="0"/>
                      </a:cubicBezTo>
                      <a:cubicBezTo>
                        <a:pt x="15" y="94"/>
                        <a:pt x="15" y="94"/>
                        <a:pt x="15" y="94"/>
                      </a:cubicBezTo>
                      <a:cubicBezTo>
                        <a:pt x="15" y="94"/>
                        <a:pt x="15" y="94"/>
                        <a:pt x="15" y="94"/>
                      </a:cubicBezTo>
                      <a:cubicBezTo>
                        <a:pt x="15" y="94"/>
                        <a:pt x="15" y="94"/>
                        <a:pt x="15" y="94"/>
                      </a:cubicBezTo>
                      <a:close/>
                      <a:moveTo>
                        <a:pt x="1" y="76"/>
                      </a:moveTo>
                      <a:cubicBezTo>
                        <a:pt x="15" y="94"/>
                        <a:pt x="15" y="94"/>
                        <a:pt x="15" y="94"/>
                      </a:cubicBezTo>
                      <a:cubicBezTo>
                        <a:pt x="65" y="2"/>
                        <a:pt x="65" y="2"/>
                        <a:pt x="65" y="2"/>
                      </a:cubicBezTo>
                      <a:lnTo>
                        <a:pt x="1" y="7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18" name="Freeform 255">
                  <a:extLst>
                    <a:ext uri="{FF2B5EF4-FFF2-40B4-BE49-F238E27FC236}">
                      <a16:creationId xmlns:a16="http://schemas.microsoft.com/office/drawing/2014/main" id="{1987F992-4C89-E99F-2E53-FDEE46946CB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888" y="2291"/>
                  <a:ext cx="113" cy="246"/>
                </a:xfrm>
                <a:custGeom>
                  <a:avLst/>
                  <a:gdLst>
                    <a:gd name="T0" fmla="*/ 37 w 42"/>
                    <a:gd name="T1" fmla="*/ 92 h 92"/>
                    <a:gd name="T2" fmla="*/ 36 w 42"/>
                    <a:gd name="T3" fmla="*/ 92 h 92"/>
                    <a:gd name="T4" fmla="*/ 0 w 42"/>
                    <a:gd name="T5" fmla="*/ 85 h 92"/>
                    <a:gd name="T6" fmla="*/ 0 w 42"/>
                    <a:gd name="T7" fmla="*/ 85 h 92"/>
                    <a:gd name="T8" fmla="*/ 0 w 42"/>
                    <a:gd name="T9" fmla="*/ 85 h 92"/>
                    <a:gd name="T10" fmla="*/ 41 w 42"/>
                    <a:gd name="T11" fmla="*/ 0 h 92"/>
                    <a:gd name="T12" fmla="*/ 42 w 42"/>
                    <a:gd name="T13" fmla="*/ 0 h 92"/>
                    <a:gd name="T14" fmla="*/ 42 w 42"/>
                    <a:gd name="T15" fmla="*/ 0 h 92"/>
                    <a:gd name="T16" fmla="*/ 37 w 42"/>
                    <a:gd name="T17" fmla="*/ 92 h 92"/>
                    <a:gd name="T18" fmla="*/ 37 w 42"/>
                    <a:gd name="T19" fmla="*/ 92 h 92"/>
                    <a:gd name="T20" fmla="*/ 37 w 42"/>
                    <a:gd name="T21" fmla="*/ 92 h 92"/>
                    <a:gd name="T22" fmla="*/ 0 w 42"/>
                    <a:gd name="T23" fmla="*/ 85 h 92"/>
                    <a:gd name="T24" fmla="*/ 36 w 42"/>
                    <a:gd name="T25" fmla="*/ 92 h 92"/>
                    <a:gd name="T26" fmla="*/ 41 w 42"/>
                    <a:gd name="T27" fmla="*/ 1 h 92"/>
                    <a:gd name="T28" fmla="*/ 0 w 42"/>
                    <a:gd name="T29" fmla="*/ 85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42" h="92">
                      <a:moveTo>
                        <a:pt x="37" y="92"/>
                      </a:moveTo>
                      <a:cubicBezTo>
                        <a:pt x="37" y="92"/>
                        <a:pt x="37" y="92"/>
                        <a:pt x="36" y="92"/>
                      </a:cubicBezTo>
                      <a:cubicBezTo>
                        <a:pt x="0" y="85"/>
                        <a:pt x="0" y="85"/>
                        <a:pt x="0" y="85"/>
                      </a:cubicBezTo>
                      <a:cubicBezTo>
                        <a:pt x="0" y="85"/>
                        <a:pt x="0" y="85"/>
                        <a:pt x="0" y="85"/>
                      </a:cubicBezTo>
                      <a:cubicBezTo>
                        <a:pt x="0" y="85"/>
                        <a:pt x="0" y="85"/>
                        <a:pt x="0" y="85"/>
                      </a:cubicBezTo>
                      <a:cubicBezTo>
                        <a:pt x="41" y="0"/>
                        <a:pt x="41" y="0"/>
                        <a:pt x="41" y="0"/>
                      </a:cubicBezTo>
                      <a:cubicBezTo>
                        <a:pt x="41" y="0"/>
                        <a:pt x="41" y="0"/>
                        <a:pt x="42" y="0"/>
                      </a:cubicBezTo>
                      <a:cubicBezTo>
                        <a:pt x="42" y="0"/>
                        <a:pt x="42" y="0"/>
                        <a:pt x="42" y="0"/>
                      </a:cubicBezTo>
                      <a:cubicBezTo>
                        <a:pt x="37" y="92"/>
                        <a:pt x="37" y="92"/>
                        <a:pt x="37" y="92"/>
                      </a:cubicBezTo>
                      <a:cubicBezTo>
                        <a:pt x="37" y="92"/>
                        <a:pt x="37" y="92"/>
                        <a:pt x="37" y="92"/>
                      </a:cubicBezTo>
                      <a:cubicBezTo>
                        <a:pt x="37" y="92"/>
                        <a:pt x="37" y="92"/>
                        <a:pt x="37" y="92"/>
                      </a:cubicBezTo>
                      <a:close/>
                      <a:moveTo>
                        <a:pt x="0" y="85"/>
                      </a:moveTo>
                      <a:cubicBezTo>
                        <a:pt x="36" y="92"/>
                        <a:pt x="36" y="92"/>
                        <a:pt x="36" y="92"/>
                      </a:cubicBezTo>
                      <a:cubicBezTo>
                        <a:pt x="41" y="1"/>
                        <a:pt x="41" y="1"/>
                        <a:pt x="41" y="1"/>
                      </a:cubicBezTo>
                      <a:lnTo>
                        <a:pt x="0" y="8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19" name="Freeform 256">
                  <a:extLst>
                    <a:ext uri="{FF2B5EF4-FFF2-40B4-BE49-F238E27FC236}">
                      <a16:creationId xmlns:a16="http://schemas.microsoft.com/office/drawing/2014/main" id="{5615BB88-4177-11A6-DAEE-786C3C765B2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538" y="2427"/>
                  <a:ext cx="350" cy="375"/>
                </a:xfrm>
                <a:custGeom>
                  <a:avLst/>
                  <a:gdLst>
                    <a:gd name="T0" fmla="*/ 0 w 131"/>
                    <a:gd name="T1" fmla="*/ 140 h 140"/>
                    <a:gd name="T2" fmla="*/ 0 w 131"/>
                    <a:gd name="T3" fmla="*/ 140 h 140"/>
                    <a:gd name="T4" fmla="*/ 0 w 131"/>
                    <a:gd name="T5" fmla="*/ 140 h 140"/>
                    <a:gd name="T6" fmla="*/ 13 w 131"/>
                    <a:gd name="T7" fmla="*/ 0 h 140"/>
                    <a:gd name="T8" fmla="*/ 13 w 131"/>
                    <a:gd name="T9" fmla="*/ 0 h 140"/>
                    <a:gd name="T10" fmla="*/ 14 w 131"/>
                    <a:gd name="T11" fmla="*/ 0 h 140"/>
                    <a:gd name="T12" fmla="*/ 131 w 131"/>
                    <a:gd name="T13" fmla="*/ 34 h 140"/>
                    <a:gd name="T14" fmla="*/ 131 w 131"/>
                    <a:gd name="T15" fmla="*/ 34 h 140"/>
                    <a:gd name="T16" fmla="*/ 131 w 131"/>
                    <a:gd name="T17" fmla="*/ 34 h 140"/>
                    <a:gd name="T18" fmla="*/ 0 w 131"/>
                    <a:gd name="T19" fmla="*/ 140 h 140"/>
                    <a:gd name="T20" fmla="*/ 0 w 131"/>
                    <a:gd name="T21" fmla="*/ 140 h 140"/>
                    <a:gd name="T22" fmla="*/ 14 w 131"/>
                    <a:gd name="T23" fmla="*/ 1 h 140"/>
                    <a:gd name="T24" fmla="*/ 0 w 131"/>
                    <a:gd name="T25" fmla="*/ 140 h 140"/>
                    <a:gd name="T26" fmla="*/ 131 w 131"/>
                    <a:gd name="T27" fmla="*/ 34 h 140"/>
                    <a:gd name="T28" fmla="*/ 14 w 131"/>
                    <a:gd name="T29" fmla="*/ 1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31" h="140">
                      <a:moveTo>
                        <a:pt x="0" y="140"/>
                      </a:moveTo>
                      <a:cubicBezTo>
                        <a:pt x="0" y="140"/>
                        <a:pt x="0" y="140"/>
                        <a:pt x="0" y="140"/>
                      </a:cubicBezTo>
                      <a:cubicBezTo>
                        <a:pt x="0" y="140"/>
                        <a:pt x="0" y="140"/>
                        <a:pt x="0" y="14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3" y="0"/>
                        <a:pt x="13" y="0"/>
                        <a:pt x="14" y="0"/>
                      </a:cubicBezTo>
                      <a:cubicBezTo>
                        <a:pt x="131" y="34"/>
                        <a:pt x="131" y="34"/>
                        <a:pt x="131" y="34"/>
                      </a:cubicBezTo>
                      <a:cubicBezTo>
                        <a:pt x="131" y="34"/>
                        <a:pt x="131" y="34"/>
                        <a:pt x="131" y="34"/>
                      </a:cubicBezTo>
                      <a:cubicBezTo>
                        <a:pt x="131" y="34"/>
                        <a:pt x="131" y="34"/>
                        <a:pt x="131" y="34"/>
                      </a:cubicBezTo>
                      <a:cubicBezTo>
                        <a:pt x="0" y="140"/>
                        <a:pt x="0" y="140"/>
                        <a:pt x="0" y="140"/>
                      </a:cubicBezTo>
                      <a:cubicBezTo>
                        <a:pt x="0" y="140"/>
                        <a:pt x="0" y="140"/>
                        <a:pt x="0" y="140"/>
                      </a:cubicBezTo>
                      <a:close/>
                      <a:moveTo>
                        <a:pt x="14" y="1"/>
                      </a:moveTo>
                      <a:cubicBezTo>
                        <a:pt x="0" y="140"/>
                        <a:pt x="0" y="140"/>
                        <a:pt x="0" y="140"/>
                      </a:cubicBezTo>
                      <a:cubicBezTo>
                        <a:pt x="131" y="34"/>
                        <a:pt x="131" y="34"/>
                        <a:pt x="131" y="34"/>
                      </a:cubicBezTo>
                      <a:lnTo>
                        <a:pt x="14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20" name="Freeform 257">
                  <a:extLst>
                    <a:ext uri="{FF2B5EF4-FFF2-40B4-BE49-F238E27FC236}">
                      <a16:creationId xmlns:a16="http://schemas.microsoft.com/office/drawing/2014/main" id="{9742FF35-0484-36FA-7829-EF18C528CE0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573" y="2304"/>
                  <a:ext cx="315" cy="214"/>
                </a:xfrm>
                <a:custGeom>
                  <a:avLst/>
                  <a:gdLst>
                    <a:gd name="T0" fmla="*/ 118 w 118"/>
                    <a:gd name="T1" fmla="*/ 80 h 80"/>
                    <a:gd name="T2" fmla="*/ 118 w 118"/>
                    <a:gd name="T3" fmla="*/ 80 h 80"/>
                    <a:gd name="T4" fmla="*/ 0 w 118"/>
                    <a:gd name="T5" fmla="*/ 47 h 80"/>
                    <a:gd name="T6" fmla="*/ 0 w 118"/>
                    <a:gd name="T7" fmla="*/ 46 h 80"/>
                    <a:gd name="T8" fmla="*/ 0 w 118"/>
                    <a:gd name="T9" fmla="*/ 46 h 80"/>
                    <a:gd name="T10" fmla="*/ 84 w 118"/>
                    <a:gd name="T11" fmla="*/ 0 h 80"/>
                    <a:gd name="T12" fmla="*/ 84 w 118"/>
                    <a:gd name="T13" fmla="*/ 0 h 80"/>
                    <a:gd name="T14" fmla="*/ 84 w 118"/>
                    <a:gd name="T15" fmla="*/ 0 h 80"/>
                    <a:gd name="T16" fmla="*/ 118 w 118"/>
                    <a:gd name="T17" fmla="*/ 80 h 80"/>
                    <a:gd name="T18" fmla="*/ 118 w 118"/>
                    <a:gd name="T19" fmla="*/ 80 h 80"/>
                    <a:gd name="T20" fmla="*/ 118 w 118"/>
                    <a:gd name="T21" fmla="*/ 80 h 80"/>
                    <a:gd name="T22" fmla="*/ 1 w 118"/>
                    <a:gd name="T23" fmla="*/ 46 h 80"/>
                    <a:gd name="T24" fmla="*/ 118 w 118"/>
                    <a:gd name="T25" fmla="*/ 80 h 80"/>
                    <a:gd name="T26" fmla="*/ 84 w 118"/>
                    <a:gd name="T27" fmla="*/ 0 h 80"/>
                    <a:gd name="T28" fmla="*/ 1 w 118"/>
                    <a:gd name="T29" fmla="*/ 46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18" h="80">
                      <a:moveTo>
                        <a:pt x="118" y="80"/>
                      </a:moveTo>
                      <a:cubicBezTo>
                        <a:pt x="118" y="80"/>
                        <a:pt x="118" y="80"/>
                        <a:pt x="118" y="80"/>
                      </a:cubicBezTo>
                      <a:cubicBezTo>
                        <a:pt x="0" y="47"/>
                        <a:pt x="0" y="47"/>
                        <a:pt x="0" y="47"/>
                      </a:cubicBezTo>
                      <a:cubicBezTo>
                        <a:pt x="0" y="47"/>
                        <a:pt x="0" y="47"/>
                        <a:pt x="0" y="46"/>
                      </a:cubicBezTo>
                      <a:cubicBezTo>
                        <a:pt x="0" y="46"/>
                        <a:pt x="0" y="46"/>
                        <a:pt x="0" y="46"/>
                      </a:cubicBezTo>
                      <a:cubicBezTo>
                        <a:pt x="84" y="0"/>
                        <a:pt x="84" y="0"/>
                        <a:pt x="84" y="0"/>
                      </a:cubicBezTo>
                      <a:cubicBezTo>
                        <a:pt x="84" y="0"/>
                        <a:pt x="84" y="0"/>
                        <a:pt x="84" y="0"/>
                      </a:cubicBezTo>
                      <a:cubicBezTo>
                        <a:pt x="84" y="0"/>
                        <a:pt x="84" y="0"/>
                        <a:pt x="84" y="0"/>
                      </a:cubicBezTo>
                      <a:cubicBezTo>
                        <a:pt x="118" y="80"/>
                        <a:pt x="118" y="80"/>
                        <a:pt x="118" y="80"/>
                      </a:cubicBezTo>
                      <a:cubicBezTo>
                        <a:pt x="118" y="80"/>
                        <a:pt x="118" y="80"/>
                        <a:pt x="118" y="80"/>
                      </a:cubicBezTo>
                      <a:cubicBezTo>
                        <a:pt x="118" y="80"/>
                        <a:pt x="118" y="80"/>
                        <a:pt x="118" y="80"/>
                      </a:cubicBezTo>
                      <a:close/>
                      <a:moveTo>
                        <a:pt x="1" y="46"/>
                      </a:moveTo>
                      <a:cubicBezTo>
                        <a:pt x="118" y="80"/>
                        <a:pt x="118" y="80"/>
                        <a:pt x="118" y="80"/>
                      </a:cubicBezTo>
                      <a:cubicBezTo>
                        <a:pt x="84" y="0"/>
                        <a:pt x="84" y="0"/>
                        <a:pt x="84" y="0"/>
                      </a:cubicBezTo>
                      <a:lnTo>
                        <a:pt x="1" y="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21" name="Freeform 258">
                  <a:extLst>
                    <a:ext uri="{FF2B5EF4-FFF2-40B4-BE49-F238E27FC236}">
                      <a16:creationId xmlns:a16="http://schemas.microsoft.com/office/drawing/2014/main" id="{8808B4F8-7FBE-DB34-6F80-C6764088705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944" y="1919"/>
                  <a:ext cx="65" cy="195"/>
                </a:xfrm>
                <a:custGeom>
                  <a:avLst/>
                  <a:gdLst>
                    <a:gd name="T0" fmla="*/ 15 w 24"/>
                    <a:gd name="T1" fmla="*/ 73 h 73"/>
                    <a:gd name="T2" fmla="*/ 15 w 24"/>
                    <a:gd name="T3" fmla="*/ 73 h 73"/>
                    <a:gd name="T4" fmla="*/ 15 w 24"/>
                    <a:gd name="T5" fmla="*/ 73 h 73"/>
                    <a:gd name="T6" fmla="*/ 0 w 24"/>
                    <a:gd name="T7" fmla="*/ 0 h 73"/>
                    <a:gd name="T8" fmla="*/ 0 w 24"/>
                    <a:gd name="T9" fmla="*/ 0 h 73"/>
                    <a:gd name="T10" fmla="*/ 0 w 24"/>
                    <a:gd name="T11" fmla="*/ 0 h 73"/>
                    <a:gd name="T12" fmla="*/ 24 w 24"/>
                    <a:gd name="T13" fmla="*/ 35 h 73"/>
                    <a:gd name="T14" fmla="*/ 24 w 24"/>
                    <a:gd name="T15" fmla="*/ 35 h 73"/>
                    <a:gd name="T16" fmla="*/ 15 w 24"/>
                    <a:gd name="T17" fmla="*/ 73 h 73"/>
                    <a:gd name="T18" fmla="*/ 15 w 24"/>
                    <a:gd name="T19" fmla="*/ 73 h 73"/>
                    <a:gd name="T20" fmla="*/ 1 w 24"/>
                    <a:gd name="T21" fmla="*/ 1 h 73"/>
                    <a:gd name="T22" fmla="*/ 15 w 24"/>
                    <a:gd name="T23" fmla="*/ 72 h 73"/>
                    <a:gd name="T24" fmla="*/ 23 w 24"/>
                    <a:gd name="T25" fmla="*/ 35 h 73"/>
                    <a:gd name="T26" fmla="*/ 1 w 24"/>
                    <a:gd name="T27" fmla="*/ 1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4" h="73">
                      <a:moveTo>
                        <a:pt x="15" y="73"/>
                      </a:moveTo>
                      <a:cubicBezTo>
                        <a:pt x="15" y="73"/>
                        <a:pt x="15" y="73"/>
                        <a:pt x="15" y="73"/>
                      </a:cubicBezTo>
                      <a:cubicBezTo>
                        <a:pt x="15" y="73"/>
                        <a:pt x="15" y="73"/>
                        <a:pt x="15" y="73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4" y="35"/>
                        <a:pt x="24" y="35"/>
                        <a:pt x="24" y="35"/>
                      </a:cubicBezTo>
                      <a:cubicBezTo>
                        <a:pt x="24" y="35"/>
                        <a:pt x="24" y="35"/>
                        <a:pt x="24" y="35"/>
                      </a:cubicBezTo>
                      <a:cubicBezTo>
                        <a:pt x="15" y="73"/>
                        <a:pt x="15" y="73"/>
                        <a:pt x="15" y="73"/>
                      </a:cubicBezTo>
                      <a:cubicBezTo>
                        <a:pt x="15" y="73"/>
                        <a:pt x="15" y="73"/>
                        <a:pt x="15" y="73"/>
                      </a:cubicBezTo>
                      <a:close/>
                      <a:moveTo>
                        <a:pt x="1" y="1"/>
                      </a:moveTo>
                      <a:cubicBezTo>
                        <a:pt x="15" y="72"/>
                        <a:pt x="15" y="72"/>
                        <a:pt x="15" y="72"/>
                      </a:cubicBezTo>
                      <a:cubicBezTo>
                        <a:pt x="23" y="35"/>
                        <a:pt x="23" y="35"/>
                        <a:pt x="23" y="35"/>
                      </a:cubicBez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22" name="Freeform 259">
                  <a:extLst>
                    <a:ext uri="{FF2B5EF4-FFF2-40B4-BE49-F238E27FC236}">
                      <a16:creationId xmlns:a16="http://schemas.microsoft.com/office/drawing/2014/main" id="{BB3911AE-6963-C05E-66BB-0665882F8740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931" y="1806"/>
                  <a:ext cx="78" cy="206"/>
                </a:xfrm>
                <a:custGeom>
                  <a:avLst/>
                  <a:gdLst>
                    <a:gd name="T0" fmla="*/ 29 w 29"/>
                    <a:gd name="T1" fmla="*/ 77 h 77"/>
                    <a:gd name="T2" fmla="*/ 28 w 29"/>
                    <a:gd name="T3" fmla="*/ 77 h 77"/>
                    <a:gd name="T4" fmla="*/ 5 w 29"/>
                    <a:gd name="T5" fmla="*/ 42 h 77"/>
                    <a:gd name="T6" fmla="*/ 5 w 29"/>
                    <a:gd name="T7" fmla="*/ 42 h 77"/>
                    <a:gd name="T8" fmla="*/ 0 w 29"/>
                    <a:gd name="T9" fmla="*/ 0 h 77"/>
                    <a:gd name="T10" fmla="*/ 0 w 29"/>
                    <a:gd name="T11" fmla="*/ 0 h 77"/>
                    <a:gd name="T12" fmla="*/ 0 w 29"/>
                    <a:gd name="T13" fmla="*/ 0 h 77"/>
                    <a:gd name="T14" fmla="*/ 29 w 29"/>
                    <a:gd name="T15" fmla="*/ 77 h 77"/>
                    <a:gd name="T16" fmla="*/ 29 w 29"/>
                    <a:gd name="T17" fmla="*/ 77 h 77"/>
                    <a:gd name="T18" fmla="*/ 29 w 29"/>
                    <a:gd name="T19" fmla="*/ 77 h 77"/>
                    <a:gd name="T20" fmla="*/ 5 w 29"/>
                    <a:gd name="T21" fmla="*/ 42 h 77"/>
                    <a:gd name="T22" fmla="*/ 28 w 29"/>
                    <a:gd name="T23" fmla="*/ 75 h 77"/>
                    <a:gd name="T24" fmla="*/ 0 w 29"/>
                    <a:gd name="T25" fmla="*/ 2 h 77"/>
                    <a:gd name="T26" fmla="*/ 5 w 29"/>
                    <a:gd name="T27" fmla="*/ 42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9" h="77">
                      <a:moveTo>
                        <a:pt x="29" y="77"/>
                      </a:moveTo>
                      <a:cubicBezTo>
                        <a:pt x="29" y="77"/>
                        <a:pt x="28" y="77"/>
                        <a:pt x="28" y="77"/>
                      </a:cubicBezTo>
                      <a:cubicBezTo>
                        <a:pt x="5" y="42"/>
                        <a:pt x="5" y="42"/>
                        <a:pt x="5" y="42"/>
                      </a:cubicBezTo>
                      <a:cubicBezTo>
                        <a:pt x="5" y="42"/>
                        <a:pt x="5" y="42"/>
                        <a:pt x="5" y="42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9" y="77"/>
                        <a:pt x="29" y="77"/>
                        <a:pt x="29" y="77"/>
                      </a:cubicBezTo>
                      <a:cubicBezTo>
                        <a:pt x="29" y="77"/>
                        <a:pt x="29" y="77"/>
                        <a:pt x="29" y="77"/>
                      </a:cubicBezTo>
                      <a:cubicBezTo>
                        <a:pt x="29" y="77"/>
                        <a:pt x="29" y="77"/>
                        <a:pt x="29" y="77"/>
                      </a:cubicBezTo>
                      <a:close/>
                      <a:moveTo>
                        <a:pt x="5" y="42"/>
                      </a:moveTo>
                      <a:cubicBezTo>
                        <a:pt x="28" y="75"/>
                        <a:pt x="28" y="75"/>
                        <a:pt x="28" y="75"/>
                      </a:cubicBezTo>
                      <a:cubicBezTo>
                        <a:pt x="0" y="2"/>
                        <a:pt x="0" y="2"/>
                        <a:pt x="0" y="2"/>
                      </a:cubicBezTo>
                      <a:lnTo>
                        <a:pt x="5" y="4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23" name="Freeform 260">
                  <a:extLst>
                    <a:ext uri="{FF2B5EF4-FFF2-40B4-BE49-F238E27FC236}">
                      <a16:creationId xmlns:a16="http://schemas.microsoft.com/office/drawing/2014/main" id="{181ADDE8-FE05-58E7-ABB4-C0EBDC173FE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808" y="1713"/>
                  <a:ext cx="136" cy="206"/>
                </a:xfrm>
                <a:custGeom>
                  <a:avLst/>
                  <a:gdLst>
                    <a:gd name="T0" fmla="*/ 51 w 51"/>
                    <a:gd name="T1" fmla="*/ 77 h 77"/>
                    <a:gd name="T2" fmla="*/ 51 w 51"/>
                    <a:gd name="T3" fmla="*/ 77 h 77"/>
                    <a:gd name="T4" fmla="*/ 1 w 51"/>
                    <a:gd name="T5" fmla="*/ 1 h 77"/>
                    <a:gd name="T6" fmla="*/ 1 w 51"/>
                    <a:gd name="T7" fmla="*/ 0 h 77"/>
                    <a:gd name="T8" fmla="*/ 1 w 51"/>
                    <a:gd name="T9" fmla="*/ 0 h 77"/>
                    <a:gd name="T10" fmla="*/ 46 w 51"/>
                    <a:gd name="T11" fmla="*/ 35 h 77"/>
                    <a:gd name="T12" fmla="*/ 46 w 51"/>
                    <a:gd name="T13" fmla="*/ 35 h 77"/>
                    <a:gd name="T14" fmla="*/ 51 w 51"/>
                    <a:gd name="T15" fmla="*/ 77 h 77"/>
                    <a:gd name="T16" fmla="*/ 51 w 51"/>
                    <a:gd name="T17" fmla="*/ 77 h 77"/>
                    <a:gd name="T18" fmla="*/ 51 w 51"/>
                    <a:gd name="T19" fmla="*/ 77 h 77"/>
                    <a:gd name="T20" fmla="*/ 2 w 51"/>
                    <a:gd name="T21" fmla="*/ 2 h 77"/>
                    <a:gd name="T22" fmla="*/ 51 w 51"/>
                    <a:gd name="T23" fmla="*/ 76 h 77"/>
                    <a:gd name="T24" fmla="*/ 46 w 51"/>
                    <a:gd name="T25" fmla="*/ 35 h 77"/>
                    <a:gd name="T26" fmla="*/ 2 w 51"/>
                    <a:gd name="T27" fmla="*/ 2 h 7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51" h="77">
                      <a:moveTo>
                        <a:pt x="51" y="77"/>
                      </a:moveTo>
                      <a:cubicBezTo>
                        <a:pt x="51" y="77"/>
                        <a:pt x="51" y="77"/>
                        <a:pt x="51" y="77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0" y="1"/>
                        <a:pt x="0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46" y="35"/>
                        <a:pt x="46" y="35"/>
                        <a:pt x="46" y="35"/>
                      </a:cubicBezTo>
                      <a:cubicBezTo>
                        <a:pt x="46" y="35"/>
                        <a:pt x="46" y="35"/>
                        <a:pt x="46" y="35"/>
                      </a:cubicBezTo>
                      <a:cubicBezTo>
                        <a:pt x="51" y="77"/>
                        <a:pt x="51" y="77"/>
                        <a:pt x="51" y="77"/>
                      </a:cubicBezTo>
                      <a:cubicBezTo>
                        <a:pt x="51" y="77"/>
                        <a:pt x="51" y="77"/>
                        <a:pt x="51" y="77"/>
                      </a:cubicBezTo>
                      <a:cubicBezTo>
                        <a:pt x="51" y="77"/>
                        <a:pt x="51" y="77"/>
                        <a:pt x="51" y="77"/>
                      </a:cubicBezTo>
                      <a:close/>
                      <a:moveTo>
                        <a:pt x="2" y="2"/>
                      </a:moveTo>
                      <a:cubicBezTo>
                        <a:pt x="51" y="76"/>
                        <a:pt x="51" y="76"/>
                        <a:pt x="51" y="76"/>
                      </a:cubicBezTo>
                      <a:cubicBezTo>
                        <a:pt x="46" y="35"/>
                        <a:pt x="46" y="35"/>
                        <a:pt x="46" y="35"/>
                      </a:cubicBezTo>
                      <a:lnTo>
                        <a:pt x="2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24" name="Freeform 261">
                  <a:extLst>
                    <a:ext uri="{FF2B5EF4-FFF2-40B4-BE49-F238E27FC236}">
                      <a16:creationId xmlns:a16="http://schemas.microsoft.com/office/drawing/2014/main" id="{2B27F61A-8A76-DAB2-EAA7-52DE9FF3CD0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722" y="1713"/>
                  <a:ext cx="150" cy="350"/>
                </a:xfrm>
                <a:custGeom>
                  <a:avLst/>
                  <a:gdLst>
                    <a:gd name="T0" fmla="*/ 56 w 56"/>
                    <a:gd name="T1" fmla="*/ 131 h 131"/>
                    <a:gd name="T2" fmla="*/ 56 w 56"/>
                    <a:gd name="T3" fmla="*/ 131 h 131"/>
                    <a:gd name="T4" fmla="*/ 0 w 56"/>
                    <a:gd name="T5" fmla="*/ 70 h 131"/>
                    <a:gd name="T6" fmla="*/ 0 w 56"/>
                    <a:gd name="T7" fmla="*/ 70 h 131"/>
                    <a:gd name="T8" fmla="*/ 32 w 56"/>
                    <a:gd name="T9" fmla="*/ 0 h 131"/>
                    <a:gd name="T10" fmla="*/ 33 w 56"/>
                    <a:gd name="T11" fmla="*/ 0 h 131"/>
                    <a:gd name="T12" fmla="*/ 33 w 56"/>
                    <a:gd name="T13" fmla="*/ 0 h 131"/>
                    <a:gd name="T14" fmla="*/ 56 w 56"/>
                    <a:gd name="T15" fmla="*/ 131 h 131"/>
                    <a:gd name="T16" fmla="*/ 56 w 56"/>
                    <a:gd name="T17" fmla="*/ 131 h 131"/>
                    <a:gd name="T18" fmla="*/ 56 w 56"/>
                    <a:gd name="T19" fmla="*/ 131 h 131"/>
                    <a:gd name="T20" fmla="*/ 1 w 56"/>
                    <a:gd name="T21" fmla="*/ 70 h 131"/>
                    <a:gd name="T22" fmla="*/ 56 w 56"/>
                    <a:gd name="T23" fmla="*/ 130 h 131"/>
                    <a:gd name="T24" fmla="*/ 33 w 56"/>
                    <a:gd name="T25" fmla="*/ 1 h 131"/>
                    <a:gd name="T26" fmla="*/ 1 w 56"/>
                    <a:gd name="T27" fmla="*/ 70 h 1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56" h="131">
                      <a:moveTo>
                        <a:pt x="56" y="131"/>
                      </a:moveTo>
                      <a:cubicBezTo>
                        <a:pt x="56" y="131"/>
                        <a:pt x="56" y="131"/>
                        <a:pt x="56" y="131"/>
                      </a:cubicBezTo>
                      <a:cubicBezTo>
                        <a:pt x="0" y="70"/>
                        <a:pt x="0" y="70"/>
                        <a:pt x="0" y="70"/>
                      </a:cubicBezTo>
                      <a:cubicBezTo>
                        <a:pt x="0" y="70"/>
                        <a:pt x="0" y="70"/>
                        <a:pt x="0" y="70"/>
                      </a:cubicBezTo>
                      <a:cubicBezTo>
                        <a:pt x="32" y="0"/>
                        <a:pt x="32" y="0"/>
                        <a:pt x="32" y="0"/>
                      </a:cubicBezTo>
                      <a:cubicBezTo>
                        <a:pt x="33" y="0"/>
                        <a:pt x="33" y="0"/>
                        <a:pt x="33" y="0"/>
                      </a:cubicBezTo>
                      <a:cubicBezTo>
                        <a:pt x="33" y="0"/>
                        <a:pt x="33" y="0"/>
                        <a:pt x="33" y="0"/>
                      </a:cubicBezTo>
                      <a:cubicBezTo>
                        <a:pt x="56" y="131"/>
                        <a:pt x="56" y="131"/>
                        <a:pt x="56" y="131"/>
                      </a:cubicBezTo>
                      <a:cubicBezTo>
                        <a:pt x="56" y="131"/>
                        <a:pt x="56" y="131"/>
                        <a:pt x="56" y="131"/>
                      </a:cubicBezTo>
                      <a:cubicBezTo>
                        <a:pt x="56" y="131"/>
                        <a:pt x="56" y="131"/>
                        <a:pt x="56" y="131"/>
                      </a:cubicBezTo>
                      <a:close/>
                      <a:moveTo>
                        <a:pt x="1" y="70"/>
                      </a:moveTo>
                      <a:cubicBezTo>
                        <a:pt x="56" y="130"/>
                        <a:pt x="56" y="130"/>
                        <a:pt x="56" y="130"/>
                      </a:cubicBezTo>
                      <a:cubicBezTo>
                        <a:pt x="33" y="1"/>
                        <a:pt x="33" y="1"/>
                        <a:pt x="33" y="1"/>
                      </a:cubicBezTo>
                      <a:lnTo>
                        <a:pt x="1" y="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25" name="Freeform 262">
                  <a:extLst>
                    <a:ext uri="{FF2B5EF4-FFF2-40B4-BE49-F238E27FC236}">
                      <a16:creationId xmlns:a16="http://schemas.microsoft.com/office/drawing/2014/main" id="{1B626E31-CF61-3F0E-E3F4-6B7ABF9526E6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797" y="2061"/>
                  <a:ext cx="91" cy="457"/>
                </a:xfrm>
                <a:custGeom>
                  <a:avLst/>
                  <a:gdLst>
                    <a:gd name="T0" fmla="*/ 34 w 34"/>
                    <a:gd name="T1" fmla="*/ 171 h 171"/>
                    <a:gd name="T2" fmla="*/ 34 w 34"/>
                    <a:gd name="T3" fmla="*/ 171 h 171"/>
                    <a:gd name="T4" fmla="*/ 0 w 34"/>
                    <a:gd name="T5" fmla="*/ 91 h 171"/>
                    <a:gd name="T6" fmla="*/ 0 w 34"/>
                    <a:gd name="T7" fmla="*/ 91 h 171"/>
                    <a:gd name="T8" fmla="*/ 28 w 34"/>
                    <a:gd name="T9" fmla="*/ 0 h 171"/>
                    <a:gd name="T10" fmla="*/ 28 w 34"/>
                    <a:gd name="T11" fmla="*/ 0 h 171"/>
                    <a:gd name="T12" fmla="*/ 28 w 34"/>
                    <a:gd name="T13" fmla="*/ 1 h 171"/>
                    <a:gd name="T14" fmla="*/ 34 w 34"/>
                    <a:gd name="T15" fmla="*/ 171 h 171"/>
                    <a:gd name="T16" fmla="*/ 34 w 34"/>
                    <a:gd name="T17" fmla="*/ 171 h 171"/>
                    <a:gd name="T18" fmla="*/ 34 w 34"/>
                    <a:gd name="T19" fmla="*/ 171 h 171"/>
                    <a:gd name="T20" fmla="*/ 0 w 34"/>
                    <a:gd name="T21" fmla="*/ 91 h 171"/>
                    <a:gd name="T22" fmla="*/ 34 w 34"/>
                    <a:gd name="T23" fmla="*/ 170 h 171"/>
                    <a:gd name="T24" fmla="*/ 28 w 34"/>
                    <a:gd name="T25" fmla="*/ 2 h 171"/>
                    <a:gd name="T26" fmla="*/ 0 w 34"/>
                    <a:gd name="T27" fmla="*/ 91 h 1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4" h="171">
                      <a:moveTo>
                        <a:pt x="34" y="171"/>
                      </a:moveTo>
                      <a:cubicBezTo>
                        <a:pt x="34" y="171"/>
                        <a:pt x="34" y="171"/>
                        <a:pt x="34" y="171"/>
                      </a:cubicBezTo>
                      <a:cubicBezTo>
                        <a:pt x="0" y="91"/>
                        <a:pt x="0" y="91"/>
                        <a:pt x="0" y="91"/>
                      </a:cubicBezTo>
                      <a:cubicBezTo>
                        <a:pt x="0" y="91"/>
                        <a:pt x="0" y="91"/>
                        <a:pt x="0" y="91"/>
                      </a:cubicBezTo>
                      <a:cubicBezTo>
                        <a:pt x="28" y="0"/>
                        <a:pt x="28" y="0"/>
                        <a:pt x="28" y="0"/>
                      </a:cubicBezTo>
                      <a:cubicBezTo>
                        <a:pt x="28" y="0"/>
                        <a:pt x="28" y="0"/>
                        <a:pt x="28" y="0"/>
                      </a:cubicBezTo>
                      <a:cubicBezTo>
                        <a:pt x="28" y="0"/>
                        <a:pt x="28" y="0"/>
                        <a:pt x="28" y="1"/>
                      </a:cubicBezTo>
                      <a:cubicBezTo>
                        <a:pt x="34" y="171"/>
                        <a:pt x="34" y="171"/>
                        <a:pt x="34" y="171"/>
                      </a:cubicBezTo>
                      <a:cubicBezTo>
                        <a:pt x="34" y="171"/>
                        <a:pt x="34" y="171"/>
                        <a:pt x="34" y="171"/>
                      </a:cubicBezTo>
                      <a:cubicBezTo>
                        <a:pt x="34" y="171"/>
                        <a:pt x="34" y="171"/>
                        <a:pt x="34" y="171"/>
                      </a:cubicBezTo>
                      <a:close/>
                      <a:moveTo>
                        <a:pt x="0" y="91"/>
                      </a:moveTo>
                      <a:cubicBezTo>
                        <a:pt x="34" y="170"/>
                        <a:pt x="34" y="170"/>
                        <a:pt x="34" y="170"/>
                      </a:cubicBezTo>
                      <a:cubicBezTo>
                        <a:pt x="28" y="2"/>
                        <a:pt x="28" y="2"/>
                        <a:pt x="28" y="2"/>
                      </a:cubicBezTo>
                      <a:lnTo>
                        <a:pt x="0" y="9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26" name="Freeform 263">
                  <a:extLst>
                    <a:ext uri="{FF2B5EF4-FFF2-40B4-BE49-F238E27FC236}">
                      <a16:creationId xmlns:a16="http://schemas.microsoft.com/office/drawing/2014/main" id="{51649C5B-62F4-6E2D-25BC-8A4421691ED3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872" y="2061"/>
                  <a:ext cx="113" cy="457"/>
                </a:xfrm>
                <a:custGeom>
                  <a:avLst/>
                  <a:gdLst>
                    <a:gd name="T0" fmla="*/ 6 w 42"/>
                    <a:gd name="T1" fmla="*/ 171 h 171"/>
                    <a:gd name="T2" fmla="*/ 6 w 42"/>
                    <a:gd name="T3" fmla="*/ 171 h 171"/>
                    <a:gd name="T4" fmla="*/ 6 w 42"/>
                    <a:gd name="T5" fmla="*/ 171 h 171"/>
                    <a:gd name="T6" fmla="*/ 0 w 42"/>
                    <a:gd name="T7" fmla="*/ 1 h 171"/>
                    <a:gd name="T8" fmla="*/ 0 w 42"/>
                    <a:gd name="T9" fmla="*/ 0 h 171"/>
                    <a:gd name="T10" fmla="*/ 0 w 42"/>
                    <a:gd name="T11" fmla="*/ 0 h 171"/>
                    <a:gd name="T12" fmla="*/ 42 w 42"/>
                    <a:gd name="T13" fmla="*/ 20 h 171"/>
                    <a:gd name="T14" fmla="*/ 42 w 42"/>
                    <a:gd name="T15" fmla="*/ 20 h 171"/>
                    <a:gd name="T16" fmla="*/ 6 w 42"/>
                    <a:gd name="T17" fmla="*/ 171 h 171"/>
                    <a:gd name="T18" fmla="*/ 6 w 42"/>
                    <a:gd name="T19" fmla="*/ 171 h 171"/>
                    <a:gd name="T20" fmla="*/ 0 w 42"/>
                    <a:gd name="T21" fmla="*/ 1 h 171"/>
                    <a:gd name="T22" fmla="*/ 6 w 42"/>
                    <a:gd name="T23" fmla="*/ 169 h 171"/>
                    <a:gd name="T24" fmla="*/ 42 w 42"/>
                    <a:gd name="T25" fmla="*/ 20 h 171"/>
                    <a:gd name="T26" fmla="*/ 0 w 42"/>
                    <a:gd name="T27" fmla="*/ 1 h 1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2" h="171">
                      <a:moveTo>
                        <a:pt x="6" y="171"/>
                      </a:moveTo>
                      <a:cubicBezTo>
                        <a:pt x="6" y="171"/>
                        <a:pt x="6" y="171"/>
                        <a:pt x="6" y="171"/>
                      </a:cubicBezTo>
                      <a:cubicBezTo>
                        <a:pt x="6" y="171"/>
                        <a:pt x="6" y="171"/>
                        <a:pt x="6" y="17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42" y="20"/>
                        <a:pt x="42" y="20"/>
                        <a:pt x="42" y="20"/>
                      </a:cubicBezTo>
                      <a:cubicBezTo>
                        <a:pt x="42" y="20"/>
                        <a:pt x="42" y="20"/>
                        <a:pt x="42" y="20"/>
                      </a:cubicBezTo>
                      <a:cubicBezTo>
                        <a:pt x="6" y="171"/>
                        <a:pt x="6" y="171"/>
                        <a:pt x="6" y="171"/>
                      </a:cubicBezTo>
                      <a:cubicBezTo>
                        <a:pt x="6" y="171"/>
                        <a:pt x="6" y="171"/>
                        <a:pt x="6" y="171"/>
                      </a:cubicBezTo>
                      <a:close/>
                      <a:moveTo>
                        <a:pt x="0" y="1"/>
                      </a:moveTo>
                      <a:cubicBezTo>
                        <a:pt x="6" y="169"/>
                        <a:pt x="6" y="169"/>
                        <a:pt x="6" y="169"/>
                      </a:cubicBezTo>
                      <a:cubicBezTo>
                        <a:pt x="42" y="20"/>
                        <a:pt x="42" y="20"/>
                        <a:pt x="42" y="20"/>
                      </a:cubicBezTo>
                      <a:lnTo>
                        <a:pt x="0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27" name="Freeform 264">
                  <a:extLst>
                    <a:ext uri="{FF2B5EF4-FFF2-40B4-BE49-F238E27FC236}">
                      <a16:creationId xmlns:a16="http://schemas.microsoft.com/office/drawing/2014/main" id="{43224B92-3D4D-0E0C-F1EC-6361BA5FEAA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808" y="1713"/>
                  <a:ext cx="136" cy="350"/>
                </a:xfrm>
                <a:custGeom>
                  <a:avLst/>
                  <a:gdLst>
                    <a:gd name="T0" fmla="*/ 24 w 51"/>
                    <a:gd name="T1" fmla="*/ 131 h 131"/>
                    <a:gd name="T2" fmla="*/ 24 w 51"/>
                    <a:gd name="T3" fmla="*/ 131 h 131"/>
                    <a:gd name="T4" fmla="*/ 24 w 51"/>
                    <a:gd name="T5" fmla="*/ 131 h 131"/>
                    <a:gd name="T6" fmla="*/ 0 w 51"/>
                    <a:gd name="T7" fmla="*/ 1 h 131"/>
                    <a:gd name="T8" fmla="*/ 1 w 51"/>
                    <a:gd name="T9" fmla="*/ 0 h 131"/>
                    <a:gd name="T10" fmla="*/ 1 w 51"/>
                    <a:gd name="T11" fmla="*/ 0 h 131"/>
                    <a:gd name="T12" fmla="*/ 51 w 51"/>
                    <a:gd name="T13" fmla="*/ 77 h 131"/>
                    <a:gd name="T14" fmla="*/ 51 w 51"/>
                    <a:gd name="T15" fmla="*/ 77 h 131"/>
                    <a:gd name="T16" fmla="*/ 24 w 51"/>
                    <a:gd name="T17" fmla="*/ 131 h 131"/>
                    <a:gd name="T18" fmla="*/ 24 w 51"/>
                    <a:gd name="T19" fmla="*/ 131 h 131"/>
                    <a:gd name="T20" fmla="*/ 1 w 51"/>
                    <a:gd name="T21" fmla="*/ 2 h 131"/>
                    <a:gd name="T22" fmla="*/ 24 w 51"/>
                    <a:gd name="T23" fmla="*/ 130 h 131"/>
                    <a:gd name="T24" fmla="*/ 51 w 51"/>
                    <a:gd name="T25" fmla="*/ 77 h 131"/>
                    <a:gd name="T26" fmla="*/ 1 w 51"/>
                    <a:gd name="T27" fmla="*/ 2 h 1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51" h="131">
                      <a:moveTo>
                        <a:pt x="24" y="131"/>
                      </a:moveTo>
                      <a:cubicBezTo>
                        <a:pt x="24" y="131"/>
                        <a:pt x="24" y="131"/>
                        <a:pt x="24" y="131"/>
                      </a:cubicBezTo>
                      <a:cubicBezTo>
                        <a:pt x="24" y="131"/>
                        <a:pt x="24" y="131"/>
                        <a:pt x="24" y="13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51" y="77"/>
                        <a:pt x="51" y="77"/>
                        <a:pt x="51" y="77"/>
                      </a:cubicBezTo>
                      <a:cubicBezTo>
                        <a:pt x="51" y="77"/>
                        <a:pt x="51" y="77"/>
                        <a:pt x="51" y="77"/>
                      </a:cubicBezTo>
                      <a:cubicBezTo>
                        <a:pt x="24" y="131"/>
                        <a:pt x="24" y="131"/>
                        <a:pt x="24" y="131"/>
                      </a:cubicBezTo>
                      <a:cubicBezTo>
                        <a:pt x="24" y="131"/>
                        <a:pt x="24" y="131"/>
                        <a:pt x="24" y="131"/>
                      </a:cubicBezTo>
                      <a:close/>
                      <a:moveTo>
                        <a:pt x="1" y="2"/>
                      </a:moveTo>
                      <a:cubicBezTo>
                        <a:pt x="24" y="130"/>
                        <a:pt x="24" y="130"/>
                        <a:pt x="24" y="130"/>
                      </a:cubicBezTo>
                      <a:cubicBezTo>
                        <a:pt x="51" y="77"/>
                        <a:pt x="51" y="77"/>
                        <a:pt x="51" y="77"/>
                      </a:cubicBezTo>
                      <a:lnTo>
                        <a:pt x="1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28" name="Freeform 265">
                  <a:extLst>
                    <a:ext uri="{FF2B5EF4-FFF2-40B4-BE49-F238E27FC236}">
                      <a16:creationId xmlns:a16="http://schemas.microsoft.com/office/drawing/2014/main" id="{46CB27EF-A2C8-C8FA-FBFF-F947DB2B7BC9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872" y="1919"/>
                  <a:ext cx="113" cy="195"/>
                </a:xfrm>
                <a:custGeom>
                  <a:avLst/>
                  <a:gdLst>
                    <a:gd name="T0" fmla="*/ 42 w 42"/>
                    <a:gd name="T1" fmla="*/ 73 h 73"/>
                    <a:gd name="T2" fmla="*/ 42 w 42"/>
                    <a:gd name="T3" fmla="*/ 73 h 73"/>
                    <a:gd name="T4" fmla="*/ 0 w 42"/>
                    <a:gd name="T5" fmla="*/ 54 h 73"/>
                    <a:gd name="T6" fmla="*/ 0 w 42"/>
                    <a:gd name="T7" fmla="*/ 54 h 73"/>
                    <a:gd name="T8" fmla="*/ 0 w 42"/>
                    <a:gd name="T9" fmla="*/ 53 h 73"/>
                    <a:gd name="T10" fmla="*/ 27 w 42"/>
                    <a:gd name="T11" fmla="*/ 0 h 73"/>
                    <a:gd name="T12" fmla="*/ 27 w 42"/>
                    <a:gd name="T13" fmla="*/ 0 h 73"/>
                    <a:gd name="T14" fmla="*/ 27 w 42"/>
                    <a:gd name="T15" fmla="*/ 0 h 73"/>
                    <a:gd name="T16" fmla="*/ 42 w 42"/>
                    <a:gd name="T17" fmla="*/ 73 h 73"/>
                    <a:gd name="T18" fmla="*/ 42 w 42"/>
                    <a:gd name="T19" fmla="*/ 73 h 73"/>
                    <a:gd name="T20" fmla="*/ 42 w 42"/>
                    <a:gd name="T21" fmla="*/ 73 h 73"/>
                    <a:gd name="T22" fmla="*/ 0 w 42"/>
                    <a:gd name="T23" fmla="*/ 53 h 73"/>
                    <a:gd name="T24" fmla="*/ 42 w 42"/>
                    <a:gd name="T25" fmla="*/ 73 h 73"/>
                    <a:gd name="T26" fmla="*/ 27 w 42"/>
                    <a:gd name="T27" fmla="*/ 1 h 73"/>
                    <a:gd name="T28" fmla="*/ 0 w 42"/>
                    <a:gd name="T29" fmla="*/ 53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42" h="73">
                      <a:moveTo>
                        <a:pt x="42" y="73"/>
                      </a:moveTo>
                      <a:cubicBezTo>
                        <a:pt x="42" y="73"/>
                        <a:pt x="42" y="73"/>
                        <a:pt x="42" y="73"/>
                      </a:cubicBezTo>
                      <a:cubicBezTo>
                        <a:pt x="0" y="54"/>
                        <a:pt x="0" y="54"/>
                        <a:pt x="0" y="54"/>
                      </a:cubicBezTo>
                      <a:cubicBezTo>
                        <a:pt x="0" y="54"/>
                        <a:pt x="0" y="54"/>
                        <a:pt x="0" y="54"/>
                      </a:cubicBezTo>
                      <a:cubicBezTo>
                        <a:pt x="0" y="54"/>
                        <a:pt x="0" y="54"/>
                        <a:pt x="0" y="53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42" y="73"/>
                        <a:pt x="42" y="73"/>
                        <a:pt x="42" y="73"/>
                      </a:cubicBezTo>
                      <a:cubicBezTo>
                        <a:pt x="42" y="73"/>
                        <a:pt x="42" y="73"/>
                        <a:pt x="42" y="73"/>
                      </a:cubicBezTo>
                      <a:cubicBezTo>
                        <a:pt x="42" y="73"/>
                        <a:pt x="42" y="73"/>
                        <a:pt x="42" y="73"/>
                      </a:cubicBezTo>
                      <a:close/>
                      <a:moveTo>
                        <a:pt x="0" y="53"/>
                      </a:moveTo>
                      <a:cubicBezTo>
                        <a:pt x="42" y="73"/>
                        <a:pt x="42" y="73"/>
                        <a:pt x="42" y="73"/>
                      </a:cubicBezTo>
                      <a:cubicBezTo>
                        <a:pt x="27" y="1"/>
                        <a:pt x="27" y="1"/>
                        <a:pt x="27" y="1"/>
                      </a:cubicBezTo>
                      <a:lnTo>
                        <a:pt x="0" y="5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29" name="Freeform 266">
                  <a:extLst>
                    <a:ext uri="{FF2B5EF4-FFF2-40B4-BE49-F238E27FC236}">
                      <a16:creationId xmlns:a16="http://schemas.microsoft.com/office/drawing/2014/main" id="{F228FD76-1E22-2AC8-275B-809909ADA00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300" y="1416"/>
                  <a:ext cx="350" cy="201"/>
                </a:xfrm>
                <a:custGeom>
                  <a:avLst/>
                  <a:gdLst>
                    <a:gd name="T0" fmla="*/ 46 w 131"/>
                    <a:gd name="T1" fmla="*/ 75 h 75"/>
                    <a:gd name="T2" fmla="*/ 46 w 131"/>
                    <a:gd name="T3" fmla="*/ 75 h 75"/>
                    <a:gd name="T4" fmla="*/ 0 w 131"/>
                    <a:gd name="T5" fmla="*/ 1 h 75"/>
                    <a:gd name="T6" fmla="*/ 0 w 131"/>
                    <a:gd name="T7" fmla="*/ 1 h 75"/>
                    <a:gd name="T8" fmla="*/ 0 w 131"/>
                    <a:gd name="T9" fmla="*/ 1 h 75"/>
                    <a:gd name="T10" fmla="*/ 131 w 131"/>
                    <a:gd name="T11" fmla="*/ 68 h 75"/>
                    <a:gd name="T12" fmla="*/ 131 w 131"/>
                    <a:gd name="T13" fmla="*/ 68 h 75"/>
                    <a:gd name="T14" fmla="*/ 131 w 131"/>
                    <a:gd name="T15" fmla="*/ 68 h 75"/>
                    <a:gd name="T16" fmla="*/ 46 w 131"/>
                    <a:gd name="T17" fmla="*/ 75 h 75"/>
                    <a:gd name="T18" fmla="*/ 1 w 131"/>
                    <a:gd name="T19" fmla="*/ 1 h 75"/>
                    <a:gd name="T20" fmla="*/ 46 w 131"/>
                    <a:gd name="T21" fmla="*/ 75 h 75"/>
                    <a:gd name="T22" fmla="*/ 130 w 131"/>
                    <a:gd name="T23" fmla="*/ 68 h 75"/>
                    <a:gd name="T24" fmla="*/ 1 w 131"/>
                    <a:gd name="T25" fmla="*/ 1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31" h="75">
                      <a:moveTo>
                        <a:pt x="46" y="75"/>
                      </a:moveTo>
                      <a:cubicBezTo>
                        <a:pt x="46" y="75"/>
                        <a:pt x="46" y="75"/>
                        <a:pt x="46" y="75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0"/>
                        <a:pt x="0" y="0"/>
                        <a:pt x="0" y="1"/>
                      </a:cubicBezTo>
                      <a:cubicBezTo>
                        <a:pt x="131" y="68"/>
                        <a:pt x="131" y="68"/>
                        <a:pt x="131" y="68"/>
                      </a:cubicBezTo>
                      <a:cubicBezTo>
                        <a:pt x="131" y="68"/>
                        <a:pt x="131" y="68"/>
                        <a:pt x="131" y="68"/>
                      </a:cubicBezTo>
                      <a:cubicBezTo>
                        <a:pt x="131" y="68"/>
                        <a:pt x="131" y="68"/>
                        <a:pt x="131" y="68"/>
                      </a:cubicBezTo>
                      <a:cubicBezTo>
                        <a:pt x="46" y="75"/>
                        <a:pt x="46" y="75"/>
                        <a:pt x="46" y="75"/>
                      </a:cubicBezTo>
                      <a:close/>
                      <a:moveTo>
                        <a:pt x="1" y="1"/>
                      </a:moveTo>
                      <a:cubicBezTo>
                        <a:pt x="46" y="75"/>
                        <a:pt x="46" y="75"/>
                        <a:pt x="46" y="75"/>
                      </a:cubicBezTo>
                      <a:cubicBezTo>
                        <a:pt x="130" y="68"/>
                        <a:pt x="130" y="68"/>
                        <a:pt x="130" y="68"/>
                      </a:cubicBez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30" name="Freeform 267">
                  <a:extLst>
                    <a:ext uri="{FF2B5EF4-FFF2-40B4-BE49-F238E27FC236}">
                      <a16:creationId xmlns:a16="http://schemas.microsoft.com/office/drawing/2014/main" id="{F0CF317A-F835-DB3D-FB07-4BDE4E70706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300" y="1416"/>
                  <a:ext cx="350" cy="182"/>
                </a:xfrm>
                <a:custGeom>
                  <a:avLst/>
                  <a:gdLst>
                    <a:gd name="T0" fmla="*/ 131 w 131"/>
                    <a:gd name="T1" fmla="*/ 68 h 68"/>
                    <a:gd name="T2" fmla="*/ 130 w 131"/>
                    <a:gd name="T3" fmla="*/ 68 h 68"/>
                    <a:gd name="T4" fmla="*/ 0 w 131"/>
                    <a:gd name="T5" fmla="*/ 1 h 68"/>
                    <a:gd name="T6" fmla="*/ 0 w 131"/>
                    <a:gd name="T7" fmla="*/ 1 h 68"/>
                    <a:gd name="T8" fmla="*/ 0 w 131"/>
                    <a:gd name="T9" fmla="*/ 1 h 68"/>
                    <a:gd name="T10" fmla="*/ 75 w 131"/>
                    <a:gd name="T11" fmla="*/ 16 h 68"/>
                    <a:gd name="T12" fmla="*/ 75 w 131"/>
                    <a:gd name="T13" fmla="*/ 16 h 68"/>
                    <a:gd name="T14" fmla="*/ 131 w 131"/>
                    <a:gd name="T15" fmla="*/ 68 h 68"/>
                    <a:gd name="T16" fmla="*/ 131 w 131"/>
                    <a:gd name="T17" fmla="*/ 68 h 68"/>
                    <a:gd name="T18" fmla="*/ 131 w 131"/>
                    <a:gd name="T19" fmla="*/ 68 h 68"/>
                    <a:gd name="T20" fmla="*/ 2 w 131"/>
                    <a:gd name="T21" fmla="*/ 1 h 68"/>
                    <a:gd name="T22" fmla="*/ 129 w 131"/>
                    <a:gd name="T23" fmla="*/ 67 h 68"/>
                    <a:gd name="T24" fmla="*/ 74 w 131"/>
                    <a:gd name="T25" fmla="*/ 17 h 68"/>
                    <a:gd name="T26" fmla="*/ 2 w 131"/>
                    <a:gd name="T27" fmla="*/ 1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31" h="68">
                      <a:moveTo>
                        <a:pt x="131" y="68"/>
                      </a:moveTo>
                      <a:cubicBezTo>
                        <a:pt x="130" y="68"/>
                        <a:pt x="130" y="68"/>
                        <a:pt x="130" y="68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0"/>
                        <a:pt x="0" y="1"/>
                      </a:cubicBezTo>
                      <a:cubicBezTo>
                        <a:pt x="75" y="16"/>
                        <a:pt x="75" y="16"/>
                        <a:pt x="75" y="16"/>
                      </a:cubicBezTo>
                      <a:cubicBezTo>
                        <a:pt x="75" y="16"/>
                        <a:pt x="75" y="16"/>
                        <a:pt x="75" y="16"/>
                      </a:cubicBezTo>
                      <a:cubicBezTo>
                        <a:pt x="131" y="68"/>
                        <a:pt x="131" y="68"/>
                        <a:pt x="131" y="68"/>
                      </a:cubicBezTo>
                      <a:cubicBezTo>
                        <a:pt x="131" y="68"/>
                        <a:pt x="131" y="68"/>
                        <a:pt x="131" y="68"/>
                      </a:cubicBezTo>
                      <a:cubicBezTo>
                        <a:pt x="131" y="68"/>
                        <a:pt x="131" y="68"/>
                        <a:pt x="131" y="68"/>
                      </a:cubicBezTo>
                      <a:close/>
                      <a:moveTo>
                        <a:pt x="2" y="1"/>
                      </a:moveTo>
                      <a:cubicBezTo>
                        <a:pt x="129" y="67"/>
                        <a:pt x="129" y="67"/>
                        <a:pt x="129" y="67"/>
                      </a:cubicBezTo>
                      <a:cubicBezTo>
                        <a:pt x="74" y="17"/>
                        <a:pt x="74" y="17"/>
                        <a:pt x="74" y="17"/>
                      </a:cubicBezTo>
                      <a:lnTo>
                        <a:pt x="2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31" name="Freeform 268">
                  <a:extLst>
                    <a:ext uri="{FF2B5EF4-FFF2-40B4-BE49-F238E27FC236}">
                      <a16:creationId xmlns:a16="http://schemas.microsoft.com/office/drawing/2014/main" id="{8CAA82C1-3866-DE28-1459-7290F2CC360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423" y="1598"/>
                  <a:ext cx="227" cy="123"/>
                </a:xfrm>
                <a:custGeom>
                  <a:avLst/>
                  <a:gdLst>
                    <a:gd name="T0" fmla="*/ 85 w 85"/>
                    <a:gd name="T1" fmla="*/ 46 h 46"/>
                    <a:gd name="T2" fmla="*/ 84 w 85"/>
                    <a:gd name="T3" fmla="*/ 46 h 46"/>
                    <a:gd name="T4" fmla="*/ 0 w 85"/>
                    <a:gd name="T5" fmla="*/ 7 h 46"/>
                    <a:gd name="T6" fmla="*/ 0 w 85"/>
                    <a:gd name="T7" fmla="*/ 7 h 46"/>
                    <a:gd name="T8" fmla="*/ 0 w 85"/>
                    <a:gd name="T9" fmla="*/ 7 h 46"/>
                    <a:gd name="T10" fmla="*/ 84 w 85"/>
                    <a:gd name="T11" fmla="*/ 0 h 46"/>
                    <a:gd name="T12" fmla="*/ 85 w 85"/>
                    <a:gd name="T13" fmla="*/ 0 h 46"/>
                    <a:gd name="T14" fmla="*/ 85 w 85"/>
                    <a:gd name="T15" fmla="*/ 0 h 46"/>
                    <a:gd name="T16" fmla="*/ 85 w 85"/>
                    <a:gd name="T17" fmla="*/ 46 h 46"/>
                    <a:gd name="T18" fmla="*/ 85 w 85"/>
                    <a:gd name="T19" fmla="*/ 46 h 46"/>
                    <a:gd name="T20" fmla="*/ 85 w 85"/>
                    <a:gd name="T21" fmla="*/ 46 h 46"/>
                    <a:gd name="T22" fmla="*/ 1 w 85"/>
                    <a:gd name="T23" fmla="*/ 7 h 46"/>
                    <a:gd name="T24" fmla="*/ 84 w 85"/>
                    <a:gd name="T25" fmla="*/ 46 h 46"/>
                    <a:gd name="T26" fmla="*/ 84 w 85"/>
                    <a:gd name="T27" fmla="*/ 0 h 46"/>
                    <a:gd name="T28" fmla="*/ 1 w 85"/>
                    <a:gd name="T29" fmla="*/ 7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85" h="46">
                      <a:moveTo>
                        <a:pt x="85" y="46"/>
                      </a:moveTo>
                      <a:cubicBezTo>
                        <a:pt x="84" y="46"/>
                        <a:pt x="84" y="46"/>
                        <a:pt x="84" y="46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84" y="0"/>
                        <a:pt x="84" y="0"/>
                        <a:pt x="84" y="0"/>
                      </a:cubicBezTo>
                      <a:cubicBezTo>
                        <a:pt x="85" y="0"/>
                        <a:pt x="85" y="0"/>
                        <a:pt x="85" y="0"/>
                      </a:cubicBezTo>
                      <a:cubicBezTo>
                        <a:pt x="85" y="0"/>
                        <a:pt x="85" y="0"/>
                        <a:pt x="85" y="0"/>
                      </a:cubicBezTo>
                      <a:cubicBezTo>
                        <a:pt x="85" y="46"/>
                        <a:pt x="85" y="46"/>
                        <a:pt x="85" y="46"/>
                      </a:cubicBezTo>
                      <a:cubicBezTo>
                        <a:pt x="85" y="46"/>
                        <a:pt x="85" y="46"/>
                        <a:pt x="85" y="46"/>
                      </a:cubicBezTo>
                      <a:cubicBezTo>
                        <a:pt x="85" y="46"/>
                        <a:pt x="85" y="46"/>
                        <a:pt x="85" y="46"/>
                      </a:cubicBezTo>
                      <a:close/>
                      <a:moveTo>
                        <a:pt x="1" y="7"/>
                      </a:moveTo>
                      <a:cubicBezTo>
                        <a:pt x="84" y="46"/>
                        <a:pt x="84" y="46"/>
                        <a:pt x="84" y="46"/>
                      </a:cubicBezTo>
                      <a:cubicBezTo>
                        <a:pt x="84" y="0"/>
                        <a:pt x="84" y="0"/>
                        <a:pt x="84" y="0"/>
                      </a:cubicBezTo>
                      <a:lnTo>
                        <a:pt x="1" y="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32" name="Freeform 269">
                  <a:extLst>
                    <a:ext uri="{FF2B5EF4-FFF2-40B4-BE49-F238E27FC236}">
                      <a16:creationId xmlns:a16="http://schemas.microsoft.com/office/drawing/2014/main" id="{54B3DD52-7E7F-16B2-48A6-911985E0D3F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647" y="1598"/>
                  <a:ext cx="164" cy="123"/>
                </a:xfrm>
                <a:custGeom>
                  <a:avLst/>
                  <a:gdLst>
                    <a:gd name="T0" fmla="*/ 1 w 61"/>
                    <a:gd name="T1" fmla="*/ 46 h 46"/>
                    <a:gd name="T2" fmla="*/ 0 w 61"/>
                    <a:gd name="T3" fmla="*/ 46 h 46"/>
                    <a:gd name="T4" fmla="*/ 0 w 61"/>
                    <a:gd name="T5" fmla="*/ 46 h 46"/>
                    <a:gd name="T6" fmla="*/ 0 w 61"/>
                    <a:gd name="T7" fmla="*/ 0 h 46"/>
                    <a:gd name="T8" fmla="*/ 0 w 61"/>
                    <a:gd name="T9" fmla="*/ 0 h 46"/>
                    <a:gd name="T10" fmla="*/ 1 w 61"/>
                    <a:gd name="T11" fmla="*/ 0 h 46"/>
                    <a:gd name="T12" fmla="*/ 61 w 61"/>
                    <a:gd name="T13" fmla="*/ 43 h 46"/>
                    <a:gd name="T14" fmla="*/ 61 w 61"/>
                    <a:gd name="T15" fmla="*/ 44 h 46"/>
                    <a:gd name="T16" fmla="*/ 61 w 61"/>
                    <a:gd name="T17" fmla="*/ 44 h 46"/>
                    <a:gd name="T18" fmla="*/ 1 w 61"/>
                    <a:gd name="T19" fmla="*/ 46 h 46"/>
                    <a:gd name="T20" fmla="*/ 1 w 61"/>
                    <a:gd name="T21" fmla="*/ 1 h 46"/>
                    <a:gd name="T22" fmla="*/ 1 w 61"/>
                    <a:gd name="T23" fmla="*/ 46 h 46"/>
                    <a:gd name="T24" fmla="*/ 60 w 61"/>
                    <a:gd name="T25" fmla="*/ 43 h 46"/>
                    <a:gd name="T26" fmla="*/ 1 w 61"/>
                    <a:gd name="T27" fmla="*/ 1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61" h="46">
                      <a:moveTo>
                        <a:pt x="1" y="46"/>
                      </a:moveTo>
                      <a:cubicBezTo>
                        <a:pt x="0" y="46"/>
                        <a:pt x="0" y="46"/>
                        <a:pt x="0" y="46"/>
                      </a:cubicBezTo>
                      <a:cubicBezTo>
                        <a:pt x="0" y="46"/>
                        <a:pt x="0" y="46"/>
                        <a:pt x="0" y="46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1" y="0"/>
                        <a:pt x="1" y="0"/>
                      </a:cubicBezTo>
                      <a:cubicBezTo>
                        <a:pt x="61" y="43"/>
                        <a:pt x="61" y="43"/>
                        <a:pt x="61" y="43"/>
                      </a:cubicBezTo>
                      <a:cubicBezTo>
                        <a:pt x="61" y="43"/>
                        <a:pt x="61" y="43"/>
                        <a:pt x="61" y="44"/>
                      </a:cubicBezTo>
                      <a:cubicBezTo>
                        <a:pt x="61" y="44"/>
                        <a:pt x="61" y="44"/>
                        <a:pt x="61" y="44"/>
                      </a:cubicBezTo>
                      <a:cubicBezTo>
                        <a:pt x="1" y="46"/>
                        <a:pt x="1" y="46"/>
                        <a:pt x="1" y="46"/>
                      </a:cubicBezTo>
                      <a:close/>
                      <a:moveTo>
                        <a:pt x="1" y="1"/>
                      </a:moveTo>
                      <a:cubicBezTo>
                        <a:pt x="1" y="46"/>
                        <a:pt x="1" y="46"/>
                        <a:pt x="1" y="46"/>
                      </a:cubicBezTo>
                      <a:cubicBezTo>
                        <a:pt x="60" y="43"/>
                        <a:pt x="60" y="43"/>
                        <a:pt x="60" y="43"/>
                      </a:cubicBez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33" name="Freeform 270">
                  <a:extLst>
                    <a:ext uri="{FF2B5EF4-FFF2-40B4-BE49-F238E27FC236}">
                      <a16:creationId xmlns:a16="http://schemas.microsoft.com/office/drawing/2014/main" id="{9263DB0D-1B90-584E-5769-AF4EA2B6C1C3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498" y="1459"/>
                  <a:ext cx="152" cy="139"/>
                </a:xfrm>
                <a:custGeom>
                  <a:avLst/>
                  <a:gdLst>
                    <a:gd name="T0" fmla="*/ 57 w 57"/>
                    <a:gd name="T1" fmla="*/ 52 h 52"/>
                    <a:gd name="T2" fmla="*/ 56 w 57"/>
                    <a:gd name="T3" fmla="*/ 52 h 52"/>
                    <a:gd name="T4" fmla="*/ 0 w 57"/>
                    <a:gd name="T5" fmla="*/ 1 h 52"/>
                    <a:gd name="T6" fmla="*/ 0 w 57"/>
                    <a:gd name="T7" fmla="*/ 1 h 52"/>
                    <a:gd name="T8" fmla="*/ 0 w 57"/>
                    <a:gd name="T9" fmla="*/ 0 h 52"/>
                    <a:gd name="T10" fmla="*/ 52 w 57"/>
                    <a:gd name="T11" fmla="*/ 5 h 52"/>
                    <a:gd name="T12" fmla="*/ 52 w 57"/>
                    <a:gd name="T13" fmla="*/ 5 h 52"/>
                    <a:gd name="T14" fmla="*/ 57 w 57"/>
                    <a:gd name="T15" fmla="*/ 52 h 52"/>
                    <a:gd name="T16" fmla="*/ 57 w 57"/>
                    <a:gd name="T17" fmla="*/ 52 h 52"/>
                    <a:gd name="T18" fmla="*/ 57 w 57"/>
                    <a:gd name="T19" fmla="*/ 52 h 52"/>
                    <a:gd name="T20" fmla="*/ 1 w 57"/>
                    <a:gd name="T21" fmla="*/ 1 h 52"/>
                    <a:gd name="T22" fmla="*/ 56 w 57"/>
                    <a:gd name="T23" fmla="*/ 51 h 52"/>
                    <a:gd name="T24" fmla="*/ 52 w 57"/>
                    <a:gd name="T25" fmla="*/ 5 h 52"/>
                    <a:gd name="T26" fmla="*/ 1 w 57"/>
                    <a:gd name="T27" fmla="*/ 1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57" h="52">
                      <a:moveTo>
                        <a:pt x="57" y="52"/>
                      </a:moveTo>
                      <a:cubicBezTo>
                        <a:pt x="56" y="52"/>
                        <a:pt x="56" y="52"/>
                        <a:pt x="56" y="52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52" y="5"/>
                        <a:pt x="52" y="5"/>
                        <a:pt x="52" y="5"/>
                      </a:cubicBezTo>
                      <a:cubicBezTo>
                        <a:pt x="52" y="5"/>
                        <a:pt x="52" y="5"/>
                        <a:pt x="52" y="5"/>
                      </a:cubicBezTo>
                      <a:cubicBezTo>
                        <a:pt x="57" y="52"/>
                        <a:pt x="57" y="52"/>
                        <a:pt x="57" y="52"/>
                      </a:cubicBezTo>
                      <a:cubicBezTo>
                        <a:pt x="57" y="52"/>
                        <a:pt x="57" y="52"/>
                        <a:pt x="57" y="52"/>
                      </a:cubicBezTo>
                      <a:cubicBezTo>
                        <a:pt x="57" y="52"/>
                        <a:pt x="57" y="52"/>
                        <a:pt x="57" y="52"/>
                      </a:cubicBezTo>
                      <a:close/>
                      <a:moveTo>
                        <a:pt x="1" y="1"/>
                      </a:moveTo>
                      <a:cubicBezTo>
                        <a:pt x="56" y="51"/>
                        <a:pt x="56" y="51"/>
                        <a:pt x="56" y="51"/>
                      </a:cubicBezTo>
                      <a:cubicBezTo>
                        <a:pt x="52" y="5"/>
                        <a:pt x="52" y="5"/>
                        <a:pt x="52" y="5"/>
                      </a:cubicBez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34" name="Freeform 271">
                  <a:extLst>
                    <a:ext uri="{FF2B5EF4-FFF2-40B4-BE49-F238E27FC236}">
                      <a16:creationId xmlns:a16="http://schemas.microsoft.com/office/drawing/2014/main" id="{E2C5450D-5E2A-AF1C-FDEC-7591D6C164F2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637" y="1472"/>
                  <a:ext cx="174" cy="243"/>
                </a:xfrm>
                <a:custGeom>
                  <a:avLst/>
                  <a:gdLst>
                    <a:gd name="T0" fmla="*/ 65 w 65"/>
                    <a:gd name="T1" fmla="*/ 91 h 91"/>
                    <a:gd name="T2" fmla="*/ 65 w 65"/>
                    <a:gd name="T3" fmla="*/ 91 h 91"/>
                    <a:gd name="T4" fmla="*/ 4 w 65"/>
                    <a:gd name="T5" fmla="*/ 47 h 91"/>
                    <a:gd name="T6" fmla="*/ 4 w 65"/>
                    <a:gd name="T7" fmla="*/ 47 h 91"/>
                    <a:gd name="T8" fmla="*/ 0 w 65"/>
                    <a:gd name="T9" fmla="*/ 0 h 91"/>
                    <a:gd name="T10" fmla="*/ 0 w 65"/>
                    <a:gd name="T11" fmla="*/ 0 h 91"/>
                    <a:gd name="T12" fmla="*/ 0 w 65"/>
                    <a:gd name="T13" fmla="*/ 0 h 91"/>
                    <a:gd name="T14" fmla="*/ 65 w 65"/>
                    <a:gd name="T15" fmla="*/ 90 h 91"/>
                    <a:gd name="T16" fmla="*/ 65 w 65"/>
                    <a:gd name="T17" fmla="*/ 91 h 91"/>
                    <a:gd name="T18" fmla="*/ 65 w 65"/>
                    <a:gd name="T19" fmla="*/ 91 h 91"/>
                    <a:gd name="T20" fmla="*/ 5 w 65"/>
                    <a:gd name="T21" fmla="*/ 47 h 91"/>
                    <a:gd name="T22" fmla="*/ 64 w 65"/>
                    <a:gd name="T23" fmla="*/ 89 h 91"/>
                    <a:gd name="T24" fmla="*/ 0 w 65"/>
                    <a:gd name="T25" fmla="*/ 1 h 91"/>
                    <a:gd name="T26" fmla="*/ 5 w 65"/>
                    <a:gd name="T27" fmla="*/ 47 h 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65" h="91">
                      <a:moveTo>
                        <a:pt x="65" y="91"/>
                      </a:moveTo>
                      <a:cubicBezTo>
                        <a:pt x="65" y="91"/>
                        <a:pt x="65" y="91"/>
                        <a:pt x="65" y="91"/>
                      </a:cubicBezTo>
                      <a:cubicBezTo>
                        <a:pt x="4" y="47"/>
                        <a:pt x="4" y="47"/>
                        <a:pt x="4" y="47"/>
                      </a:cubicBezTo>
                      <a:cubicBezTo>
                        <a:pt x="4" y="47"/>
                        <a:pt x="4" y="47"/>
                        <a:pt x="4" y="47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65" y="90"/>
                        <a:pt x="65" y="90"/>
                        <a:pt x="65" y="90"/>
                      </a:cubicBezTo>
                      <a:cubicBezTo>
                        <a:pt x="65" y="90"/>
                        <a:pt x="65" y="91"/>
                        <a:pt x="65" y="91"/>
                      </a:cubicBezTo>
                      <a:cubicBezTo>
                        <a:pt x="65" y="91"/>
                        <a:pt x="65" y="91"/>
                        <a:pt x="65" y="91"/>
                      </a:cubicBezTo>
                      <a:close/>
                      <a:moveTo>
                        <a:pt x="5" y="47"/>
                      </a:moveTo>
                      <a:cubicBezTo>
                        <a:pt x="64" y="89"/>
                        <a:pt x="64" y="89"/>
                        <a:pt x="64" y="89"/>
                      </a:cubicBezTo>
                      <a:cubicBezTo>
                        <a:pt x="0" y="1"/>
                        <a:pt x="0" y="1"/>
                        <a:pt x="0" y="1"/>
                      </a:cubicBezTo>
                      <a:lnTo>
                        <a:pt x="5" y="4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</p:grpSp>
          <p:grpSp>
            <p:nvGrpSpPr>
              <p:cNvPr id="42" name="Group 274">
                <a:extLst>
                  <a:ext uri="{FF2B5EF4-FFF2-40B4-BE49-F238E27FC236}">
                    <a16:creationId xmlns:a16="http://schemas.microsoft.com/office/drawing/2014/main" id="{70AA5973-9E63-15E1-4BBD-EFD74ADF33EE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3451968" y="2309321"/>
                <a:ext cx="3366532" cy="3318884"/>
                <a:chOff x="2209" y="1325"/>
                <a:chExt cx="1837" cy="1811"/>
              </a:xfrm>
              <a:solidFill>
                <a:schemeClr val="bg1"/>
              </a:solidFill>
              <a:effectLst>
                <a:glow rad="50800">
                  <a:schemeClr val="bg1">
                    <a:lumMod val="95000"/>
                    <a:alpha val="14000"/>
                  </a:schemeClr>
                </a:glow>
              </a:effectLst>
            </p:grpSpPr>
            <p:sp>
              <p:nvSpPr>
                <p:cNvPr id="230" name="Oval 275">
                  <a:extLst>
                    <a:ext uri="{FF2B5EF4-FFF2-40B4-BE49-F238E27FC236}">
                      <a16:creationId xmlns:a16="http://schemas.microsoft.com/office/drawing/2014/main" id="{5690F320-A5CE-C317-6888-44829C0E038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79" y="2200"/>
                  <a:ext cx="24" cy="24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31" name="Oval 276">
                  <a:extLst>
                    <a:ext uri="{FF2B5EF4-FFF2-40B4-BE49-F238E27FC236}">
                      <a16:creationId xmlns:a16="http://schemas.microsoft.com/office/drawing/2014/main" id="{ECE2C547-05A7-4E8D-A87F-387849C5DDF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979" y="1570"/>
                  <a:ext cx="19" cy="19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32" name="Oval 277">
                  <a:extLst>
                    <a:ext uri="{FF2B5EF4-FFF2-40B4-BE49-F238E27FC236}">
                      <a16:creationId xmlns:a16="http://schemas.microsoft.com/office/drawing/2014/main" id="{E23FF72D-C708-A50F-74E9-627CC09D3CB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318" y="1794"/>
                  <a:ext cx="19" cy="22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33" name="Oval 278">
                  <a:extLst>
                    <a:ext uri="{FF2B5EF4-FFF2-40B4-BE49-F238E27FC236}">
                      <a16:creationId xmlns:a16="http://schemas.microsoft.com/office/drawing/2014/main" id="{0710397E-5E3D-17CA-37BD-DCBCCF5FD4E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350" y="2611"/>
                  <a:ext cx="32" cy="29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34" name="Oval 279">
                  <a:extLst>
                    <a:ext uri="{FF2B5EF4-FFF2-40B4-BE49-F238E27FC236}">
                      <a16:creationId xmlns:a16="http://schemas.microsoft.com/office/drawing/2014/main" id="{87A5925B-B734-F9DC-7E2A-B548BB88C30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411" y="2205"/>
                  <a:ext cx="19" cy="16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35" name="Oval 280">
                  <a:extLst>
                    <a:ext uri="{FF2B5EF4-FFF2-40B4-BE49-F238E27FC236}">
                      <a16:creationId xmlns:a16="http://schemas.microsoft.com/office/drawing/2014/main" id="{5D73E832-FE5F-9307-E2EB-7AC8DB58C85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798" y="2581"/>
                  <a:ext cx="16" cy="14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36" name="Oval 283">
                  <a:extLst>
                    <a:ext uri="{FF2B5EF4-FFF2-40B4-BE49-F238E27FC236}">
                      <a16:creationId xmlns:a16="http://schemas.microsoft.com/office/drawing/2014/main" id="{8A7B3BD0-A727-576B-23FB-FEB0E6A8E04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985" y="1850"/>
                  <a:ext cx="18" cy="22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37" name="Oval 286">
                  <a:extLst>
                    <a:ext uri="{FF2B5EF4-FFF2-40B4-BE49-F238E27FC236}">
                      <a16:creationId xmlns:a16="http://schemas.microsoft.com/office/drawing/2014/main" id="{DCD0E386-D95F-8AD8-5844-3895B7F3A0B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131" y="2365"/>
                  <a:ext cx="16" cy="16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38" name="Oval 287">
                  <a:extLst>
                    <a:ext uri="{FF2B5EF4-FFF2-40B4-BE49-F238E27FC236}">
                      <a16:creationId xmlns:a16="http://schemas.microsoft.com/office/drawing/2014/main" id="{0B06CC03-AEA6-0F67-522B-E877CA61C62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657" y="2122"/>
                  <a:ext cx="26" cy="27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39" name="Oval 288">
                  <a:extLst>
                    <a:ext uri="{FF2B5EF4-FFF2-40B4-BE49-F238E27FC236}">
                      <a16:creationId xmlns:a16="http://schemas.microsoft.com/office/drawing/2014/main" id="{9626824B-8798-0C2F-689A-98C87DE99A1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366" y="1703"/>
                  <a:ext cx="19" cy="19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40" name="Oval 289">
                  <a:extLst>
                    <a:ext uri="{FF2B5EF4-FFF2-40B4-BE49-F238E27FC236}">
                      <a16:creationId xmlns:a16="http://schemas.microsoft.com/office/drawing/2014/main" id="{7165DBB6-8273-8CFC-DA8E-4E21E8212E5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209" y="2266"/>
                  <a:ext cx="16" cy="17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41" name="Oval 290">
                  <a:extLst>
                    <a:ext uri="{FF2B5EF4-FFF2-40B4-BE49-F238E27FC236}">
                      <a16:creationId xmlns:a16="http://schemas.microsoft.com/office/drawing/2014/main" id="{DA7E6B17-534F-4341-6A83-C200A87CD43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489" y="1573"/>
                  <a:ext cx="13" cy="13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42" name="Oval 291">
                  <a:extLst>
                    <a:ext uri="{FF2B5EF4-FFF2-40B4-BE49-F238E27FC236}">
                      <a16:creationId xmlns:a16="http://schemas.microsoft.com/office/drawing/2014/main" id="{A4694E05-B1E1-C1ED-EC84-79E5C0E3077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622" y="1453"/>
                  <a:ext cx="16" cy="18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43" name="Oval 292">
                  <a:extLst>
                    <a:ext uri="{FF2B5EF4-FFF2-40B4-BE49-F238E27FC236}">
                      <a16:creationId xmlns:a16="http://schemas.microsoft.com/office/drawing/2014/main" id="{9C637F34-8E2D-DEB2-FC1E-810FFDA0088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443" y="2749"/>
                  <a:ext cx="19" cy="19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44" name="Oval 293">
                  <a:extLst>
                    <a:ext uri="{FF2B5EF4-FFF2-40B4-BE49-F238E27FC236}">
                      <a16:creationId xmlns:a16="http://schemas.microsoft.com/office/drawing/2014/main" id="{F1E70CF6-A431-2AC1-01DA-CF083E2B0DB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443" y="2283"/>
                  <a:ext cx="16" cy="13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45" name="Oval 294">
                  <a:extLst>
                    <a:ext uri="{FF2B5EF4-FFF2-40B4-BE49-F238E27FC236}">
                      <a16:creationId xmlns:a16="http://schemas.microsoft.com/office/drawing/2014/main" id="{66DBD65F-2241-C49A-1B95-62B9772D77A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758" y="1669"/>
                  <a:ext cx="13" cy="13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46" name="Oval 295">
                  <a:extLst>
                    <a:ext uri="{FF2B5EF4-FFF2-40B4-BE49-F238E27FC236}">
                      <a16:creationId xmlns:a16="http://schemas.microsoft.com/office/drawing/2014/main" id="{25792A8C-2A53-FFC9-8148-A8220F2F931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699" y="1506"/>
                  <a:ext cx="24" cy="24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47" name="Oval 296">
                  <a:extLst>
                    <a:ext uri="{FF2B5EF4-FFF2-40B4-BE49-F238E27FC236}">
                      <a16:creationId xmlns:a16="http://schemas.microsoft.com/office/drawing/2014/main" id="{19DD373B-863D-7C0B-C05C-79308A84C28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363" y="2178"/>
                  <a:ext cx="27" cy="27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48" name="Oval 297">
                  <a:extLst>
                    <a:ext uri="{FF2B5EF4-FFF2-40B4-BE49-F238E27FC236}">
                      <a16:creationId xmlns:a16="http://schemas.microsoft.com/office/drawing/2014/main" id="{A6DCD614-60F3-E4A9-365A-E236763652D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379" y="1797"/>
                  <a:ext cx="27" cy="27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49" name="Oval 298">
                  <a:extLst>
                    <a:ext uri="{FF2B5EF4-FFF2-40B4-BE49-F238E27FC236}">
                      <a16:creationId xmlns:a16="http://schemas.microsoft.com/office/drawing/2014/main" id="{1F5D2201-A1CD-9468-F7D2-72DDEF4E43A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18" y="2902"/>
                  <a:ext cx="16" cy="16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50" name="Oval 299">
                  <a:extLst>
                    <a:ext uri="{FF2B5EF4-FFF2-40B4-BE49-F238E27FC236}">
                      <a16:creationId xmlns:a16="http://schemas.microsoft.com/office/drawing/2014/main" id="{57A53409-549B-90E0-3577-26B7EBBDCB7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305" y="2008"/>
                  <a:ext cx="16" cy="13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51" name="Oval 300">
                  <a:extLst>
                    <a:ext uri="{FF2B5EF4-FFF2-40B4-BE49-F238E27FC236}">
                      <a16:creationId xmlns:a16="http://schemas.microsoft.com/office/drawing/2014/main" id="{B7490BD1-9CC1-C1E2-2FCE-0229AC4C44D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438" y="1917"/>
                  <a:ext cx="27" cy="27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52" name="Oval 301">
                  <a:extLst>
                    <a:ext uri="{FF2B5EF4-FFF2-40B4-BE49-F238E27FC236}">
                      <a16:creationId xmlns:a16="http://schemas.microsoft.com/office/drawing/2014/main" id="{0AC9A4F0-C285-F1FE-85B6-B4D18863408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93" y="1639"/>
                  <a:ext cx="21" cy="24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53" name="Oval 302">
                  <a:extLst>
                    <a:ext uri="{FF2B5EF4-FFF2-40B4-BE49-F238E27FC236}">
                      <a16:creationId xmlns:a16="http://schemas.microsoft.com/office/drawing/2014/main" id="{4B9AF791-1F66-7DB7-4738-8DB92D14FB8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489" y="1701"/>
                  <a:ext cx="13" cy="10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54" name="Oval 303">
                  <a:extLst>
                    <a:ext uri="{FF2B5EF4-FFF2-40B4-BE49-F238E27FC236}">
                      <a16:creationId xmlns:a16="http://schemas.microsoft.com/office/drawing/2014/main" id="{A1DE44BF-B7F8-2F2C-0623-8471E8CA252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21" y="2595"/>
                  <a:ext cx="16" cy="13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55" name="Oval 304">
                  <a:extLst>
                    <a:ext uri="{FF2B5EF4-FFF2-40B4-BE49-F238E27FC236}">
                      <a16:creationId xmlns:a16="http://schemas.microsoft.com/office/drawing/2014/main" id="{455BD724-10AE-BCDD-4CC5-EA53AC0648B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47" y="2859"/>
                  <a:ext cx="22" cy="21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56" name="Oval 305">
                  <a:extLst>
                    <a:ext uri="{FF2B5EF4-FFF2-40B4-BE49-F238E27FC236}">
                      <a16:creationId xmlns:a16="http://schemas.microsoft.com/office/drawing/2014/main" id="{6C88D407-CE7F-3AF9-129E-E41AB95932A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643" y="2760"/>
                  <a:ext cx="19" cy="19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57" name="Oval 306">
                  <a:extLst>
                    <a:ext uri="{FF2B5EF4-FFF2-40B4-BE49-F238E27FC236}">
                      <a16:creationId xmlns:a16="http://schemas.microsoft.com/office/drawing/2014/main" id="{1638A21E-7F8B-9ED8-908D-1D5DE1B3705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230" y="2371"/>
                  <a:ext cx="16" cy="16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58" name="Oval 307">
                  <a:extLst>
                    <a:ext uri="{FF2B5EF4-FFF2-40B4-BE49-F238E27FC236}">
                      <a16:creationId xmlns:a16="http://schemas.microsoft.com/office/drawing/2014/main" id="{89F1F851-F9DF-C509-07F2-92C992BFFF5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278" y="2293"/>
                  <a:ext cx="13" cy="16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59" name="Oval 308">
                  <a:extLst>
                    <a:ext uri="{FF2B5EF4-FFF2-40B4-BE49-F238E27FC236}">
                      <a16:creationId xmlns:a16="http://schemas.microsoft.com/office/drawing/2014/main" id="{84C4A871-C822-E8AD-372B-CF8AA58F624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283" y="2568"/>
                  <a:ext cx="14" cy="13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60" name="Oval 309">
                  <a:extLst>
                    <a:ext uri="{FF2B5EF4-FFF2-40B4-BE49-F238E27FC236}">
                      <a16:creationId xmlns:a16="http://schemas.microsoft.com/office/drawing/2014/main" id="{B354A99C-EC52-23CA-D6D4-ADD5ED83B20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358" y="2576"/>
                  <a:ext cx="24" cy="24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61" name="Oval 310">
                  <a:extLst>
                    <a:ext uri="{FF2B5EF4-FFF2-40B4-BE49-F238E27FC236}">
                      <a16:creationId xmlns:a16="http://schemas.microsoft.com/office/drawing/2014/main" id="{5E32419C-05B6-6532-AAA7-70274BE0B23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334" y="2675"/>
                  <a:ext cx="24" cy="21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62" name="Oval 311">
                  <a:extLst>
                    <a:ext uri="{FF2B5EF4-FFF2-40B4-BE49-F238E27FC236}">
                      <a16:creationId xmlns:a16="http://schemas.microsoft.com/office/drawing/2014/main" id="{92EB2D92-F6A6-690D-3F17-292C6E7E163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646" y="2944"/>
                  <a:ext cx="21" cy="22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63" name="Oval 312">
                  <a:extLst>
                    <a:ext uri="{FF2B5EF4-FFF2-40B4-BE49-F238E27FC236}">
                      <a16:creationId xmlns:a16="http://schemas.microsoft.com/office/drawing/2014/main" id="{539B5F1B-E68F-6BFA-B06F-BB7B98D82A4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739" y="3040"/>
                  <a:ext cx="22" cy="24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64" name="Oval 313">
                  <a:extLst>
                    <a:ext uri="{FF2B5EF4-FFF2-40B4-BE49-F238E27FC236}">
                      <a16:creationId xmlns:a16="http://schemas.microsoft.com/office/drawing/2014/main" id="{2BA543B3-B74D-9B36-FF33-FD80A80B146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225" y="2050"/>
                  <a:ext cx="26" cy="27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65" name="Oval 314">
                  <a:extLst>
                    <a:ext uri="{FF2B5EF4-FFF2-40B4-BE49-F238E27FC236}">
                      <a16:creationId xmlns:a16="http://schemas.microsoft.com/office/drawing/2014/main" id="{623B1963-CB96-6E14-5922-78F70CBBA0B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305" y="1813"/>
                  <a:ext cx="18" cy="21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66" name="Oval 315">
                  <a:extLst>
                    <a:ext uri="{FF2B5EF4-FFF2-40B4-BE49-F238E27FC236}">
                      <a16:creationId xmlns:a16="http://schemas.microsoft.com/office/drawing/2014/main" id="{41BA711D-ACBF-810F-D551-79573D0A2B9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918" y="1335"/>
                  <a:ext cx="13" cy="16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67" name="Oval 316">
                  <a:extLst>
                    <a:ext uri="{FF2B5EF4-FFF2-40B4-BE49-F238E27FC236}">
                      <a16:creationId xmlns:a16="http://schemas.microsoft.com/office/drawing/2014/main" id="{64FE76A3-14E8-61D2-C87E-08D305111A5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987" y="3120"/>
                  <a:ext cx="16" cy="16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68" name="Oval 317">
                  <a:extLst>
                    <a:ext uri="{FF2B5EF4-FFF2-40B4-BE49-F238E27FC236}">
                      <a16:creationId xmlns:a16="http://schemas.microsoft.com/office/drawing/2014/main" id="{1DEA0480-ACDB-A019-974A-93512727371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878" y="3046"/>
                  <a:ext cx="13" cy="13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69" name="Oval 318">
                  <a:extLst>
                    <a:ext uri="{FF2B5EF4-FFF2-40B4-BE49-F238E27FC236}">
                      <a16:creationId xmlns:a16="http://schemas.microsoft.com/office/drawing/2014/main" id="{4541A8B3-CDA8-A6C1-C9B1-C61432FA3D3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830" y="2888"/>
                  <a:ext cx="13" cy="14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70" name="Oval 319">
                  <a:extLst>
                    <a:ext uri="{FF2B5EF4-FFF2-40B4-BE49-F238E27FC236}">
                      <a16:creationId xmlns:a16="http://schemas.microsoft.com/office/drawing/2014/main" id="{0AAE1C44-7DCF-99D0-29B3-B17809C8355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275" y="1325"/>
                  <a:ext cx="22" cy="21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71" name="Oval 320">
                  <a:extLst>
                    <a:ext uri="{FF2B5EF4-FFF2-40B4-BE49-F238E27FC236}">
                      <a16:creationId xmlns:a16="http://schemas.microsoft.com/office/drawing/2014/main" id="{EF88E94F-726F-9466-1D3A-2867C0E6437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059" y="1370"/>
                  <a:ext cx="24" cy="24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72" name="Oval 321">
                  <a:extLst>
                    <a:ext uri="{FF2B5EF4-FFF2-40B4-BE49-F238E27FC236}">
                      <a16:creationId xmlns:a16="http://schemas.microsoft.com/office/drawing/2014/main" id="{8FB12EAC-74A8-F5F4-60CD-A54B71080BA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894" y="1453"/>
                  <a:ext cx="13" cy="13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73" name="Oval 322">
                  <a:extLst>
                    <a:ext uri="{FF2B5EF4-FFF2-40B4-BE49-F238E27FC236}">
                      <a16:creationId xmlns:a16="http://schemas.microsoft.com/office/drawing/2014/main" id="{FD3C8E4C-C62E-854B-240C-83A5FD7EBFF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353" y="3096"/>
                  <a:ext cx="26" cy="27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74" name="Oval 323">
                  <a:extLst>
                    <a:ext uri="{FF2B5EF4-FFF2-40B4-BE49-F238E27FC236}">
                      <a16:creationId xmlns:a16="http://schemas.microsoft.com/office/drawing/2014/main" id="{3045919E-557A-796A-7329-64041C7EC7D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662" y="2947"/>
                  <a:ext cx="19" cy="16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75" name="Oval 324">
                  <a:extLst>
                    <a:ext uri="{FF2B5EF4-FFF2-40B4-BE49-F238E27FC236}">
                      <a16:creationId xmlns:a16="http://schemas.microsoft.com/office/drawing/2014/main" id="{84290C74-5A73-D5F3-496A-DD4744D8D00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022" y="2122"/>
                  <a:ext cx="24" cy="27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76" name="Oval 325">
                  <a:extLst>
                    <a:ext uri="{FF2B5EF4-FFF2-40B4-BE49-F238E27FC236}">
                      <a16:creationId xmlns:a16="http://schemas.microsoft.com/office/drawing/2014/main" id="{294647F6-25CB-F3C8-631F-BE116438D76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619" y="2902"/>
                  <a:ext cx="22" cy="24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77" name="Oval 326">
                  <a:extLst>
                    <a:ext uri="{FF2B5EF4-FFF2-40B4-BE49-F238E27FC236}">
                      <a16:creationId xmlns:a16="http://schemas.microsoft.com/office/drawing/2014/main" id="{F182949E-3D82-5A63-1D80-00FA005A337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139" y="3062"/>
                  <a:ext cx="27" cy="24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78" name="Oval 327">
                  <a:extLst>
                    <a:ext uri="{FF2B5EF4-FFF2-40B4-BE49-F238E27FC236}">
                      <a16:creationId xmlns:a16="http://schemas.microsoft.com/office/drawing/2014/main" id="{F261F826-A59C-6AF9-FEE7-AB2AEEFF4A4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161" y="2851"/>
                  <a:ext cx="21" cy="21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79" name="Oval 328">
                  <a:extLst>
                    <a:ext uri="{FF2B5EF4-FFF2-40B4-BE49-F238E27FC236}">
                      <a16:creationId xmlns:a16="http://schemas.microsoft.com/office/drawing/2014/main" id="{A5803D66-D04D-273C-E090-13A3C5FA585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377" y="3011"/>
                  <a:ext cx="18" cy="16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80" name="Oval 329">
                  <a:extLst>
                    <a:ext uri="{FF2B5EF4-FFF2-40B4-BE49-F238E27FC236}">
                      <a16:creationId xmlns:a16="http://schemas.microsoft.com/office/drawing/2014/main" id="{3FB2B4E7-5344-D6CF-CC29-AA20226D27E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227" y="1498"/>
                  <a:ext cx="16" cy="16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81" name="Oval 330">
                  <a:extLst>
                    <a:ext uri="{FF2B5EF4-FFF2-40B4-BE49-F238E27FC236}">
                      <a16:creationId xmlns:a16="http://schemas.microsoft.com/office/drawing/2014/main" id="{76D72B76-0CFE-432B-88F6-CB98FB2858B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779" y="1591"/>
                  <a:ext cx="24" cy="22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82" name="Oval 331">
                  <a:extLst>
                    <a:ext uri="{FF2B5EF4-FFF2-40B4-BE49-F238E27FC236}">
                      <a16:creationId xmlns:a16="http://schemas.microsoft.com/office/drawing/2014/main" id="{2DAB5D85-3EC6-3367-73B7-E49449D4A7E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019" y="2363"/>
                  <a:ext cx="19" cy="21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83" name="Oval 332">
                  <a:extLst>
                    <a:ext uri="{FF2B5EF4-FFF2-40B4-BE49-F238E27FC236}">
                      <a16:creationId xmlns:a16="http://schemas.microsoft.com/office/drawing/2014/main" id="{4889213A-8ECF-F6E5-6E5D-EEBDD4A4936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835" y="2776"/>
                  <a:ext cx="16" cy="16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84" name="Oval 333">
                  <a:extLst>
                    <a:ext uri="{FF2B5EF4-FFF2-40B4-BE49-F238E27FC236}">
                      <a16:creationId xmlns:a16="http://schemas.microsoft.com/office/drawing/2014/main" id="{0B14F4D0-BE67-942B-B629-4051245DCFB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798" y="2728"/>
                  <a:ext cx="16" cy="16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85" name="Oval 334">
                  <a:extLst>
                    <a:ext uri="{FF2B5EF4-FFF2-40B4-BE49-F238E27FC236}">
                      <a16:creationId xmlns:a16="http://schemas.microsoft.com/office/drawing/2014/main" id="{F45B78B3-F15D-DA45-299B-17115E7B3E0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969" y="2520"/>
                  <a:ext cx="24" cy="27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86" name="Oval 335">
                  <a:extLst>
                    <a:ext uri="{FF2B5EF4-FFF2-40B4-BE49-F238E27FC236}">
                      <a16:creationId xmlns:a16="http://schemas.microsoft.com/office/drawing/2014/main" id="{B66A0ED4-480F-076B-2477-65DF4138500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982" y="2277"/>
                  <a:ext cx="24" cy="24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87" name="Oval 336">
                  <a:extLst>
                    <a:ext uri="{FF2B5EF4-FFF2-40B4-BE49-F238E27FC236}">
                      <a16:creationId xmlns:a16="http://schemas.microsoft.com/office/drawing/2014/main" id="{0EE960B0-2D06-6D9F-C80C-75761AFA385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523" y="2787"/>
                  <a:ext cx="24" cy="24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88" name="Oval 338">
                  <a:extLst>
                    <a:ext uri="{FF2B5EF4-FFF2-40B4-BE49-F238E27FC236}">
                      <a16:creationId xmlns:a16="http://schemas.microsoft.com/office/drawing/2014/main" id="{AE5A2E15-2064-B7B6-D5D1-705720F0AC3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995" y="2002"/>
                  <a:ext cx="16" cy="16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89" name="Oval 339">
                  <a:extLst>
                    <a:ext uri="{FF2B5EF4-FFF2-40B4-BE49-F238E27FC236}">
                      <a16:creationId xmlns:a16="http://schemas.microsoft.com/office/drawing/2014/main" id="{DF1CE908-B02E-A9F3-FC2B-69262C3C278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913" y="1794"/>
                  <a:ext cx="24" cy="22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90" name="Oval 340">
                  <a:extLst>
                    <a:ext uri="{FF2B5EF4-FFF2-40B4-BE49-F238E27FC236}">
                      <a16:creationId xmlns:a16="http://schemas.microsoft.com/office/drawing/2014/main" id="{3791DCE6-F2A2-D239-6F16-2D460E5B352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707" y="1885"/>
                  <a:ext cx="24" cy="24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91" name="Oval 341">
                  <a:extLst>
                    <a:ext uri="{FF2B5EF4-FFF2-40B4-BE49-F238E27FC236}">
                      <a16:creationId xmlns:a16="http://schemas.microsoft.com/office/drawing/2014/main" id="{18FDAF88-42CC-A035-EFAD-C7A670EC604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785" y="2293"/>
                  <a:ext cx="16" cy="16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92" name="Oval 342">
                  <a:extLst>
                    <a:ext uri="{FF2B5EF4-FFF2-40B4-BE49-F238E27FC236}">
                      <a16:creationId xmlns:a16="http://schemas.microsoft.com/office/drawing/2014/main" id="{17DC4951-78BD-7C5A-F6CA-F027D5DC8DF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875" y="2507"/>
                  <a:ext cx="16" cy="16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93" name="Oval 343">
                  <a:extLst>
                    <a:ext uri="{FF2B5EF4-FFF2-40B4-BE49-F238E27FC236}">
                      <a16:creationId xmlns:a16="http://schemas.microsoft.com/office/drawing/2014/main" id="{91468F14-5A76-EDE6-34C5-1267C540F4F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857" y="2050"/>
                  <a:ext cx="21" cy="19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94" name="Oval 344">
                  <a:extLst>
                    <a:ext uri="{FF2B5EF4-FFF2-40B4-BE49-F238E27FC236}">
                      <a16:creationId xmlns:a16="http://schemas.microsoft.com/office/drawing/2014/main" id="{EA1F5453-CD44-74DA-E4C5-BEAE3C7DC17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971" y="2104"/>
                  <a:ext cx="16" cy="16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95" name="Oval 345">
                  <a:extLst>
                    <a:ext uri="{FF2B5EF4-FFF2-40B4-BE49-F238E27FC236}">
                      <a16:creationId xmlns:a16="http://schemas.microsoft.com/office/drawing/2014/main" id="{7DE80368-AA26-D661-B5AD-783014B0BE4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931" y="1906"/>
                  <a:ext cx="19" cy="22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96" name="Oval 346">
                  <a:extLst>
                    <a:ext uri="{FF2B5EF4-FFF2-40B4-BE49-F238E27FC236}">
                      <a16:creationId xmlns:a16="http://schemas.microsoft.com/office/drawing/2014/main" id="{7924E6B5-BC3B-73B6-3228-43FD1821F7D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291" y="1410"/>
                  <a:ext cx="14" cy="16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97" name="Oval 347">
                  <a:extLst>
                    <a:ext uri="{FF2B5EF4-FFF2-40B4-BE49-F238E27FC236}">
                      <a16:creationId xmlns:a16="http://schemas.microsoft.com/office/drawing/2014/main" id="{290CC35F-656F-2CBA-3277-CE60FAFD700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411" y="1605"/>
                  <a:ext cx="19" cy="21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98" name="Oval 348">
                  <a:extLst>
                    <a:ext uri="{FF2B5EF4-FFF2-40B4-BE49-F238E27FC236}">
                      <a16:creationId xmlns:a16="http://schemas.microsoft.com/office/drawing/2014/main" id="{40B2CB39-3FA3-3C62-1B3A-D6F617FC870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638" y="1714"/>
                  <a:ext cx="13" cy="13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99" name="Oval 349">
                  <a:extLst>
                    <a:ext uri="{FF2B5EF4-FFF2-40B4-BE49-F238E27FC236}">
                      <a16:creationId xmlns:a16="http://schemas.microsoft.com/office/drawing/2014/main" id="{0897C204-E51C-0EA1-B8F4-3F4B1B1441A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483" y="1447"/>
                  <a:ext cx="24" cy="27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00" name="Oval 350">
                  <a:extLst>
                    <a:ext uri="{FF2B5EF4-FFF2-40B4-BE49-F238E27FC236}">
                      <a16:creationId xmlns:a16="http://schemas.microsoft.com/office/drawing/2014/main" id="{79B9C147-8F26-252A-E5C3-C52F2661581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635" y="1589"/>
                  <a:ext cx="19" cy="16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01" name="Oval 351">
                  <a:extLst>
                    <a:ext uri="{FF2B5EF4-FFF2-40B4-BE49-F238E27FC236}">
                      <a16:creationId xmlns:a16="http://schemas.microsoft.com/office/drawing/2014/main" id="{E04844EE-AD6B-8586-4011-D8BB89BFEDE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795" y="1703"/>
                  <a:ext cx="19" cy="19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302" name="Oval 352">
                  <a:extLst>
                    <a:ext uri="{FF2B5EF4-FFF2-40B4-BE49-F238E27FC236}">
                      <a16:creationId xmlns:a16="http://schemas.microsoft.com/office/drawing/2014/main" id="{53195D7D-EFAA-D4CC-BC03-14DEB8DDB25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619" y="1458"/>
                  <a:ext cx="27" cy="27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</p:grpSp>
          <p:grpSp>
            <p:nvGrpSpPr>
              <p:cNvPr id="44" name="Group 355">
                <a:extLst>
                  <a:ext uri="{FF2B5EF4-FFF2-40B4-BE49-F238E27FC236}">
                    <a16:creationId xmlns:a16="http://schemas.microsoft.com/office/drawing/2014/main" id="{7D23B135-62E0-BDD1-F4B7-1C2AC58B7A64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3461341" y="2319198"/>
                <a:ext cx="3347739" cy="3299123"/>
                <a:chOff x="2225" y="1351"/>
                <a:chExt cx="1790" cy="1764"/>
              </a:xfrm>
              <a:solidFill>
                <a:schemeClr val="bg1">
                  <a:alpha val="6000"/>
                </a:schemeClr>
              </a:solidFill>
            </p:grpSpPr>
            <p:sp>
              <p:nvSpPr>
                <p:cNvPr id="45" name="Freeform 356">
                  <a:extLst>
                    <a:ext uri="{FF2B5EF4-FFF2-40B4-BE49-F238E27FC236}">
                      <a16:creationId xmlns:a16="http://schemas.microsoft.com/office/drawing/2014/main" id="{183EB203-E4A9-5116-C332-37635814CFC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80" y="1716"/>
                  <a:ext cx="118" cy="103"/>
                </a:xfrm>
                <a:custGeom>
                  <a:avLst/>
                  <a:gdLst>
                    <a:gd name="T0" fmla="*/ 118 w 118"/>
                    <a:gd name="T1" fmla="*/ 0 h 103"/>
                    <a:gd name="T2" fmla="*/ 0 w 118"/>
                    <a:gd name="T3" fmla="*/ 6 h 103"/>
                    <a:gd name="T4" fmla="*/ 18 w 118"/>
                    <a:gd name="T5" fmla="*/ 103 h 103"/>
                    <a:gd name="T6" fmla="*/ 118 w 118"/>
                    <a:gd name="T7" fmla="*/ 0 h 10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8" h="103">
                      <a:moveTo>
                        <a:pt x="118" y="0"/>
                      </a:moveTo>
                      <a:lnTo>
                        <a:pt x="0" y="6"/>
                      </a:lnTo>
                      <a:lnTo>
                        <a:pt x="18" y="103"/>
                      </a:lnTo>
                      <a:lnTo>
                        <a:pt x="11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6" name="Freeform 357">
                  <a:extLst>
                    <a:ext uri="{FF2B5EF4-FFF2-40B4-BE49-F238E27FC236}">
                      <a16:creationId xmlns:a16="http://schemas.microsoft.com/office/drawing/2014/main" id="{6DBE58E2-23C5-1179-E4F4-E69B42F6441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80" y="1716"/>
                  <a:ext cx="118" cy="103"/>
                </a:xfrm>
                <a:custGeom>
                  <a:avLst/>
                  <a:gdLst>
                    <a:gd name="T0" fmla="*/ 118 w 118"/>
                    <a:gd name="T1" fmla="*/ 0 h 103"/>
                    <a:gd name="T2" fmla="*/ 0 w 118"/>
                    <a:gd name="T3" fmla="*/ 6 h 103"/>
                    <a:gd name="T4" fmla="*/ 18 w 118"/>
                    <a:gd name="T5" fmla="*/ 103 h 103"/>
                    <a:gd name="T6" fmla="*/ 118 w 118"/>
                    <a:gd name="T7" fmla="*/ 0 h 10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8" h="103">
                      <a:moveTo>
                        <a:pt x="118" y="0"/>
                      </a:moveTo>
                      <a:lnTo>
                        <a:pt x="0" y="6"/>
                      </a:lnTo>
                      <a:lnTo>
                        <a:pt x="18" y="103"/>
                      </a:lnTo>
                      <a:lnTo>
                        <a:pt x="118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47" name="Freeform 358">
                  <a:extLst>
                    <a:ext uri="{FF2B5EF4-FFF2-40B4-BE49-F238E27FC236}">
                      <a16:creationId xmlns:a16="http://schemas.microsoft.com/office/drawing/2014/main" id="{31E9C245-E96A-33F0-C87C-1C7E710671A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80" y="1593"/>
                  <a:ext cx="118" cy="129"/>
                </a:xfrm>
                <a:custGeom>
                  <a:avLst/>
                  <a:gdLst>
                    <a:gd name="T0" fmla="*/ 118 w 118"/>
                    <a:gd name="T1" fmla="*/ 0 h 129"/>
                    <a:gd name="T2" fmla="*/ 0 w 118"/>
                    <a:gd name="T3" fmla="*/ 129 h 129"/>
                    <a:gd name="T4" fmla="*/ 118 w 118"/>
                    <a:gd name="T5" fmla="*/ 123 h 129"/>
                    <a:gd name="T6" fmla="*/ 118 w 118"/>
                    <a:gd name="T7" fmla="*/ 0 h 1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8" h="129">
                      <a:moveTo>
                        <a:pt x="118" y="0"/>
                      </a:moveTo>
                      <a:lnTo>
                        <a:pt x="0" y="129"/>
                      </a:lnTo>
                      <a:lnTo>
                        <a:pt x="118" y="123"/>
                      </a:lnTo>
                      <a:lnTo>
                        <a:pt x="11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2" name="Freeform 359">
                  <a:extLst>
                    <a:ext uri="{FF2B5EF4-FFF2-40B4-BE49-F238E27FC236}">
                      <a16:creationId xmlns:a16="http://schemas.microsoft.com/office/drawing/2014/main" id="{6C392B7C-4581-67B6-DC4C-630BCFD6280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80" y="1593"/>
                  <a:ext cx="118" cy="129"/>
                </a:xfrm>
                <a:custGeom>
                  <a:avLst/>
                  <a:gdLst>
                    <a:gd name="T0" fmla="*/ 118 w 118"/>
                    <a:gd name="T1" fmla="*/ 0 h 129"/>
                    <a:gd name="T2" fmla="*/ 0 w 118"/>
                    <a:gd name="T3" fmla="*/ 129 h 129"/>
                    <a:gd name="T4" fmla="*/ 118 w 118"/>
                    <a:gd name="T5" fmla="*/ 123 h 129"/>
                    <a:gd name="T6" fmla="*/ 118 w 118"/>
                    <a:gd name="T7" fmla="*/ 0 h 1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8" h="129">
                      <a:moveTo>
                        <a:pt x="118" y="0"/>
                      </a:moveTo>
                      <a:lnTo>
                        <a:pt x="0" y="129"/>
                      </a:lnTo>
                      <a:lnTo>
                        <a:pt x="118" y="123"/>
                      </a:lnTo>
                      <a:lnTo>
                        <a:pt x="118" y="0"/>
                      </a:lnTo>
                    </a:path>
                  </a:pathLst>
                </a:custGeom>
                <a:solidFill>
                  <a:srgbClr val="FFFFFF">
                    <a:alpha val="16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3" name="Freeform 360">
                  <a:extLst>
                    <a:ext uri="{FF2B5EF4-FFF2-40B4-BE49-F238E27FC236}">
                      <a16:creationId xmlns:a16="http://schemas.microsoft.com/office/drawing/2014/main" id="{A61FD161-1E9A-94E2-8067-0539E663732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19" y="1722"/>
                  <a:ext cx="79" cy="110"/>
                </a:xfrm>
                <a:custGeom>
                  <a:avLst/>
                  <a:gdLst>
                    <a:gd name="T0" fmla="*/ 61 w 79"/>
                    <a:gd name="T1" fmla="*/ 0 h 110"/>
                    <a:gd name="T2" fmla="*/ 0 w 79"/>
                    <a:gd name="T3" fmla="*/ 110 h 110"/>
                    <a:gd name="T4" fmla="*/ 79 w 79"/>
                    <a:gd name="T5" fmla="*/ 97 h 110"/>
                    <a:gd name="T6" fmla="*/ 61 w 79"/>
                    <a:gd name="T7" fmla="*/ 0 h 1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9" h="110">
                      <a:moveTo>
                        <a:pt x="61" y="0"/>
                      </a:moveTo>
                      <a:lnTo>
                        <a:pt x="0" y="110"/>
                      </a:lnTo>
                      <a:lnTo>
                        <a:pt x="79" y="97"/>
                      </a:lnTo>
                      <a:lnTo>
                        <a:pt x="6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4" name="Freeform 361">
                  <a:extLst>
                    <a:ext uri="{FF2B5EF4-FFF2-40B4-BE49-F238E27FC236}">
                      <a16:creationId xmlns:a16="http://schemas.microsoft.com/office/drawing/2014/main" id="{43D47096-14A2-9F8C-F6B8-E438C7BA64C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19" y="1722"/>
                  <a:ext cx="79" cy="110"/>
                </a:xfrm>
                <a:custGeom>
                  <a:avLst/>
                  <a:gdLst>
                    <a:gd name="T0" fmla="*/ 61 w 79"/>
                    <a:gd name="T1" fmla="*/ 0 h 110"/>
                    <a:gd name="T2" fmla="*/ 0 w 79"/>
                    <a:gd name="T3" fmla="*/ 110 h 110"/>
                    <a:gd name="T4" fmla="*/ 79 w 79"/>
                    <a:gd name="T5" fmla="*/ 97 h 110"/>
                    <a:gd name="T6" fmla="*/ 61 w 79"/>
                    <a:gd name="T7" fmla="*/ 0 h 1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9" h="110">
                      <a:moveTo>
                        <a:pt x="61" y="0"/>
                      </a:moveTo>
                      <a:lnTo>
                        <a:pt x="0" y="110"/>
                      </a:lnTo>
                      <a:lnTo>
                        <a:pt x="79" y="97"/>
                      </a:lnTo>
                      <a:lnTo>
                        <a:pt x="61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5" name="Freeform 362">
                  <a:extLst>
                    <a:ext uri="{FF2B5EF4-FFF2-40B4-BE49-F238E27FC236}">
                      <a16:creationId xmlns:a16="http://schemas.microsoft.com/office/drawing/2014/main" id="{265081E5-2F52-C482-DE1A-6AB1EB6C6BD1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246" y="1819"/>
                  <a:ext cx="152" cy="249"/>
                </a:xfrm>
                <a:custGeom>
                  <a:avLst/>
                  <a:gdLst>
                    <a:gd name="T0" fmla="*/ 0 w 152"/>
                    <a:gd name="T1" fmla="*/ 249 h 249"/>
                    <a:gd name="T2" fmla="*/ 0 w 152"/>
                    <a:gd name="T3" fmla="*/ 249 h 249"/>
                    <a:gd name="T4" fmla="*/ 0 w 152"/>
                    <a:gd name="T5" fmla="*/ 249 h 249"/>
                    <a:gd name="T6" fmla="*/ 0 w 152"/>
                    <a:gd name="T7" fmla="*/ 249 h 249"/>
                    <a:gd name="T8" fmla="*/ 152 w 152"/>
                    <a:gd name="T9" fmla="*/ 0 h 249"/>
                    <a:gd name="T10" fmla="*/ 73 w 152"/>
                    <a:gd name="T11" fmla="*/ 13 h 249"/>
                    <a:gd name="T12" fmla="*/ 0 w 152"/>
                    <a:gd name="T13" fmla="*/ 249 h 249"/>
                    <a:gd name="T14" fmla="*/ 152 w 152"/>
                    <a:gd name="T15" fmla="*/ 0 h 2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52" h="249">
                      <a:moveTo>
                        <a:pt x="0" y="249"/>
                      </a:moveTo>
                      <a:lnTo>
                        <a:pt x="0" y="249"/>
                      </a:lnTo>
                      <a:close/>
                      <a:moveTo>
                        <a:pt x="0" y="249"/>
                      </a:moveTo>
                      <a:lnTo>
                        <a:pt x="0" y="249"/>
                      </a:lnTo>
                      <a:close/>
                      <a:moveTo>
                        <a:pt x="152" y="0"/>
                      </a:moveTo>
                      <a:lnTo>
                        <a:pt x="73" y="13"/>
                      </a:lnTo>
                      <a:lnTo>
                        <a:pt x="0" y="249"/>
                      </a:lnTo>
                      <a:lnTo>
                        <a:pt x="15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6" name="Freeform 363">
                  <a:extLst>
                    <a:ext uri="{FF2B5EF4-FFF2-40B4-BE49-F238E27FC236}">
                      <a16:creationId xmlns:a16="http://schemas.microsoft.com/office/drawing/2014/main" id="{96730072-2911-1321-4C25-B3650DCC1D66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246" y="1819"/>
                  <a:ext cx="152" cy="249"/>
                </a:xfrm>
                <a:custGeom>
                  <a:avLst/>
                  <a:gdLst>
                    <a:gd name="T0" fmla="*/ 0 w 152"/>
                    <a:gd name="T1" fmla="*/ 249 h 249"/>
                    <a:gd name="T2" fmla="*/ 0 w 152"/>
                    <a:gd name="T3" fmla="*/ 249 h 249"/>
                    <a:gd name="T4" fmla="*/ 0 w 152"/>
                    <a:gd name="T5" fmla="*/ 249 h 249"/>
                    <a:gd name="T6" fmla="*/ 0 w 152"/>
                    <a:gd name="T7" fmla="*/ 249 h 249"/>
                    <a:gd name="T8" fmla="*/ 152 w 152"/>
                    <a:gd name="T9" fmla="*/ 0 h 249"/>
                    <a:gd name="T10" fmla="*/ 73 w 152"/>
                    <a:gd name="T11" fmla="*/ 13 h 249"/>
                    <a:gd name="T12" fmla="*/ 0 w 152"/>
                    <a:gd name="T13" fmla="*/ 249 h 249"/>
                    <a:gd name="T14" fmla="*/ 152 w 152"/>
                    <a:gd name="T15" fmla="*/ 0 h 2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52" h="249">
                      <a:moveTo>
                        <a:pt x="0" y="249"/>
                      </a:moveTo>
                      <a:lnTo>
                        <a:pt x="0" y="249"/>
                      </a:lnTo>
                      <a:moveTo>
                        <a:pt x="0" y="249"/>
                      </a:moveTo>
                      <a:lnTo>
                        <a:pt x="0" y="249"/>
                      </a:lnTo>
                      <a:moveTo>
                        <a:pt x="152" y="0"/>
                      </a:moveTo>
                      <a:lnTo>
                        <a:pt x="73" y="13"/>
                      </a:lnTo>
                      <a:lnTo>
                        <a:pt x="0" y="249"/>
                      </a:lnTo>
                      <a:lnTo>
                        <a:pt x="152" y="0"/>
                      </a:lnTo>
                    </a:path>
                  </a:pathLst>
                </a:custGeom>
                <a:solidFill>
                  <a:srgbClr val="FFFFFF">
                    <a:alpha val="28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7" name="Freeform 364">
                  <a:extLst>
                    <a:ext uri="{FF2B5EF4-FFF2-40B4-BE49-F238E27FC236}">
                      <a16:creationId xmlns:a16="http://schemas.microsoft.com/office/drawing/2014/main" id="{DE7B0D7E-0224-C0B3-6040-FF57DC98B18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25" y="2068"/>
                  <a:ext cx="68" cy="234"/>
                </a:xfrm>
                <a:custGeom>
                  <a:avLst/>
                  <a:gdLst>
                    <a:gd name="T0" fmla="*/ 21 w 68"/>
                    <a:gd name="T1" fmla="*/ 0 h 234"/>
                    <a:gd name="T2" fmla="*/ 0 w 68"/>
                    <a:gd name="T3" fmla="*/ 207 h 234"/>
                    <a:gd name="T4" fmla="*/ 68 w 68"/>
                    <a:gd name="T5" fmla="*/ 234 h 234"/>
                    <a:gd name="T6" fmla="*/ 21 w 68"/>
                    <a:gd name="T7" fmla="*/ 0 h 2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8" h="234">
                      <a:moveTo>
                        <a:pt x="21" y="0"/>
                      </a:moveTo>
                      <a:lnTo>
                        <a:pt x="0" y="207"/>
                      </a:lnTo>
                      <a:lnTo>
                        <a:pt x="68" y="234"/>
                      </a:lnTo>
                      <a:lnTo>
                        <a:pt x="2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8" name="Freeform 365">
                  <a:extLst>
                    <a:ext uri="{FF2B5EF4-FFF2-40B4-BE49-F238E27FC236}">
                      <a16:creationId xmlns:a16="http://schemas.microsoft.com/office/drawing/2014/main" id="{751E7CE1-6B7B-1004-8AED-38FF854BA3F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25" y="2068"/>
                  <a:ext cx="68" cy="234"/>
                </a:xfrm>
                <a:custGeom>
                  <a:avLst/>
                  <a:gdLst>
                    <a:gd name="T0" fmla="*/ 21 w 68"/>
                    <a:gd name="T1" fmla="*/ 0 h 234"/>
                    <a:gd name="T2" fmla="*/ 0 w 68"/>
                    <a:gd name="T3" fmla="*/ 207 h 234"/>
                    <a:gd name="T4" fmla="*/ 68 w 68"/>
                    <a:gd name="T5" fmla="*/ 234 h 234"/>
                    <a:gd name="T6" fmla="*/ 21 w 68"/>
                    <a:gd name="T7" fmla="*/ 0 h 2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8" h="234">
                      <a:moveTo>
                        <a:pt x="21" y="0"/>
                      </a:moveTo>
                      <a:lnTo>
                        <a:pt x="0" y="207"/>
                      </a:lnTo>
                      <a:lnTo>
                        <a:pt x="68" y="234"/>
                      </a:lnTo>
                      <a:lnTo>
                        <a:pt x="21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59" name="Freeform 366">
                  <a:extLst>
                    <a:ext uri="{FF2B5EF4-FFF2-40B4-BE49-F238E27FC236}">
                      <a16:creationId xmlns:a16="http://schemas.microsoft.com/office/drawing/2014/main" id="{06DBB030-69F3-F9EF-75C2-2B15FD46DBD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25" y="2275"/>
                  <a:ext cx="68" cy="103"/>
                </a:xfrm>
                <a:custGeom>
                  <a:avLst/>
                  <a:gdLst>
                    <a:gd name="T0" fmla="*/ 0 w 68"/>
                    <a:gd name="T1" fmla="*/ 0 h 103"/>
                    <a:gd name="T2" fmla="*/ 0 w 68"/>
                    <a:gd name="T3" fmla="*/ 0 h 103"/>
                    <a:gd name="T4" fmla="*/ 21 w 68"/>
                    <a:gd name="T5" fmla="*/ 103 h 103"/>
                    <a:gd name="T6" fmla="*/ 68 w 68"/>
                    <a:gd name="T7" fmla="*/ 27 h 103"/>
                    <a:gd name="T8" fmla="*/ 0 w 68"/>
                    <a:gd name="T9" fmla="*/ 0 h 10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8" h="103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1" y="103"/>
                      </a:lnTo>
                      <a:lnTo>
                        <a:pt x="68" y="2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60" name="Freeform 367">
                  <a:extLst>
                    <a:ext uri="{FF2B5EF4-FFF2-40B4-BE49-F238E27FC236}">
                      <a16:creationId xmlns:a16="http://schemas.microsoft.com/office/drawing/2014/main" id="{A42447A1-4DE7-AEE9-013C-27BA060D64C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25" y="2275"/>
                  <a:ext cx="68" cy="103"/>
                </a:xfrm>
                <a:custGeom>
                  <a:avLst/>
                  <a:gdLst>
                    <a:gd name="T0" fmla="*/ 0 w 68"/>
                    <a:gd name="T1" fmla="*/ 0 h 103"/>
                    <a:gd name="T2" fmla="*/ 0 w 68"/>
                    <a:gd name="T3" fmla="*/ 0 h 103"/>
                    <a:gd name="T4" fmla="*/ 21 w 68"/>
                    <a:gd name="T5" fmla="*/ 103 h 103"/>
                    <a:gd name="T6" fmla="*/ 68 w 68"/>
                    <a:gd name="T7" fmla="*/ 27 h 103"/>
                    <a:gd name="T8" fmla="*/ 0 w 68"/>
                    <a:gd name="T9" fmla="*/ 0 h 10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8" h="103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1" y="103"/>
                      </a:lnTo>
                      <a:lnTo>
                        <a:pt x="68" y="27"/>
                      </a:lnTo>
                      <a:lnTo>
                        <a:pt x="0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61" name="Freeform 368">
                  <a:extLst>
                    <a:ext uri="{FF2B5EF4-FFF2-40B4-BE49-F238E27FC236}">
                      <a16:creationId xmlns:a16="http://schemas.microsoft.com/office/drawing/2014/main" id="{23B46AEA-5BB5-E7E7-09AC-AFA823C43D63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498" y="1477"/>
                  <a:ext cx="215" cy="116"/>
                </a:xfrm>
                <a:custGeom>
                  <a:avLst/>
                  <a:gdLst>
                    <a:gd name="T0" fmla="*/ 0 w 215"/>
                    <a:gd name="T1" fmla="*/ 116 h 116"/>
                    <a:gd name="T2" fmla="*/ 0 w 215"/>
                    <a:gd name="T3" fmla="*/ 116 h 116"/>
                    <a:gd name="T4" fmla="*/ 134 w 215"/>
                    <a:gd name="T5" fmla="*/ 0 h 116"/>
                    <a:gd name="T6" fmla="*/ 0 w 215"/>
                    <a:gd name="T7" fmla="*/ 116 h 116"/>
                    <a:gd name="T8" fmla="*/ 215 w 215"/>
                    <a:gd name="T9" fmla="*/ 56 h 116"/>
                    <a:gd name="T10" fmla="*/ 134 w 215"/>
                    <a:gd name="T11" fmla="*/ 0 h 1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15" h="116">
                      <a:moveTo>
                        <a:pt x="0" y="116"/>
                      </a:moveTo>
                      <a:lnTo>
                        <a:pt x="0" y="116"/>
                      </a:lnTo>
                      <a:close/>
                      <a:moveTo>
                        <a:pt x="134" y="0"/>
                      </a:moveTo>
                      <a:lnTo>
                        <a:pt x="0" y="116"/>
                      </a:lnTo>
                      <a:lnTo>
                        <a:pt x="215" y="56"/>
                      </a:lnTo>
                      <a:lnTo>
                        <a:pt x="13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62" name="Freeform 369">
                  <a:extLst>
                    <a:ext uri="{FF2B5EF4-FFF2-40B4-BE49-F238E27FC236}">
                      <a16:creationId xmlns:a16="http://schemas.microsoft.com/office/drawing/2014/main" id="{E5B93756-3E0F-18C3-1345-0AD29E0511A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498" y="1477"/>
                  <a:ext cx="215" cy="116"/>
                </a:xfrm>
                <a:custGeom>
                  <a:avLst/>
                  <a:gdLst>
                    <a:gd name="T0" fmla="*/ 0 w 215"/>
                    <a:gd name="T1" fmla="*/ 116 h 116"/>
                    <a:gd name="T2" fmla="*/ 0 w 215"/>
                    <a:gd name="T3" fmla="*/ 116 h 116"/>
                    <a:gd name="T4" fmla="*/ 134 w 215"/>
                    <a:gd name="T5" fmla="*/ 0 h 116"/>
                    <a:gd name="T6" fmla="*/ 0 w 215"/>
                    <a:gd name="T7" fmla="*/ 116 h 116"/>
                    <a:gd name="T8" fmla="*/ 215 w 215"/>
                    <a:gd name="T9" fmla="*/ 56 h 116"/>
                    <a:gd name="T10" fmla="*/ 134 w 215"/>
                    <a:gd name="T11" fmla="*/ 0 h 1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15" h="116">
                      <a:moveTo>
                        <a:pt x="0" y="116"/>
                      </a:moveTo>
                      <a:lnTo>
                        <a:pt x="0" y="116"/>
                      </a:lnTo>
                      <a:moveTo>
                        <a:pt x="134" y="0"/>
                      </a:moveTo>
                      <a:lnTo>
                        <a:pt x="0" y="116"/>
                      </a:lnTo>
                      <a:lnTo>
                        <a:pt x="215" y="56"/>
                      </a:lnTo>
                      <a:lnTo>
                        <a:pt x="134" y="0"/>
                      </a:lnTo>
                    </a:path>
                  </a:pathLst>
                </a:custGeom>
                <a:solidFill>
                  <a:srgbClr val="FFFFFF">
                    <a:alpha val="28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63" name="Freeform 370">
                  <a:extLst>
                    <a:ext uri="{FF2B5EF4-FFF2-40B4-BE49-F238E27FC236}">
                      <a16:creationId xmlns:a16="http://schemas.microsoft.com/office/drawing/2014/main" id="{656BC787-EAC6-5133-7719-209F11E6814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32" y="1359"/>
                  <a:ext cx="289" cy="174"/>
                </a:xfrm>
                <a:custGeom>
                  <a:avLst/>
                  <a:gdLst>
                    <a:gd name="T0" fmla="*/ 289 w 289"/>
                    <a:gd name="T1" fmla="*/ 0 h 174"/>
                    <a:gd name="T2" fmla="*/ 0 w 289"/>
                    <a:gd name="T3" fmla="*/ 118 h 174"/>
                    <a:gd name="T4" fmla="*/ 81 w 289"/>
                    <a:gd name="T5" fmla="*/ 174 h 174"/>
                    <a:gd name="T6" fmla="*/ 289 w 289"/>
                    <a:gd name="T7" fmla="*/ 0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89" h="174">
                      <a:moveTo>
                        <a:pt x="289" y="0"/>
                      </a:moveTo>
                      <a:lnTo>
                        <a:pt x="0" y="118"/>
                      </a:lnTo>
                      <a:lnTo>
                        <a:pt x="81" y="174"/>
                      </a:lnTo>
                      <a:lnTo>
                        <a:pt x="28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64" name="Freeform 371">
                  <a:extLst>
                    <a:ext uri="{FF2B5EF4-FFF2-40B4-BE49-F238E27FC236}">
                      <a16:creationId xmlns:a16="http://schemas.microsoft.com/office/drawing/2014/main" id="{B3C62638-8DEE-DE4D-8707-06B9BCD13C2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32" y="1359"/>
                  <a:ext cx="289" cy="174"/>
                </a:xfrm>
                <a:custGeom>
                  <a:avLst/>
                  <a:gdLst>
                    <a:gd name="T0" fmla="*/ 289 w 289"/>
                    <a:gd name="T1" fmla="*/ 0 h 174"/>
                    <a:gd name="T2" fmla="*/ 0 w 289"/>
                    <a:gd name="T3" fmla="*/ 118 h 174"/>
                    <a:gd name="T4" fmla="*/ 81 w 289"/>
                    <a:gd name="T5" fmla="*/ 174 h 174"/>
                    <a:gd name="T6" fmla="*/ 289 w 289"/>
                    <a:gd name="T7" fmla="*/ 0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89" h="174">
                      <a:moveTo>
                        <a:pt x="289" y="0"/>
                      </a:moveTo>
                      <a:lnTo>
                        <a:pt x="0" y="118"/>
                      </a:lnTo>
                      <a:lnTo>
                        <a:pt x="81" y="174"/>
                      </a:lnTo>
                      <a:lnTo>
                        <a:pt x="289" y="0"/>
                      </a:lnTo>
                    </a:path>
                  </a:pathLst>
                </a:custGeom>
                <a:solidFill>
                  <a:srgbClr val="FFFFFF">
                    <a:alpha val="16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65" name="Freeform 372">
                  <a:extLst>
                    <a:ext uri="{FF2B5EF4-FFF2-40B4-BE49-F238E27FC236}">
                      <a16:creationId xmlns:a16="http://schemas.microsoft.com/office/drawing/2014/main" id="{AF92F5C1-0FBB-FB38-FA4C-2E7F27C986E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00" y="1359"/>
                  <a:ext cx="165" cy="116"/>
                </a:xfrm>
                <a:custGeom>
                  <a:avLst/>
                  <a:gdLst>
                    <a:gd name="T0" fmla="*/ 21 w 165"/>
                    <a:gd name="T1" fmla="*/ 0 h 116"/>
                    <a:gd name="T2" fmla="*/ 0 w 165"/>
                    <a:gd name="T3" fmla="*/ 116 h 116"/>
                    <a:gd name="T4" fmla="*/ 165 w 165"/>
                    <a:gd name="T5" fmla="*/ 40 h 116"/>
                    <a:gd name="T6" fmla="*/ 21 w 165"/>
                    <a:gd name="T7" fmla="*/ 0 h 1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65" h="116">
                      <a:moveTo>
                        <a:pt x="21" y="0"/>
                      </a:moveTo>
                      <a:lnTo>
                        <a:pt x="0" y="116"/>
                      </a:lnTo>
                      <a:lnTo>
                        <a:pt x="165" y="40"/>
                      </a:lnTo>
                      <a:lnTo>
                        <a:pt x="2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66" name="Freeform 373">
                  <a:extLst>
                    <a:ext uri="{FF2B5EF4-FFF2-40B4-BE49-F238E27FC236}">
                      <a16:creationId xmlns:a16="http://schemas.microsoft.com/office/drawing/2014/main" id="{64934A65-F3AC-7467-CE6E-712DF2B85AB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00" y="1359"/>
                  <a:ext cx="165" cy="116"/>
                </a:xfrm>
                <a:custGeom>
                  <a:avLst/>
                  <a:gdLst>
                    <a:gd name="T0" fmla="*/ 21 w 165"/>
                    <a:gd name="T1" fmla="*/ 0 h 116"/>
                    <a:gd name="T2" fmla="*/ 0 w 165"/>
                    <a:gd name="T3" fmla="*/ 116 h 116"/>
                    <a:gd name="T4" fmla="*/ 165 w 165"/>
                    <a:gd name="T5" fmla="*/ 40 h 116"/>
                    <a:gd name="T6" fmla="*/ 21 w 165"/>
                    <a:gd name="T7" fmla="*/ 0 h 1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65" h="116">
                      <a:moveTo>
                        <a:pt x="21" y="0"/>
                      </a:moveTo>
                      <a:lnTo>
                        <a:pt x="0" y="116"/>
                      </a:lnTo>
                      <a:lnTo>
                        <a:pt x="165" y="40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FFFFFF">
                    <a:alpha val="28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67" name="Freeform 374">
                  <a:extLst>
                    <a:ext uri="{FF2B5EF4-FFF2-40B4-BE49-F238E27FC236}">
                      <a16:creationId xmlns:a16="http://schemas.microsoft.com/office/drawing/2014/main" id="{F3735B43-9DD8-14DF-230B-874FB9B418B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29" y="2861"/>
                  <a:ext cx="129" cy="84"/>
                </a:xfrm>
                <a:custGeom>
                  <a:avLst/>
                  <a:gdLst>
                    <a:gd name="T0" fmla="*/ 32 w 129"/>
                    <a:gd name="T1" fmla="*/ 0 h 84"/>
                    <a:gd name="T2" fmla="*/ 0 w 129"/>
                    <a:gd name="T3" fmla="*/ 39 h 84"/>
                    <a:gd name="T4" fmla="*/ 129 w 129"/>
                    <a:gd name="T5" fmla="*/ 84 h 84"/>
                    <a:gd name="T6" fmla="*/ 32 w 129"/>
                    <a:gd name="T7" fmla="*/ 0 h 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9" h="84">
                      <a:moveTo>
                        <a:pt x="32" y="0"/>
                      </a:moveTo>
                      <a:lnTo>
                        <a:pt x="0" y="39"/>
                      </a:lnTo>
                      <a:lnTo>
                        <a:pt x="129" y="84"/>
                      </a:lnTo>
                      <a:lnTo>
                        <a:pt x="3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68" name="Freeform 375">
                  <a:extLst>
                    <a:ext uri="{FF2B5EF4-FFF2-40B4-BE49-F238E27FC236}">
                      <a16:creationId xmlns:a16="http://schemas.microsoft.com/office/drawing/2014/main" id="{88BAD437-C2E5-1123-15E6-1BD7E440F21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29" y="2861"/>
                  <a:ext cx="129" cy="84"/>
                </a:xfrm>
                <a:custGeom>
                  <a:avLst/>
                  <a:gdLst>
                    <a:gd name="T0" fmla="*/ 32 w 129"/>
                    <a:gd name="T1" fmla="*/ 0 h 84"/>
                    <a:gd name="T2" fmla="*/ 0 w 129"/>
                    <a:gd name="T3" fmla="*/ 39 h 84"/>
                    <a:gd name="T4" fmla="*/ 129 w 129"/>
                    <a:gd name="T5" fmla="*/ 84 h 84"/>
                    <a:gd name="T6" fmla="*/ 32 w 129"/>
                    <a:gd name="T7" fmla="*/ 0 h 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9" h="84">
                      <a:moveTo>
                        <a:pt x="32" y="0"/>
                      </a:moveTo>
                      <a:lnTo>
                        <a:pt x="0" y="39"/>
                      </a:lnTo>
                      <a:lnTo>
                        <a:pt x="129" y="84"/>
                      </a:lnTo>
                      <a:lnTo>
                        <a:pt x="32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69" name="Freeform 376">
                  <a:extLst>
                    <a:ext uri="{FF2B5EF4-FFF2-40B4-BE49-F238E27FC236}">
                      <a16:creationId xmlns:a16="http://schemas.microsoft.com/office/drawing/2014/main" id="{A657C465-74EF-8A19-8771-47208477394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51" y="2680"/>
                  <a:ext cx="178" cy="220"/>
                </a:xfrm>
                <a:custGeom>
                  <a:avLst/>
                  <a:gdLst>
                    <a:gd name="T0" fmla="*/ 0 w 178"/>
                    <a:gd name="T1" fmla="*/ 0 h 220"/>
                    <a:gd name="T2" fmla="*/ 178 w 178"/>
                    <a:gd name="T3" fmla="*/ 220 h 220"/>
                    <a:gd name="T4" fmla="*/ 105 w 178"/>
                    <a:gd name="T5" fmla="*/ 71 h 220"/>
                    <a:gd name="T6" fmla="*/ 0 w 178"/>
                    <a:gd name="T7" fmla="*/ 0 h 2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78" h="220">
                      <a:moveTo>
                        <a:pt x="0" y="0"/>
                      </a:moveTo>
                      <a:lnTo>
                        <a:pt x="178" y="220"/>
                      </a:lnTo>
                      <a:lnTo>
                        <a:pt x="105" y="7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70" name="Freeform 377">
                  <a:extLst>
                    <a:ext uri="{FF2B5EF4-FFF2-40B4-BE49-F238E27FC236}">
                      <a16:creationId xmlns:a16="http://schemas.microsoft.com/office/drawing/2014/main" id="{E032B3C4-4899-54EB-6823-DD5D787CE2A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51" y="2680"/>
                  <a:ext cx="178" cy="220"/>
                </a:xfrm>
                <a:custGeom>
                  <a:avLst/>
                  <a:gdLst>
                    <a:gd name="T0" fmla="*/ 0 w 178"/>
                    <a:gd name="T1" fmla="*/ 0 h 220"/>
                    <a:gd name="T2" fmla="*/ 178 w 178"/>
                    <a:gd name="T3" fmla="*/ 220 h 220"/>
                    <a:gd name="T4" fmla="*/ 105 w 178"/>
                    <a:gd name="T5" fmla="*/ 71 h 220"/>
                    <a:gd name="T6" fmla="*/ 0 w 178"/>
                    <a:gd name="T7" fmla="*/ 0 h 2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78" h="220">
                      <a:moveTo>
                        <a:pt x="0" y="0"/>
                      </a:moveTo>
                      <a:lnTo>
                        <a:pt x="178" y="220"/>
                      </a:lnTo>
                      <a:lnTo>
                        <a:pt x="105" y="71"/>
                      </a:lnTo>
                      <a:lnTo>
                        <a:pt x="0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71" name="Freeform 378">
                  <a:extLst>
                    <a:ext uri="{FF2B5EF4-FFF2-40B4-BE49-F238E27FC236}">
                      <a16:creationId xmlns:a16="http://schemas.microsoft.com/office/drawing/2014/main" id="{047B9A35-B9C8-1DEB-6703-E1AA410A43B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456" y="2751"/>
                  <a:ext cx="105" cy="149"/>
                </a:xfrm>
                <a:custGeom>
                  <a:avLst/>
                  <a:gdLst>
                    <a:gd name="T0" fmla="*/ 0 w 105"/>
                    <a:gd name="T1" fmla="*/ 0 h 149"/>
                    <a:gd name="T2" fmla="*/ 73 w 105"/>
                    <a:gd name="T3" fmla="*/ 149 h 149"/>
                    <a:gd name="T4" fmla="*/ 105 w 105"/>
                    <a:gd name="T5" fmla="*/ 110 h 149"/>
                    <a:gd name="T6" fmla="*/ 0 w 105"/>
                    <a:gd name="T7" fmla="*/ 0 h 1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5" h="149">
                      <a:moveTo>
                        <a:pt x="0" y="0"/>
                      </a:moveTo>
                      <a:lnTo>
                        <a:pt x="73" y="149"/>
                      </a:lnTo>
                      <a:lnTo>
                        <a:pt x="105" y="11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72" name="Freeform 379">
                  <a:extLst>
                    <a:ext uri="{FF2B5EF4-FFF2-40B4-BE49-F238E27FC236}">
                      <a16:creationId xmlns:a16="http://schemas.microsoft.com/office/drawing/2014/main" id="{49ABA673-7DA8-4322-0FA8-57486D88857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456" y="2751"/>
                  <a:ext cx="105" cy="149"/>
                </a:xfrm>
                <a:custGeom>
                  <a:avLst/>
                  <a:gdLst>
                    <a:gd name="T0" fmla="*/ 0 w 105"/>
                    <a:gd name="T1" fmla="*/ 0 h 149"/>
                    <a:gd name="T2" fmla="*/ 73 w 105"/>
                    <a:gd name="T3" fmla="*/ 149 h 149"/>
                    <a:gd name="T4" fmla="*/ 105 w 105"/>
                    <a:gd name="T5" fmla="*/ 110 h 149"/>
                    <a:gd name="T6" fmla="*/ 0 w 105"/>
                    <a:gd name="T7" fmla="*/ 0 h 1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5" h="149">
                      <a:moveTo>
                        <a:pt x="0" y="0"/>
                      </a:moveTo>
                      <a:lnTo>
                        <a:pt x="73" y="149"/>
                      </a:lnTo>
                      <a:lnTo>
                        <a:pt x="105" y="110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FFFFFF">
                    <a:alpha val="16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73" name="Freeform 380">
                  <a:extLst>
                    <a:ext uri="{FF2B5EF4-FFF2-40B4-BE49-F238E27FC236}">
                      <a16:creationId xmlns:a16="http://schemas.microsoft.com/office/drawing/2014/main" id="{C5877765-59BB-2FF2-AA88-E29380EB00D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51" y="2585"/>
                  <a:ext cx="105" cy="166"/>
                </a:xfrm>
                <a:custGeom>
                  <a:avLst/>
                  <a:gdLst>
                    <a:gd name="T0" fmla="*/ 26 w 105"/>
                    <a:gd name="T1" fmla="*/ 0 h 166"/>
                    <a:gd name="T2" fmla="*/ 0 w 105"/>
                    <a:gd name="T3" fmla="*/ 95 h 166"/>
                    <a:gd name="T4" fmla="*/ 105 w 105"/>
                    <a:gd name="T5" fmla="*/ 166 h 166"/>
                    <a:gd name="T6" fmla="*/ 26 w 105"/>
                    <a:gd name="T7" fmla="*/ 0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5" h="166">
                      <a:moveTo>
                        <a:pt x="26" y="0"/>
                      </a:moveTo>
                      <a:lnTo>
                        <a:pt x="0" y="95"/>
                      </a:lnTo>
                      <a:lnTo>
                        <a:pt x="105" y="166"/>
                      </a:lnTo>
                      <a:lnTo>
                        <a:pt x="2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74" name="Freeform 381">
                  <a:extLst>
                    <a:ext uri="{FF2B5EF4-FFF2-40B4-BE49-F238E27FC236}">
                      <a16:creationId xmlns:a16="http://schemas.microsoft.com/office/drawing/2014/main" id="{66B954D1-CBB9-9C6B-A394-0B3FA42AEE0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51" y="2585"/>
                  <a:ext cx="105" cy="166"/>
                </a:xfrm>
                <a:custGeom>
                  <a:avLst/>
                  <a:gdLst>
                    <a:gd name="T0" fmla="*/ 26 w 105"/>
                    <a:gd name="T1" fmla="*/ 0 h 166"/>
                    <a:gd name="T2" fmla="*/ 0 w 105"/>
                    <a:gd name="T3" fmla="*/ 95 h 166"/>
                    <a:gd name="T4" fmla="*/ 105 w 105"/>
                    <a:gd name="T5" fmla="*/ 166 h 166"/>
                    <a:gd name="T6" fmla="*/ 26 w 105"/>
                    <a:gd name="T7" fmla="*/ 0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5" h="166">
                      <a:moveTo>
                        <a:pt x="26" y="0"/>
                      </a:moveTo>
                      <a:lnTo>
                        <a:pt x="0" y="95"/>
                      </a:lnTo>
                      <a:lnTo>
                        <a:pt x="105" y="166"/>
                      </a:lnTo>
                      <a:lnTo>
                        <a:pt x="26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75" name="Freeform 382">
                  <a:extLst>
                    <a:ext uri="{FF2B5EF4-FFF2-40B4-BE49-F238E27FC236}">
                      <a16:creationId xmlns:a16="http://schemas.microsoft.com/office/drawing/2014/main" id="{5FE289A0-6CCF-066F-5415-73E93BB989A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46" y="2018"/>
                  <a:ext cx="73" cy="284"/>
                </a:xfrm>
                <a:custGeom>
                  <a:avLst/>
                  <a:gdLst>
                    <a:gd name="T0" fmla="*/ 73 w 73"/>
                    <a:gd name="T1" fmla="*/ 0 h 284"/>
                    <a:gd name="T2" fmla="*/ 0 w 73"/>
                    <a:gd name="T3" fmla="*/ 50 h 284"/>
                    <a:gd name="T4" fmla="*/ 47 w 73"/>
                    <a:gd name="T5" fmla="*/ 284 h 284"/>
                    <a:gd name="T6" fmla="*/ 73 w 73"/>
                    <a:gd name="T7" fmla="*/ 0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3" h="284">
                      <a:moveTo>
                        <a:pt x="73" y="0"/>
                      </a:moveTo>
                      <a:lnTo>
                        <a:pt x="0" y="50"/>
                      </a:lnTo>
                      <a:lnTo>
                        <a:pt x="47" y="284"/>
                      </a:lnTo>
                      <a:lnTo>
                        <a:pt x="7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76" name="Freeform 383">
                  <a:extLst>
                    <a:ext uri="{FF2B5EF4-FFF2-40B4-BE49-F238E27FC236}">
                      <a16:creationId xmlns:a16="http://schemas.microsoft.com/office/drawing/2014/main" id="{7096CF64-F449-FAC0-D724-7F85ACA08E6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46" y="2018"/>
                  <a:ext cx="73" cy="284"/>
                </a:xfrm>
                <a:custGeom>
                  <a:avLst/>
                  <a:gdLst>
                    <a:gd name="T0" fmla="*/ 73 w 73"/>
                    <a:gd name="T1" fmla="*/ 0 h 284"/>
                    <a:gd name="T2" fmla="*/ 0 w 73"/>
                    <a:gd name="T3" fmla="*/ 50 h 284"/>
                    <a:gd name="T4" fmla="*/ 47 w 73"/>
                    <a:gd name="T5" fmla="*/ 284 h 284"/>
                    <a:gd name="T6" fmla="*/ 73 w 73"/>
                    <a:gd name="T7" fmla="*/ 0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3" h="284">
                      <a:moveTo>
                        <a:pt x="73" y="0"/>
                      </a:moveTo>
                      <a:lnTo>
                        <a:pt x="0" y="50"/>
                      </a:lnTo>
                      <a:lnTo>
                        <a:pt x="47" y="284"/>
                      </a:lnTo>
                      <a:lnTo>
                        <a:pt x="73" y="0"/>
                      </a:lnTo>
                    </a:path>
                  </a:pathLst>
                </a:custGeom>
                <a:solidFill>
                  <a:srgbClr val="FFFFFF">
                    <a:alpha val="16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77" name="Freeform 384">
                  <a:extLst>
                    <a:ext uri="{FF2B5EF4-FFF2-40B4-BE49-F238E27FC236}">
                      <a16:creationId xmlns:a16="http://schemas.microsoft.com/office/drawing/2014/main" id="{DFDA21A9-057F-4A3B-6F58-FE88B9ACF6B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29" y="2900"/>
                  <a:ext cx="221" cy="139"/>
                </a:xfrm>
                <a:custGeom>
                  <a:avLst/>
                  <a:gdLst>
                    <a:gd name="T0" fmla="*/ 0 w 221"/>
                    <a:gd name="T1" fmla="*/ 0 h 139"/>
                    <a:gd name="T2" fmla="*/ 0 w 221"/>
                    <a:gd name="T3" fmla="*/ 0 h 139"/>
                    <a:gd name="T4" fmla="*/ 221 w 221"/>
                    <a:gd name="T5" fmla="*/ 139 h 139"/>
                    <a:gd name="T6" fmla="*/ 129 w 221"/>
                    <a:gd name="T7" fmla="*/ 45 h 139"/>
                    <a:gd name="T8" fmla="*/ 0 w 221"/>
                    <a:gd name="T9" fmla="*/ 0 h 1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1" h="139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21" y="139"/>
                      </a:lnTo>
                      <a:lnTo>
                        <a:pt x="129" y="4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78" name="Freeform 385">
                  <a:extLst>
                    <a:ext uri="{FF2B5EF4-FFF2-40B4-BE49-F238E27FC236}">
                      <a16:creationId xmlns:a16="http://schemas.microsoft.com/office/drawing/2014/main" id="{ACFADEC1-6620-B1AB-FA5C-8D69F8EA884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29" y="2900"/>
                  <a:ext cx="221" cy="139"/>
                </a:xfrm>
                <a:custGeom>
                  <a:avLst/>
                  <a:gdLst>
                    <a:gd name="T0" fmla="*/ 0 w 221"/>
                    <a:gd name="T1" fmla="*/ 0 h 139"/>
                    <a:gd name="T2" fmla="*/ 0 w 221"/>
                    <a:gd name="T3" fmla="*/ 0 h 139"/>
                    <a:gd name="T4" fmla="*/ 221 w 221"/>
                    <a:gd name="T5" fmla="*/ 139 h 139"/>
                    <a:gd name="T6" fmla="*/ 129 w 221"/>
                    <a:gd name="T7" fmla="*/ 45 h 139"/>
                    <a:gd name="T8" fmla="*/ 0 w 221"/>
                    <a:gd name="T9" fmla="*/ 0 h 1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1" h="139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21" y="139"/>
                      </a:lnTo>
                      <a:lnTo>
                        <a:pt x="129" y="45"/>
                      </a:lnTo>
                      <a:lnTo>
                        <a:pt x="0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79" name="Freeform 386">
                  <a:extLst>
                    <a:ext uri="{FF2B5EF4-FFF2-40B4-BE49-F238E27FC236}">
                      <a16:creationId xmlns:a16="http://schemas.microsoft.com/office/drawing/2014/main" id="{65F1A09D-8945-3C71-A5FA-653D3260B61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46" y="2302"/>
                  <a:ext cx="50" cy="270"/>
                </a:xfrm>
                <a:custGeom>
                  <a:avLst/>
                  <a:gdLst>
                    <a:gd name="T0" fmla="*/ 47 w 50"/>
                    <a:gd name="T1" fmla="*/ 0 h 270"/>
                    <a:gd name="T2" fmla="*/ 47 w 50"/>
                    <a:gd name="T3" fmla="*/ 0 h 270"/>
                    <a:gd name="T4" fmla="*/ 0 w 50"/>
                    <a:gd name="T5" fmla="*/ 76 h 270"/>
                    <a:gd name="T6" fmla="*/ 50 w 50"/>
                    <a:gd name="T7" fmla="*/ 270 h 270"/>
                    <a:gd name="T8" fmla="*/ 47 w 50"/>
                    <a:gd name="T9" fmla="*/ 0 h 2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" h="270">
                      <a:moveTo>
                        <a:pt x="47" y="0"/>
                      </a:moveTo>
                      <a:lnTo>
                        <a:pt x="47" y="0"/>
                      </a:lnTo>
                      <a:lnTo>
                        <a:pt x="0" y="76"/>
                      </a:lnTo>
                      <a:lnTo>
                        <a:pt x="50" y="270"/>
                      </a:lnTo>
                      <a:lnTo>
                        <a:pt x="47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80" name="Freeform 387">
                  <a:extLst>
                    <a:ext uri="{FF2B5EF4-FFF2-40B4-BE49-F238E27FC236}">
                      <a16:creationId xmlns:a16="http://schemas.microsoft.com/office/drawing/2014/main" id="{2A29AA68-FC21-AAD0-0F1B-90A671DC7E6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46" y="2302"/>
                  <a:ext cx="50" cy="270"/>
                </a:xfrm>
                <a:custGeom>
                  <a:avLst/>
                  <a:gdLst>
                    <a:gd name="T0" fmla="*/ 47 w 50"/>
                    <a:gd name="T1" fmla="*/ 0 h 270"/>
                    <a:gd name="T2" fmla="*/ 47 w 50"/>
                    <a:gd name="T3" fmla="*/ 0 h 270"/>
                    <a:gd name="T4" fmla="*/ 0 w 50"/>
                    <a:gd name="T5" fmla="*/ 76 h 270"/>
                    <a:gd name="T6" fmla="*/ 50 w 50"/>
                    <a:gd name="T7" fmla="*/ 270 h 270"/>
                    <a:gd name="T8" fmla="*/ 47 w 50"/>
                    <a:gd name="T9" fmla="*/ 0 h 2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" h="270">
                      <a:moveTo>
                        <a:pt x="47" y="0"/>
                      </a:moveTo>
                      <a:lnTo>
                        <a:pt x="47" y="0"/>
                      </a:lnTo>
                      <a:lnTo>
                        <a:pt x="0" y="76"/>
                      </a:lnTo>
                      <a:lnTo>
                        <a:pt x="50" y="270"/>
                      </a:lnTo>
                      <a:lnTo>
                        <a:pt x="47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81" name="Freeform 388">
                  <a:extLst>
                    <a:ext uri="{FF2B5EF4-FFF2-40B4-BE49-F238E27FC236}">
                      <a16:creationId xmlns:a16="http://schemas.microsoft.com/office/drawing/2014/main" id="{8A099163-8B06-CEE5-49C2-5B2E621C40D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93" y="2302"/>
                  <a:ext cx="84" cy="283"/>
                </a:xfrm>
                <a:custGeom>
                  <a:avLst/>
                  <a:gdLst>
                    <a:gd name="T0" fmla="*/ 0 w 84"/>
                    <a:gd name="T1" fmla="*/ 0 h 283"/>
                    <a:gd name="T2" fmla="*/ 3 w 84"/>
                    <a:gd name="T3" fmla="*/ 270 h 283"/>
                    <a:gd name="T4" fmla="*/ 84 w 84"/>
                    <a:gd name="T5" fmla="*/ 283 h 283"/>
                    <a:gd name="T6" fmla="*/ 0 w 84"/>
                    <a:gd name="T7" fmla="*/ 0 h 2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4" h="283">
                      <a:moveTo>
                        <a:pt x="0" y="0"/>
                      </a:moveTo>
                      <a:lnTo>
                        <a:pt x="3" y="270"/>
                      </a:lnTo>
                      <a:lnTo>
                        <a:pt x="84" y="28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82" name="Freeform 389">
                  <a:extLst>
                    <a:ext uri="{FF2B5EF4-FFF2-40B4-BE49-F238E27FC236}">
                      <a16:creationId xmlns:a16="http://schemas.microsoft.com/office/drawing/2014/main" id="{B995598B-C58B-06CA-68F8-C91D6A4568C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93" y="2302"/>
                  <a:ext cx="84" cy="283"/>
                </a:xfrm>
                <a:custGeom>
                  <a:avLst/>
                  <a:gdLst>
                    <a:gd name="T0" fmla="*/ 0 w 84"/>
                    <a:gd name="T1" fmla="*/ 0 h 283"/>
                    <a:gd name="T2" fmla="*/ 3 w 84"/>
                    <a:gd name="T3" fmla="*/ 270 h 283"/>
                    <a:gd name="T4" fmla="*/ 84 w 84"/>
                    <a:gd name="T5" fmla="*/ 283 h 283"/>
                    <a:gd name="T6" fmla="*/ 0 w 84"/>
                    <a:gd name="T7" fmla="*/ 0 h 2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4" h="283">
                      <a:moveTo>
                        <a:pt x="0" y="0"/>
                      </a:moveTo>
                      <a:lnTo>
                        <a:pt x="3" y="270"/>
                      </a:lnTo>
                      <a:lnTo>
                        <a:pt x="84" y="283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FFFFFF">
                    <a:alpha val="16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83" name="Freeform 390">
                  <a:extLst>
                    <a:ext uri="{FF2B5EF4-FFF2-40B4-BE49-F238E27FC236}">
                      <a16:creationId xmlns:a16="http://schemas.microsoft.com/office/drawing/2014/main" id="{6B8CAA24-8628-AB5E-7E2E-2C8BC79250D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96" y="2572"/>
                  <a:ext cx="81" cy="108"/>
                </a:xfrm>
                <a:custGeom>
                  <a:avLst/>
                  <a:gdLst>
                    <a:gd name="T0" fmla="*/ 0 w 81"/>
                    <a:gd name="T1" fmla="*/ 0 h 108"/>
                    <a:gd name="T2" fmla="*/ 0 w 81"/>
                    <a:gd name="T3" fmla="*/ 0 h 108"/>
                    <a:gd name="T4" fmla="*/ 55 w 81"/>
                    <a:gd name="T5" fmla="*/ 108 h 108"/>
                    <a:gd name="T6" fmla="*/ 81 w 81"/>
                    <a:gd name="T7" fmla="*/ 13 h 108"/>
                    <a:gd name="T8" fmla="*/ 0 w 81"/>
                    <a:gd name="T9" fmla="*/ 0 h 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108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55" y="108"/>
                      </a:lnTo>
                      <a:lnTo>
                        <a:pt x="81" y="1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84" name="Freeform 391">
                  <a:extLst>
                    <a:ext uri="{FF2B5EF4-FFF2-40B4-BE49-F238E27FC236}">
                      <a16:creationId xmlns:a16="http://schemas.microsoft.com/office/drawing/2014/main" id="{81152A5A-9A45-91C1-7614-9073F9759A4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96" y="2572"/>
                  <a:ext cx="81" cy="108"/>
                </a:xfrm>
                <a:custGeom>
                  <a:avLst/>
                  <a:gdLst>
                    <a:gd name="T0" fmla="*/ 0 w 81"/>
                    <a:gd name="T1" fmla="*/ 0 h 108"/>
                    <a:gd name="T2" fmla="*/ 0 w 81"/>
                    <a:gd name="T3" fmla="*/ 0 h 108"/>
                    <a:gd name="T4" fmla="*/ 55 w 81"/>
                    <a:gd name="T5" fmla="*/ 108 h 108"/>
                    <a:gd name="T6" fmla="*/ 81 w 81"/>
                    <a:gd name="T7" fmla="*/ 13 h 108"/>
                    <a:gd name="T8" fmla="*/ 0 w 81"/>
                    <a:gd name="T9" fmla="*/ 0 h 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1" h="108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55" y="108"/>
                      </a:lnTo>
                      <a:lnTo>
                        <a:pt x="81" y="13"/>
                      </a:lnTo>
                      <a:lnTo>
                        <a:pt x="0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85" name="Freeform 392">
                  <a:extLst>
                    <a:ext uri="{FF2B5EF4-FFF2-40B4-BE49-F238E27FC236}">
                      <a16:creationId xmlns:a16="http://schemas.microsoft.com/office/drawing/2014/main" id="{CDD4924C-BDAF-89B1-6633-9EA3DC0F947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58" y="2945"/>
                  <a:ext cx="226" cy="94"/>
                </a:xfrm>
                <a:custGeom>
                  <a:avLst/>
                  <a:gdLst>
                    <a:gd name="T0" fmla="*/ 0 w 226"/>
                    <a:gd name="T1" fmla="*/ 0 h 94"/>
                    <a:gd name="T2" fmla="*/ 92 w 226"/>
                    <a:gd name="T3" fmla="*/ 94 h 94"/>
                    <a:gd name="T4" fmla="*/ 226 w 226"/>
                    <a:gd name="T5" fmla="*/ 94 h 94"/>
                    <a:gd name="T6" fmla="*/ 0 w 226"/>
                    <a:gd name="T7" fmla="*/ 0 h 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26" h="94">
                      <a:moveTo>
                        <a:pt x="0" y="0"/>
                      </a:moveTo>
                      <a:lnTo>
                        <a:pt x="92" y="94"/>
                      </a:lnTo>
                      <a:lnTo>
                        <a:pt x="226" y="9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86" name="Freeform 393">
                  <a:extLst>
                    <a:ext uri="{FF2B5EF4-FFF2-40B4-BE49-F238E27FC236}">
                      <a16:creationId xmlns:a16="http://schemas.microsoft.com/office/drawing/2014/main" id="{DBA0DB7D-82AF-668E-77FF-38BAC180862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58" y="2945"/>
                  <a:ext cx="226" cy="94"/>
                </a:xfrm>
                <a:custGeom>
                  <a:avLst/>
                  <a:gdLst>
                    <a:gd name="T0" fmla="*/ 0 w 226"/>
                    <a:gd name="T1" fmla="*/ 0 h 94"/>
                    <a:gd name="T2" fmla="*/ 92 w 226"/>
                    <a:gd name="T3" fmla="*/ 94 h 94"/>
                    <a:gd name="T4" fmla="*/ 226 w 226"/>
                    <a:gd name="T5" fmla="*/ 94 h 94"/>
                    <a:gd name="T6" fmla="*/ 0 w 226"/>
                    <a:gd name="T7" fmla="*/ 0 h 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26" h="94">
                      <a:moveTo>
                        <a:pt x="0" y="0"/>
                      </a:moveTo>
                      <a:lnTo>
                        <a:pt x="92" y="94"/>
                      </a:lnTo>
                      <a:lnTo>
                        <a:pt x="226" y="94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FFFFFF">
                    <a:alpha val="28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87" name="Freeform 394">
                  <a:extLst>
                    <a:ext uri="{FF2B5EF4-FFF2-40B4-BE49-F238E27FC236}">
                      <a16:creationId xmlns:a16="http://schemas.microsoft.com/office/drawing/2014/main" id="{5F0F778E-A6FD-1B5E-7F81-54C1C587489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50" y="3039"/>
                  <a:ext cx="241" cy="76"/>
                </a:xfrm>
                <a:custGeom>
                  <a:avLst/>
                  <a:gdLst>
                    <a:gd name="T0" fmla="*/ 134 w 241"/>
                    <a:gd name="T1" fmla="*/ 0 h 76"/>
                    <a:gd name="T2" fmla="*/ 134 w 241"/>
                    <a:gd name="T3" fmla="*/ 0 h 76"/>
                    <a:gd name="T4" fmla="*/ 0 w 241"/>
                    <a:gd name="T5" fmla="*/ 0 h 76"/>
                    <a:gd name="T6" fmla="*/ 241 w 241"/>
                    <a:gd name="T7" fmla="*/ 76 h 76"/>
                    <a:gd name="T8" fmla="*/ 134 w 241"/>
                    <a:gd name="T9" fmla="*/ 0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1" h="76">
                      <a:moveTo>
                        <a:pt x="134" y="0"/>
                      </a:moveTo>
                      <a:lnTo>
                        <a:pt x="134" y="0"/>
                      </a:lnTo>
                      <a:lnTo>
                        <a:pt x="0" y="0"/>
                      </a:lnTo>
                      <a:lnTo>
                        <a:pt x="241" y="76"/>
                      </a:lnTo>
                      <a:lnTo>
                        <a:pt x="13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88" name="Freeform 395">
                  <a:extLst>
                    <a:ext uri="{FF2B5EF4-FFF2-40B4-BE49-F238E27FC236}">
                      <a16:creationId xmlns:a16="http://schemas.microsoft.com/office/drawing/2014/main" id="{3A7B6DD9-CA95-D1F5-1CAD-BEC18074FDC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50" y="3039"/>
                  <a:ext cx="241" cy="76"/>
                </a:xfrm>
                <a:custGeom>
                  <a:avLst/>
                  <a:gdLst>
                    <a:gd name="T0" fmla="*/ 134 w 241"/>
                    <a:gd name="T1" fmla="*/ 0 h 76"/>
                    <a:gd name="T2" fmla="*/ 134 w 241"/>
                    <a:gd name="T3" fmla="*/ 0 h 76"/>
                    <a:gd name="T4" fmla="*/ 0 w 241"/>
                    <a:gd name="T5" fmla="*/ 0 h 76"/>
                    <a:gd name="T6" fmla="*/ 241 w 241"/>
                    <a:gd name="T7" fmla="*/ 76 h 76"/>
                    <a:gd name="T8" fmla="*/ 134 w 241"/>
                    <a:gd name="T9" fmla="*/ 0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1" h="76">
                      <a:moveTo>
                        <a:pt x="134" y="0"/>
                      </a:moveTo>
                      <a:lnTo>
                        <a:pt x="134" y="0"/>
                      </a:lnTo>
                      <a:lnTo>
                        <a:pt x="0" y="0"/>
                      </a:lnTo>
                      <a:lnTo>
                        <a:pt x="241" y="76"/>
                      </a:lnTo>
                      <a:lnTo>
                        <a:pt x="134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89" name="Freeform 396">
                  <a:extLst>
                    <a:ext uri="{FF2B5EF4-FFF2-40B4-BE49-F238E27FC236}">
                      <a16:creationId xmlns:a16="http://schemas.microsoft.com/office/drawing/2014/main" id="{21DECA16-C32E-FDF4-29F6-2F46E2DA1DD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46" y="1832"/>
                  <a:ext cx="73" cy="236"/>
                </a:xfrm>
                <a:custGeom>
                  <a:avLst/>
                  <a:gdLst>
                    <a:gd name="T0" fmla="*/ 73 w 73"/>
                    <a:gd name="T1" fmla="*/ 0 h 236"/>
                    <a:gd name="T2" fmla="*/ 0 w 73"/>
                    <a:gd name="T3" fmla="*/ 236 h 236"/>
                    <a:gd name="T4" fmla="*/ 73 w 73"/>
                    <a:gd name="T5" fmla="*/ 0 h 2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73" h="236">
                      <a:moveTo>
                        <a:pt x="73" y="0"/>
                      </a:moveTo>
                      <a:lnTo>
                        <a:pt x="0" y="236"/>
                      </a:lnTo>
                      <a:lnTo>
                        <a:pt x="7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90" name="Freeform 397">
                  <a:extLst>
                    <a:ext uri="{FF2B5EF4-FFF2-40B4-BE49-F238E27FC236}">
                      <a16:creationId xmlns:a16="http://schemas.microsoft.com/office/drawing/2014/main" id="{6FA04CB5-BECB-1F93-4A96-E2353571646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46" y="1832"/>
                  <a:ext cx="73" cy="236"/>
                </a:xfrm>
                <a:custGeom>
                  <a:avLst/>
                  <a:gdLst>
                    <a:gd name="T0" fmla="*/ 73 w 73"/>
                    <a:gd name="T1" fmla="*/ 0 h 236"/>
                    <a:gd name="T2" fmla="*/ 0 w 73"/>
                    <a:gd name="T3" fmla="*/ 236 h 236"/>
                    <a:gd name="T4" fmla="*/ 73 w 73"/>
                    <a:gd name="T5" fmla="*/ 0 h 2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73" h="236">
                      <a:moveTo>
                        <a:pt x="73" y="0"/>
                      </a:moveTo>
                      <a:lnTo>
                        <a:pt x="0" y="236"/>
                      </a:lnTo>
                      <a:lnTo>
                        <a:pt x="73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91" name="Freeform 398">
                  <a:extLst>
                    <a:ext uri="{FF2B5EF4-FFF2-40B4-BE49-F238E27FC236}">
                      <a16:creationId xmlns:a16="http://schemas.microsoft.com/office/drawing/2014/main" id="{0626FB9A-851F-22A5-DF2C-0F8C7D79433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21" y="1351"/>
                  <a:ext cx="357" cy="48"/>
                </a:xfrm>
                <a:custGeom>
                  <a:avLst/>
                  <a:gdLst>
                    <a:gd name="T0" fmla="*/ 357 w 357"/>
                    <a:gd name="T1" fmla="*/ 0 h 48"/>
                    <a:gd name="T2" fmla="*/ 0 w 357"/>
                    <a:gd name="T3" fmla="*/ 8 h 48"/>
                    <a:gd name="T4" fmla="*/ 144 w 357"/>
                    <a:gd name="T5" fmla="*/ 48 h 48"/>
                    <a:gd name="T6" fmla="*/ 357 w 357"/>
                    <a:gd name="T7" fmla="*/ 0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57" h="48">
                      <a:moveTo>
                        <a:pt x="357" y="0"/>
                      </a:moveTo>
                      <a:lnTo>
                        <a:pt x="0" y="8"/>
                      </a:lnTo>
                      <a:lnTo>
                        <a:pt x="144" y="48"/>
                      </a:lnTo>
                      <a:lnTo>
                        <a:pt x="357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92" name="Freeform 399">
                  <a:extLst>
                    <a:ext uri="{FF2B5EF4-FFF2-40B4-BE49-F238E27FC236}">
                      <a16:creationId xmlns:a16="http://schemas.microsoft.com/office/drawing/2014/main" id="{5BD7A9A8-73EB-1D43-95DA-A178FAFA948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21" y="1351"/>
                  <a:ext cx="357" cy="48"/>
                </a:xfrm>
                <a:custGeom>
                  <a:avLst/>
                  <a:gdLst>
                    <a:gd name="T0" fmla="*/ 357 w 357"/>
                    <a:gd name="T1" fmla="*/ 0 h 48"/>
                    <a:gd name="T2" fmla="*/ 0 w 357"/>
                    <a:gd name="T3" fmla="*/ 8 h 48"/>
                    <a:gd name="T4" fmla="*/ 144 w 357"/>
                    <a:gd name="T5" fmla="*/ 48 h 48"/>
                    <a:gd name="T6" fmla="*/ 357 w 357"/>
                    <a:gd name="T7" fmla="*/ 0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57" h="48">
                      <a:moveTo>
                        <a:pt x="357" y="0"/>
                      </a:moveTo>
                      <a:lnTo>
                        <a:pt x="0" y="8"/>
                      </a:lnTo>
                      <a:lnTo>
                        <a:pt x="144" y="48"/>
                      </a:lnTo>
                      <a:lnTo>
                        <a:pt x="357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93" name="Freeform 400">
                  <a:extLst>
                    <a:ext uri="{FF2B5EF4-FFF2-40B4-BE49-F238E27FC236}">
                      <a16:creationId xmlns:a16="http://schemas.microsoft.com/office/drawing/2014/main" id="{78B0CE01-0F20-0DA2-3769-3847E729988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91" y="3060"/>
                  <a:ext cx="365" cy="55"/>
                </a:xfrm>
                <a:custGeom>
                  <a:avLst/>
                  <a:gdLst>
                    <a:gd name="T0" fmla="*/ 155 w 365"/>
                    <a:gd name="T1" fmla="*/ 0 h 55"/>
                    <a:gd name="T2" fmla="*/ 0 w 365"/>
                    <a:gd name="T3" fmla="*/ 55 h 55"/>
                    <a:gd name="T4" fmla="*/ 365 w 365"/>
                    <a:gd name="T5" fmla="*/ 37 h 55"/>
                    <a:gd name="T6" fmla="*/ 155 w 365"/>
                    <a:gd name="T7" fmla="*/ 0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5" h="55">
                      <a:moveTo>
                        <a:pt x="155" y="0"/>
                      </a:moveTo>
                      <a:lnTo>
                        <a:pt x="0" y="55"/>
                      </a:lnTo>
                      <a:lnTo>
                        <a:pt x="365" y="37"/>
                      </a:lnTo>
                      <a:lnTo>
                        <a:pt x="15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94" name="Freeform 401">
                  <a:extLst>
                    <a:ext uri="{FF2B5EF4-FFF2-40B4-BE49-F238E27FC236}">
                      <a16:creationId xmlns:a16="http://schemas.microsoft.com/office/drawing/2014/main" id="{F18C1534-A918-0284-5462-FCD80B6FA3D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91" y="3060"/>
                  <a:ext cx="365" cy="55"/>
                </a:xfrm>
                <a:custGeom>
                  <a:avLst/>
                  <a:gdLst>
                    <a:gd name="T0" fmla="*/ 155 w 365"/>
                    <a:gd name="T1" fmla="*/ 0 h 55"/>
                    <a:gd name="T2" fmla="*/ 0 w 365"/>
                    <a:gd name="T3" fmla="*/ 55 h 55"/>
                    <a:gd name="T4" fmla="*/ 365 w 365"/>
                    <a:gd name="T5" fmla="*/ 37 h 55"/>
                    <a:gd name="T6" fmla="*/ 155 w 365"/>
                    <a:gd name="T7" fmla="*/ 0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5" h="55">
                      <a:moveTo>
                        <a:pt x="155" y="0"/>
                      </a:moveTo>
                      <a:lnTo>
                        <a:pt x="0" y="55"/>
                      </a:lnTo>
                      <a:lnTo>
                        <a:pt x="365" y="37"/>
                      </a:lnTo>
                      <a:lnTo>
                        <a:pt x="155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95" name="Freeform 402">
                  <a:extLst>
                    <a:ext uri="{FF2B5EF4-FFF2-40B4-BE49-F238E27FC236}">
                      <a16:creationId xmlns:a16="http://schemas.microsoft.com/office/drawing/2014/main" id="{69BCF818-750D-95FC-A2AA-78BBB401DE0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884" y="3039"/>
                  <a:ext cx="262" cy="76"/>
                </a:xfrm>
                <a:custGeom>
                  <a:avLst/>
                  <a:gdLst>
                    <a:gd name="T0" fmla="*/ 0 w 262"/>
                    <a:gd name="T1" fmla="*/ 0 h 76"/>
                    <a:gd name="T2" fmla="*/ 107 w 262"/>
                    <a:gd name="T3" fmla="*/ 76 h 76"/>
                    <a:gd name="T4" fmla="*/ 262 w 262"/>
                    <a:gd name="T5" fmla="*/ 21 h 76"/>
                    <a:gd name="T6" fmla="*/ 0 w 262"/>
                    <a:gd name="T7" fmla="*/ 0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62" h="76">
                      <a:moveTo>
                        <a:pt x="0" y="0"/>
                      </a:moveTo>
                      <a:lnTo>
                        <a:pt x="107" y="76"/>
                      </a:lnTo>
                      <a:lnTo>
                        <a:pt x="262" y="2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96" name="Freeform 403">
                  <a:extLst>
                    <a:ext uri="{FF2B5EF4-FFF2-40B4-BE49-F238E27FC236}">
                      <a16:creationId xmlns:a16="http://schemas.microsoft.com/office/drawing/2014/main" id="{AB3FC14C-7B9D-50F5-9FEC-09CAD1C11E2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884" y="3039"/>
                  <a:ext cx="262" cy="76"/>
                </a:xfrm>
                <a:custGeom>
                  <a:avLst/>
                  <a:gdLst>
                    <a:gd name="T0" fmla="*/ 0 w 262"/>
                    <a:gd name="T1" fmla="*/ 0 h 76"/>
                    <a:gd name="T2" fmla="*/ 107 w 262"/>
                    <a:gd name="T3" fmla="*/ 76 h 76"/>
                    <a:gd name="T4" fmla="*/ 262 w 262"/>
                    <a:gd name="T5" fmla="*/ 21 h 76"/>
                    <a:gd name="T6" fmla="*/ 0 w 262"/>
                    <a:gd name="T7" fmla="*/ 0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62" h="76">
                      <a:moveTo>
                        <a:pt x="0" y="0"/>
                      </a:moveTo>
                      <a:lnTo>
                        <a:pt x="107" y="76"/>
                      </a:lnTo>
                      <a:lnTo>
                        <a:pt x="262" y="21"/>
                      </a:lnTo>
                      <a:lnTo>
                        <a:pt x="0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97" name="Freeform 404">
                  <a:extLst>
                    <a:ext uri="{FF2B5EF4-FFF2-40B4-BE49-F238E27FC236}">
                      <a16:creationId xmlns:a16="http://schemas.microsoft.com/office/drawing/2014/main" id="{032CED86-A5E3-6699-DD88-148E4A20C83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278" y="1351"/>
                  <a:ext cx="207" cy="124"/>
                </a:xfrm>
                <a:custGeom>
                  <a:avLst/>
                  <a:gdLst>
                    <a:gd name="T0" fmla="*/ 0 w 207"/>
                    <a:gd name="T1" fmla="*/ 0 h 124"/>
                    <a:gd name="T2" fmla="*/ 10 w 207"/>
                    <a:gd name="T3" fmla="*/ 82 h 124"/>
                    <a:gd name="T4" fmla="*/ 207 w 207"/>
                    <a:gd name="T5" fmla="*/ 124 h 124"/>
                    <a:gd name="T6" fmla="*/ 0 w 207"/>
                    <a:gd name="T7" fmla="*/ 0 h 1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7" h="124">
                      <a:moveTo>
                        <a:pt x="0" y="0"/>
                      </a:moveTo>
                      <a:lnTo>
                        <a:pt x="10" y="82"/>
                      </a:lnTo>
                      <a:lnTo>
                        <a:pt x="207" y="12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98" name="Freeform 405">
                  <a:extLst>
                    <a:ext uri="{FF2B5EF4-FFF2-40B4-BE49-F238E27FC236}">
                      <a16:creationId xmlns:a16="http://schemas.microsoft.com/office/drawing/2014/main" id="{17F5432E-120D-A147-8A58-1355F943019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278" y="1351"/>
                  <a:ext cx="207" cy="124"/>
                </a:xfrm>
                <a:custGeom>
                  <a:avLst/>
                  <a:gdLst>
                    <a:gd name="T0" fmla="*/ 0 w 207"/>
                    <a:gd name="T1" fmla="*/ 0 h 124"/>
                    <a:gd name="T2" fmla="*/ 10 w 207"/>
                    <a:gd name="T3" fmla="*/ 82 h 124"/>
                    <a:gd name="T4" fmla="*/ 207 w 207"/>
                    <a:gd name="T5" fmla="*/ 124 h 124"/>
                    <a:gd name="T6" fmla="*/ 0 w 207"/>
                    <a:gd name="T7" fmla="*/ 0 h 1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7" h="124">
                      <a:moveTo>
                        <a:pt x="0" y="0"/>
                      </a:moveTo>
                      <a:lnTo>
                        <a:pt x="10" y="82"/>
                      </a:lnTo>
                      <a:lnTo>
                        <a:pt x="207" y="124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FFFFFF">
                    <a:alpha val="28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99" name="Freeform 406">
                  <a:extLst>
                    <a:ext uri="{FF2B5EF4-FFF2-40B4-BE49-F238E27FC236}">
                      <a16:creationId xmlns:a16="http://schemas.microsoft.com/office/drawing/2014/main" id="{021079F2-E52F-D9C1-88A3-0FECA87F515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278" y="1351"/>
                  <a:ext cx="341" cy="134"/>
                </a:xfrm>
                <a:custGeom>
                  <a:avLst/>
                  <a:gdLst>
                    <a:gd name="T0" fmla="*/ 0 w 341"/>
                    <a:gd name="T1" fmla="*/ 0 h 134"/>
                    <a:gd name="T2" fmla="*/ 0 w 341"/>
                    <a:gd name="T3" fmla="*/ 0 h 134"/>
                    <a:gd name="T4" fmla="*/ 207 w 341"/>
                    <a:gd name="T5" fmla="*/ 124 h 134"/>
                    <a:gd name="T6" fmla="*/ 341 w 341"/>
                    <a:gd name="T7" fmla="*/ 134 h 134"/>
                    <a:gd name="T8" fmla="*/ 0 w 341"/>
                    <a:gd name="T9" fmla="*/ 0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1" h="13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07" y="124"/>
                      </a:lnTo>
                      <a:lnTo>
                        <a:pt x="341" y="13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00" name="Freeform 407">
                  <a:extLst>
                    <a:ext uri="{FF2B5EF4-FFF2-40B4-BE49-F238E27FC236}">
                      <a16:creationId xmlns:a16="http://schemas.microsoft.com/office/drawing/2014/main" id="{AC8B4A7A-8868-38D8-B0FB-949D3040C68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278" y="1351"/>
                  <a:ext cx="341" cy="134"/>
                </a:xfrm>
                <a:custGeom>
                  <a:avLst/>
                  <a:gdLst>
                    <a:gd name="T0" fmla="*/ 0 w 341"/>
                    <a:gd name="T1" fmla="*/ 0 h 134"/>
                    <a:gd name="T2" fmla="*/ 0 w 341"/>
                    <a:gd name="T3" fmla="*/ 0 h 134"/>
                    <a:gd name="T4" fmla="*/ 207 w 341"/>
                    <a:gd name="T5" fmla="*/ 124 h 134"/>
                    <a:gd name="T6" fmla="*/ 341 w 341"/>
                    <a:gd name="T7" fmla="*/ 134 h 134"/>
                    <a:gd name="T8" fmla="*/ 0 w 341"/>
                    <a:gd name="T9" fmla="*/ 0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1" h="13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207" y="124"/>
                      </a:lnTo>
                      <a:lnTo>
                        <a:pt x="341" y="134"/>
                      </a:lnTo>
                      <a:lnTo>
                        <a:pt x="0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01" name="Freeform 408">
                  <a:extLst>
                    <a:ext uri="{FF2B5EF4-FFF2-40B4-BE49-F238E27FC236}">
                      <a16:creationId xmlns:a16="http://schemas.microsoft.com/office/drawing/2014/main" id="{ECBCE68B-E29F-2685-97EE-9850E92818B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19" y="1485"/>
                  <a:ext cx="171" cy="237"/>
                </a:xfrm>
                <a:custGeom>
                  <a:avLst/>
                  <a:gdLst>
                    <a:gd name="T0" fmla="*/ 0 w 171"/>
                    <a:gd name="T1" fmla="*/ 0 h 237"/>
                    <a:gd name="T2" fmla="*/ 0 w 171"/>
                    <a:gd name="T3" fmla="*/ 0 h 237"/>
                    <a:gd name="T4" fmla="*/ 171 w 171"/>
                    <a:gd name="T5" fmla="*/ 237 h 237"/>
                    <a:gd name="T6" fmla="*/ 158 w 171"/>
                    <a:gd name="T7" fmla="*/ 129 h 237"/>
                    <a:gd name="T8" fmla="*/ 0 w 171"/>
                    <a:gd name="T9" fmla="*/ 0 h 2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1" h="237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171" y="237"/>
                      </a:lnTo>
                      <a:lnTo>
                        <a:pt x="158" y="129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02" name="Freeform 409">
                  <a:extLst>
                    <a:ext uri="{FF2B5EF4-FFF2-40B4-BE49-F238E27FC236}">
                      <a16:creationId xmlns:a16="http://schemas.microsoft.com/office/drawing/2014/main" id="{70E2DE40-23CA-6DC2-5C81-F59B77E785D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19" y="1485"/>
                  <a:ext cx="171" cy="237"/>
                </a:xfrm>
                <a:custGeom>
                  <a:avLst/>
                  <a:gdLst>
                    <a:gd name="T0" fmla="*/ 0 w 171"/>
                    <a:gd name="T1" fmla="*/ 0 h 237"/>
                    <a:gd name="T2" fmla="*/ 0 w 171"/>
                    <a:gd name="T3" fmla="*/ 0 h 237"/>
                    <a:gd name="T4" fmla="*/ 171 w 171"/>
                    <a:gd name="T5" fmla="*/ 237 h 237"/>
                    <a:gd name="T6" fmla="*/ 158 w 171"/>
                    <a:gd name="T7" fmla="*/ 129 h 237"/>
                    <a:gd name="T8" fmla="*/ 0 w 171"/>
                    <a:gd name="T9" fmla="*/ 0 h 2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1" h="237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171" y="237"/>
                      </a:lnTo>
                      <a:lnTo>
                        <a:pt x="158" y="129"/>
                      </a:lnTo>
                      <a:lnTo>
                        <a:pt x="0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03" name="Freeform 410">
                  <a:extLst>
                    <a:ext uri="{FF2B5EF4-FFF2-40B4-BE49-F238E27FC236}">
                      <a16:creationId xmlns:a16="http://schemas.microsoft.com/office/drawing/2014/main" id="{8E1D2FE1-6E1D-0D77-7688-3D76D102DC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76" y="2139"/>
                  <a:ext cx="39" cy="234"/>
                </a:xfrm>
                <a:custGeom>
                  <a:avLst/>
                  <a:gdLst>
                    <a:gd name="T0" fmla="*/ 39 w 39"/>
                    <a:gd name="T1" fmla="*/ 0 h 234"/>
                    <a:gd name="T2" fmla="*/ 0 w 39"/>
                    <a:gd name="T3" fmla="*/ 150 h 234"/>
                    <a:gd name="T4" fmla="*/ 34 w 39"/>
                    <a:gd name="T5" fmla="*/ 234 h 234"/>
                    <a:gd name="T6" fmla="*/ 39 w 39"/>
                    <a:gd name="T7" fmla="*/ 0 h 2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9" h="234">
                      <a:moveTo>
                        <a:pt x="39" y="0"/>
                      </a:moveTo>
                      <a:lnTo>
                        <a:pt x="0" y="150"/>
                      </a:lnTo>
                      <a:lnTo>
                        <a:pt x="34" y="234"/>
                      </a:lnTo>
                      <a:lnTo>
                        <a:pt x="3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04" name="Freeform 411">
                  <a:extLst>
                    <a:ext uri="{FF2B5EF4-FFF2-40B4-BE49-F238E27FC236}">
                      <a16:creationId xmlns:a16="http://schemas.microsoft.com/office/drawing/2014/main" id="{3DFB2A5D-AEF5-DB76-C2CF-1ECD85DF1EB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76" y="2139"/>
                  <a:ext cx="39" cy="234"/>
                </a:xfrm>
                <a:custGeom>
                  <a:avLst/>
                  <a:gdLst>
                    <a:gd name="T0" fmla="*/ 39 w 39"/>
                    <a:gd name="T1" fmla="*/ 0 h 234"/>
                    <a:gd name="T2" fmla="*/ 0 w 39"/>
                    <a:gd name="T3" fmla="*/ 150 h 234"/>
                    <a:gd name="T4" fmla="*/ 34 w 39"/>
                    <a:gd name="T5" fmla="*/ 234 h 234"/>
                    <a:gd name="T6" fmla="*/ 39 w 39"/>
                    <a:gd name="T7" fmla="*/ 0 h 2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9" h="234">
                      <a:moveTo>
                        <a:pt x="39" y="0"/>
                      </a:moveTo>
                      <a:lnTo>
                        <a:pt x="0" y="150"/>
                      </a:lnTo>
                      <a:lnTo>
                        <a:pt x="34" y="234"/>
                      </a:lnTo>
                      <a:lnTo>
                        <a:pt x="39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05" name="Freeform 412">
                  <a:extLst>
                    <a:ext uri="{FF2B5EF4-FFF2-40B4-BE49-F238E27FC236}">
                      <a16:creationId xmlns:a16="http://schemas.microsoft.com/office/drawing/2014/main" id="{5B33C9B8-2109-C471-2025-52DE9F9731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16" y="2777"/>
                  <a:ext cx="210" cy="168"/>
                </a:xfrm>
                <a:custGeom>
                  <a:avLst/>
                  <a:gdLst>
                    <a:gd name="T0" fmla="*/ 210 w 210"/>
                    <a:gd name="T1" fmla="*/ 0 h 168"/>
                    <a:gd name="T2" fmla="*/ 0 w 210"/>
                    <a:gd name="T3" fmla="*/ 128 h 168"/>
                    <a:gd name="T4" fmla="*/ 42 w 210"/>
                    <a:gd name="T5" fmla="*/ 168 h 168"/>
                    <a:gd name="T6" fmla="*/ 210 w 210"/>
                    <a:gd name="T7" fmla="*/ 0 h 1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0" h="168">
                      <a:moveTo>
                        <a:pt x="210" y="0"/>
                      </a:moveTo>
                      <a:lnTo>
                        <a:pt x="0" y="128"/>
                      </a:lnTo>
                      <a:lnTo>
                        <a:pt x="42" y="168"/>
                      </a:lnTo>
                      <a:lnTo>
                        <a:pt x="21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06" name="Freeform 413">
                  <a:extLst>
                    <a:ext uri="{FF2B5EF4-FFF2-40B4-BE49-F238E27FC236}">
                      <a16:creationId xmlns:a16="http://schemas.microsoft.com/office/drawing/2014/main" id="{79A59C05-C890-8EAF-3FBC-C3E3D0E4D3D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16" y="2777"/>
                  <a:ext cx="210" cy="168"/>
                </a:xfrm>
                <a:custGeom>
                  <a:avLst/>
                  <a:gdLst>
                    <a:gd name="T0" fmla="*/ 210 w 210"/>
                    <a:gd name="T1" fmla="*/ 0 h 168"/>
                    <a:gd name="T2" fmla="*/ 0 w 210"/>
                    <a:gd name="T3" fmla="*/ 128 h 168"/>
                    <a:gd name="T4" fmla="*/ 42 w 210"/>
                    <a:gd name="T5" fmla="*/ 168 h 168"/>
                    <a:gd name="T6" fmla="*/ 210 w 210"/>
                    <a:gd name="T7" fmla="*/ 0 h 1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0" h="168">
                      <a:moveTo>
                        <a:pt x="210" y="0"/>
                      </a:moveTo>
                      <a:lnTo>
                        <a:pt x="0" y="128"/>
                      </a:lnTo>
                      <a:lnTo>
                        <a:pt x="42" y="168"/>
                      </a:lnTo>
                      <a:lnTo>
                        <a:pt x="210" y="0"/>
                      </a:lnTo>
                    </a:path>
                  </a:pathLst>
                </a:custGeom>
                <a:solidFill>
                  <a:srgbClr val="FFFFFF">
                    <a:alpha val="28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07" name="Freeform 414">
                  <a:extLst>
                    <a:ext uri="{FF2B5EF4-FFF2-40B4-BE49-F238E27FC236}">
                      <a16:creationId xmlns:a16="http://schemas.microsoft.com/office/drawing/2014/main" id="{DBFDD57C-6C8B-E5A1-F7F5-77450F9E91F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146" y="3008"/>
                  <a:ext cx="229" cy="89"/>
                </a:xfrm>
                <a:custGeom>
                  <a:avLst/>
                  <a:gdLst>
                    <a:gd name="T0" fmla="*/ 229 w 229"/>
                    <a:gd name="T1" fmla="*/ 0 h 89"/>
                    <a:gd name="T2" fmla="*/ 0 w 229"/>
                    <a:gd name="T3" fmla="*/ 52 h 89"/>
                    <a:gd name="T4" fmla="*/ 210 w 229"/>
                    <a:gd name="T5" fmla="*/ 89 h 89"/>
                    <a:gd name="T6" fmla="*/ 229 w 229"/>
                    <a:gd name="T7" fmla="*/ 0 h 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29" h="89">
                      <a:moveTo>
                        <a:pt x="229" y="0"/>
                      </a:moveTo>
                      <a:lnTo>
                        <a:pt x="0" y="52"/>
                      </a:lnTo>
                      <a:lnTo>
                        <a:pt x="210" y="89"/>
                      </a:lnTo>
                      <a:lnTo>
                        <a:pt x="22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08" name="Freeform 415">
                  <a:extLst>
                    <a:ext uri="{FF2B5EF4-FFF2-40B4-BE49-F238E27FC236}">
                      <a16:creationId xmlns:a16="http://schemas.microsoft.com/office/drawing/2014/main" id="{6F03179E-F55B-5D63-C8E9-D9C68CC73E6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146" y="3008"/>
                  <a:ext cx="229" cy="89"/>
                </a:xfrm>
                <a:custGeom>
                  <a:avLst/>
                  <a:gdLst>
                    <a:gd name="T0" fmla="*/ 229 w 229"/>
                    <a:gd name="T1" fmla="*/ 0 h 89"/>
                    <a:gd name="T2" fmla="*/ 0 w 229"/>
                    <a:gd name="T3" fmla="*/ 52 h 89"/>
                    <a:gd name="T4" fmla="*/ 210 w 229"/>
                    <a:gd name="T5" fmla="*/ 89 h 89"/>
                    <a:gd name="T6" fmla="*/ 229 w 229"/>
                    <a:gd name="T7" fmla="*/ 0 h 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29" h="89">
                      <a:moveTo>
                        <a:pt x="229" y="0"/>
                      </a:moveTo>
                      <a:lnTo>
                        <a:pt x="0" y="52"/>
                      </a:lnTo>
                      <a:lnTo>
                        <a:pt x="210" y="89"/>
                      </a:lnTo>
                      <a:lnTo>
                        <a:pt x="229" y="0"/>
                      </a:lnTo>
                    </a:path>
                  </a:pathLst>
                </a:custGeom>
                <a:solidFill>
                  <a:srgbClr val="FFFFFF">
                    <a:alpha val="16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09" name="Freeform 416">
                  <a:extLst>
                    <a:ext uri="{FF2B5EF4-FFF2-40B4-BE49-F238E27FC236}">
                      <a16:creationId xmlns:a16="http://schemas.microsoft.com/office/drawing/2014/main" id="{5FFB63D0-5C99-AAEF-E6C8-FAAFF8328973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356" y="2905"/>
                  <a:ext cx="260" cy="192"/>
                </a:xfrm>
                <a:custGeom>
                  <a:avLst/>
                  <a:gdLst>
                    <a:gd name="T0" fmla="*/ 0 w 260"/>
                    <a:gd name="T1" fmla="*/ 192 h 192"/>
                    <a:gd name="T2" fmla="*/ 0 w 260"/>
                    <a:gd name="T3" fmla="*/ 192 h 192"/>
                    <a:gd name="T4" fmla="*/ 260 w 260"/>
                    <a:gd name="T5" fmla="*/ 0 h 192"/>
                    <a:gd name="T6" fmla="*/ 19 w 260"/>
                    <a:gd name="T7" fmla="*/ 103 h 192"/>
                    <a:gd name="T8" fmla="*/ 0 w 260"/>
                    <a:gd name="T9" fmla="*/ 192 h 192"/>
                    <a:gd name="T10" fmla="*/ 260 w 260"/>
                    <a:gd name="T11" fmla="*/ 0 h 1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60" h="192">
                      <a:moveTo>
                        <a:pt x="0" y="192"/>
                      </a:moveTo>
                      <a:lnTo>
                        <a:pt x="0" y="192"/>
                      </a:lnTo>
                      <a:close/>
                      <a:moveTo>
                        <a:pt x="260" y="0"/>
                      </a:moveTo>
                      <a:lnTo>
                        <a:pt x="19" y="103"/>
                      </a:lnTo>
                      <a:lnTo>
                        <a:pt x="0" y="192"/>
                      </a:lnTo>
                      <a:lnTo>
                        <a:pt x="26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10" name="Freeform 417">
                  <a:extLst>
                    <a:ext uri="{FF2B5EF4-FFF2-40B4-BE49-F238E27FC236}">
                      <a16:creationId xmlns:a16="http://schemas.microsoft.com/office/drawing/2014/main" id="{FF092296-4D95-653B-156C-9C0FA17DDB8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356" y="2905"/>
                  <a:ext cx="260" cy="192"/>
                </a:xfrm>
                <a:custGeom>
                  <a:avLst/>
                  <a:gdLst>
                    <a:gd name="T0" fmla="*/ 0 w 260"/>
                    <a:gd name="T1" fmla="*/ 192 h 192"/>
                    <a:gd name="T2" fmla="*/ 0 w 260"/>
                    <a:gd name="T3" fmla="*/ 192 h 192"/>
                    <a:gd name="T4" fmla="*/ 260 w 260"/>
                    <a:gd name="T5" fmla="*/ 0 h 192"/>
                    <a:gd name="T6" fmla="*/ 19 w 260"/>
                    <a:gd name="T7" fmla="*/ 103 h 192"/>
                    <a:gd name="T8" fmla="*/ 0 w 260"/>
                    <a:gd name="T9" fmla="*/ 192 h 192"/>
                    <a:gd name="T10" fmla="*/ 260 w 260"/>
                    <a:gd name="T11" fmla="*/ 0 h 1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60" h="192">
                      <a:moveTo>
                        <a:pt x="0" y="192"/>
                      </a:moveTo>
                      <a:lnTo>
                        <a:pt x="0" y="192"/>
                      </a:lnTo>
                      <a:moveTo>
                        <a:pt x="260" y="0"/>
                      </a:moveTo>
                      <a:lnTo>
                        <a:pt x="19" y="103"/>
                      </a:lnTo>
                      <a:lnTo>
                        <a:pt x="0" y="192"/>
                      </a:lnTo>
                      <a:lnTo>
                        <a:pt x="260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11" name="Freeform 418">
                  <a:extLst>
                    <a:ext uri="{FF2B5EF4-FFF2-40B4-BE49-F238E27FC236}">
                      <a16:creationId xmlns:a16="http://schemas.microsoft.com/office/drawing/2014/main" id="{39013812-5D1A-314D-94F4-57DF8ECDAF7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356" y="2905"/>
                  <a:ext cx="302" cy="192"/>
                </a:xfrm>
                <a:custGeom>
                  <a:avLst/>
                  <a:gdLst>
                    <a:gd name="T0" fmla="*/ 260 w 302"/>
                    <a:gd name="T1" fmla="*/ 0 h 192"/>
                    <a:gd name="T2" fmla="*/ 260 w 302"/>
                    <a:gd name="T3" fmla="*/ 0 h 192"/>
                    <a:gd name="T4" fmla="*/ 0 w 302"/>
                    <a:gd name="T5" fmla="*/ 192 h 192"/>
                    <a:gd name="T6" fmla="*/ 302 w 302"/>
                    <a:gd name="T7" fmla="*/ 40 h 192"/>
                    <a:gd name="T8" fmla="*/ 260 w 302"/>
                    <a:gd name="T9" fmla="*/ 0 h 1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02" h="192">
                      <a:moveTo>
                        <a:pt x="260" y="0"/>
                      </a:moveTo>
                      <a:lnTo>
                        <a:pt x="260" y="0"/>
                      </a:lnTo>
                      <a:lnTo>
                        <a:pt x="0" y="192"/>
                      </a:lnTo>
                      <a:lnTo>
                        <a:pt x="302" y="40"/>
                      </a:lnTo>
                      <a:lnTo>
                        <a:pt x="26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12" name="Freeform 419">
                  <a:extLst>
                    <a:ext uri="{FF2B5EF4-FFF2-40B4-BE49-F238E27FC236}">
                      <a16:creationId xmlns:a16="http://schemas.microsoft.com/office/drawing/2014/main" id="{94482AA7-90A2-67F0-356A-099442A60F9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356" y="2905"/>
                  <a:ext cx="302" cy="192"/>
                </a:xfrm>
                <a:custGeom>
                  <a:avLst/>
                  <a:gdLst>
                    <a:gd name="T0" fmla="*/ 260 w 302"/>
                    <a:gd name="T1" fmla="*/ 0 h 192"/>
                    <a:gd name="T2" fmla="*/ 260 w 302"/>
                    <a:gd name="T3" fmla="*/ 0 h 192"/>
                    <a:gd name="T4" fmla="*/ 0 w 302"/>
                    <a:gd name="T5" fmla="*/ 192 h 192"/>
                    <a:gd name="T6" fmla="*/ 302 w 302"/>
                    <a:gd name="T7" fmla="*/ 40 h 192"/>
                    <a:gd name="T8" fmla="*/ 260 w 302"/>
                    <a:gd name="T9" fmla="*/ 0 h 1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02" h="192">
                      <a:moveTo>
                        <a:pt x="260" y="0"/>
                      </a:moveTo>
                      <a:lnTo>
                        <a:pt x="260" y="0"/>
                      </a:lnTo>
                      <a:lnTo>
                        <a:pt x="0" y="192"/>
                      </a:lnTo>
                      <a:lnTo>
                        <a:pt x="302" y="40"/>
                      </a:lnTo>
                      <a:lnTo>
                        <a:pt x="260" y="0"/>
                      </a:lnTo>
                    </a:path>
                  </a:pathLst>
                </a:custGeom>
                <a:solidFill>
                  <a:srgbClr val="FFFFFF">
                    <a:alpha val="16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13" name="Freeform 420">
                  <a:extLst>
                    <a:ext uri="{FF2B5EF4-FFF2-40B4-BE49-F238E27FC236}">
                      <a16:creationId xmlns:a16="http://schemas.microsoft.com/office/drawing/2014/main" id="{4AA570A5-1042-895A-573C-35F16E9B82E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60" y="2115"/>
                  <a:ext cx="55" cy="174"/>
                </a:xfrm>
                <a:custGeom>
                  <a:avLst/>
                  <a:gdLst>
                    <a:gd name="T0" fmla="*/ 0 w 55"/>
                    <a:gd name="T1" fmla="*/ 0 h 174"/>
                    <a:gd name="T2" fmla="*/ 16 w 55"/>
                    <a:gd name="T3" fmla="*/ 174 h 174"/>
                    <a:gd name="T4" fmla="*/ 55 w 55"/>
                    <a:gd name="T5" fmla="*/ 24 h 174"/>
                    <a:gd name="T6" fmla="*/ 0 w 55"/>
                    <a:gd name="T7" fmla="*/ 0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5" h="174">
                      <a:moveTo>
                        <a:pt x="0" y="0"/>
                      </a:moveTo>
                      <a:lnTo>
                        <a:pt x="16" y="174"/>
                      </a:lnTo>
                      <a:lnTo>
                        <a:pt x="55" y="2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14" name="Freeform 421">
                  <a:extLst>
                    <a:ext uri="{FF2B5EF4-FFF2-40B4-BE49-F238E27FC236}">
                      <a16:creationId xmlns:a16="http://schemas.microsoft.com/office/drawing/2014/main" id="{2F1978C4-0067-5B5B-4442-00E74F53768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60" y="2115"/>
                  <a:ext cx="55" cy="174"/>
                </a:xfrm>
                <a:custGeom>
                  <a:avLst/>
                  <a:gdLst>
                    <a:gd name="T0" fmla="*/ 0 w 55"/>
                    <a:gd name="T1" fmla="*/ 0 h 174"/>
                    <a:gd name="T2" fmla="*/ 16 w 55"/>
                    <a:gd name="T3" fmla="*/ 174 h 174"/>
                    <a:gd name="T4" fmla="*/ 55 w 55"/>
                    <a:gd name="T5" fmla="*/ 24 h 174"/>
                    <a:gd name="T6" fmla="*/ 0 w 55"/>
                    <a:gd name="T7" fmla="*/ 0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5" h="174">
                      <a:moveTo>
                        <a:pt x="0" y="0"/>
                      </a:moveTo>
                      <a:lnTo>
                        <a:pt x="16" y="174"/>
                      </a:lnTo>
                      <a:lnTo>
                        <a:pt x="55" y="24"/>
                      </a:lnTo>
                      <a:lnTo>
                        <a:pt x="0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15" name="Freeform 422">
                  <a:extLst>
                    <a:ext uri="{FF2B5EF4-FFF2-40B4-BE49-F238E27FC236}">
                      <a16:creationId xmlns:a16="http://schemas.microsoft.com/office/drawing/2014/main" id="{5FF775A2-89D7-6DD2-9BB3-0C3B7F90B0E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60" y="2016"/>
                  <a:ext cx="55" cy="123"/>
                </a:xfrm>
                <a:custGeom>
                  <a:avLst/>
                  <a:gdLst>
                    <a:gd name="T0" fmla="*/ 24 w 55"/>
                    <a:gd name="T1" fmla="*/ 0 h 123"/>
                    <a:gd name="T2" fmla="*/ 0 w 55"/>
                    <a:gd name="T3" fmla="*/ 99 h 123"/>
                    <a:gd name="T4" fmla="*/ 55 w 55"/>
                    <a:gd name="T5" fmla="*/ 123 h 123"/>
                    <a:gd name="T6" fmla="*/ 24 w 55"/>
                    <a:gd name="T7" fmla="*/ 0 h 1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5" h="123">
                      <a:moveTo>
                        <a:pt x="24" y="0"/>
                      </a:moveTo>
                      <a:lnTo>
                        <a:pt x="0" y="99"/>
                      </a:lnTo>
                      <a:lnTo>
                        <a:pt x="55" y="123"/>
                      </a:lnTo>
                      <a:lnTo>
                        <a:pt x="2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16" name="Freeform 423">
                  <a:extLst>
                    <a:ext uri="{FF2B5EF4-FFF2-40B4-BE49-F238E27FC236}">
                      <a16:creationId xmlns:a16="http://schemas.microsoft.com/office/drawing/2014/main" id="{46E0C11E-8876-CDC1-D8FF-BA26F636ADB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60" y="2016"/>
                  <a:ext cx="55" cy="123"/>
                </a:xfrm>
                <a:custGeom>
                  <a:avLst/>
                  <a:gdLst>
                    <a:gd name="T0" fmla="*/ 24 w 55"/>
                    <a:gd name="T1" fmla="*/ 0 h 123"/>
                    <a:gd name="T2" fmla="*/ 0 w 55"/>
                    <a:gd name="T3" fmla="*/ 99 h 123"/>
                    <a:gd name="T4" fmla="*/ 55 w 55"/>
                    <a:gd name="T5" fmla="*/ 123 h 123"/>
                    <a:gd name="T6" fmla="*/ 24 w 55"/>
                    <a:gd name="T7" fmla="*/ 0 h 1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5" h="123">
                      <a:moveTo>
                        <a:pt x="24" y="0"/>
                      </a:moveTo>
                      <a:lnTo>
                        <a:pt x="0" y="99"/>
                      </a:lnTo>
                      <a:lnTo>
                        <a:pt x="55" y="123"/>
                      </a:lnTo>
                      <a:lnTo>
                        <a:pt x="24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17" name="Freeform 424">
                  <a:extLst>
                    <a:ext uri="{FF2B5EF4-FFF2-40B4-BE49-F238E27FC236}">
                      <a16:creationId xmlns:a16="http://schemas.microsoft.com/office/drawing/2014/main" id="{1575E753-D1E7-7247-3230-CB81EFC143A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866" y="2115"/>
                  <a:ext cx="110" cy="397"/>
                </a:xfrm>
                <a:custGeom>
                  <a:avLst/>
                  <a:gdLst>
                    <a:gd name="T0" fmla="*/ 0 w 110"/>
                    <a:gd name="T1" fmla="*/ 397 h 397"/>
                    <a:gd name="T2" fmla="*/ 0 w 110"/>
                    <a:gd name="T3" fmla="*/ 397 h 397"/>
                    <a:gd name="T4" fmla="*/ 94 w 110"/>
                    <a:gd name="T5" fmla="*/ 0 h 397"/>
                    <a:gd name="T6" fmla="*/ 0 w 110"/>
                    <a:gd name="T7" fmla="*/ 397 h 397"/>
                    <a:gd name="T8" fmla="*/ 110 w 110"/>
                    <a:gd name="T9" fmla="*/ 174 h 397"/>
                    <a:gd name="T10" fmla="*/ 94 w 110"/>
                    <a:gd name="T11" fmla="*/ 0 h 3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10" h="397">
                      <a:moveTo>
                        <a:pt x="0" y="397"/>
                      </a:moveTo>
                      <a:lnTo>
                        <a:pt x="0" y="397"/>
                      </a:lnTo>
                      <a:close/>
                      <a:moveTo>
                        <a:pt x="94" y="0"/>
                      </a:moveTo>
                      <a:lnTo>
                        <a:pt x="0" y="397"/>
                      </a:lnTo>
                      <a:lnTo>
                        <a:pt x="110" y="174"/>
                      </a:lnTo>
                      <a:lnTo>
                        <a:pt x="9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18" name="Freeform 425">
                  <a:extLst>
                    <a:ext uri="{FF2B5EF4-FFF2-40B4-BE49-F238E27FC236}">
                      <a16:creationId xmlns:a16="http://schemas.microsoft.com/office/drawing/2014/main" id="{4236F245-8C84-02D2-B7CD-214220879D9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866" y="2115"/>
                  <a:ext cx="110" cy="397"/>
                </a:xfrm>
                <a:custGeom>
                  <a:avLst/>
                  <a:gdLst>
                    <a:gd name="T0" fmla="*/ 0 w 110"/>
                    <a:gd name="T1" fmla="*/ 397 h 397"/>
                    <a:gd name="T2" fmla="*/ 0 w 110"/>
                    <a:gd name="T3" fmla="*/ 397 h 397"/>
                    <a:gd name="T4" fmla="*/ 94 w 110"/>
                    <a:gd name="T5" fmla="*/ 0 h 397"/>
                    <a:gd name="T6" fmla="*/ 0 w 110"/>
                    <a:gd name="T7" fmla="*/ 397 h 397"/>
                    <a:gd name="T8" fmla="*/ 110 w 110"/>
                    <a:gd name="T9" fmla="*/ 174 h 397"/>
                    <a:gd name="T10" fmla="*/ 94 w 110"/>
                    <a:gd name="T11" fmla="*/ 0 h 3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10" h="397">
                      <a:moveTo>
                        <a:pt x="0" y="397"/>
                      </a:moveTo>
                      <a:lnTo>
                        <a:pt x="0" y="397"/>
                      </a:lnTo>
                      <a:moveTo>
                        <a:pt x="94" y="0"/>
                      </a:moveTo>
                      <a:lnTo>
                        <a:pt x="0" y="397"/>
                      </a:lnTo>
                      <a:lnTo>
                        <a:pt x="110" y="174"/>
                      </a:lnTo>
                      <a:lnTo>
                        <a:pt x="94" y="0"/>
                      </a:lnTo>
                    </a:path>
                  </a:pathLst>
                </a:custGeom>
                <a:solidFill>
                  <a:srgbClr val="FFFFFF">
                    <a:alpha val="16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19" name="Freeform 426">
                  <a:extLst>
                    <a:ext uri="{FF2B5EF4-FFF2-40B4-BE49-F238E27FC236}">
                      <a16:creationId xmlns:a16="http://schemas.microsoft.com/office/drawing/2014/main" id="{70347747-3159-6FB7-DFDA-B528D1E2C9D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16" y="2730"/>
                  <a:ext cx="210" cy="175"/>
                </a:xfrm>
                <a:custGeom>
                  <a:avLst/>
                  <a:gdLst>
                    <a:gd name="T0" fmla="*/ 174 w 210"/>
                    <a:gd name="T1" fmla="*/ 0 h 175"/>
                    <a:gd name="T2" fmla="*/ 0 w 210"/>
                    <a:gd name="T3" fmla="*/ 175 h 175"/>
                    <a:gd name="T4" fmla="*/ 210 w 210"/>
                    <a:gd name="T5" fmla="*/ 47 h 175"/>
                    <a:gd name="T6" fmla="*/ 174 w 210"/>
                    <a:gd name="T7" fmla="*/ 0 h 1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0" h="175">
                      <a:moveTo>
                        <a:pt x="174" y="0"/>
                      </a:moveTo>
                      <a:lnTo>
                        <a:pt x="0" y="175"/>
                      </a:lnTo>
                      <a:lnTo>
                        <a:pt x="210" y="47"/>
                      </a:lnTo>
                      <a:lnTo>
                        <a:pt x="17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20" name="Freeform 427">
                  <a:extLst>
                    <a:ext uri="{FF2B5EF4-FFF2-40B4-BE49-F238E27FC236}">
                      <a16:creationId xmlns:a16="http://schemas.microsoft.com/office/drawing/2014/main" id="{DD0B4F6A-758A-C180-B364-9ADDB55ACF1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16" y="2730"/>
                  <a:ext cx="210" cy="175"/>
                </a:xfrm>
                <a:custGeom>
                  <a:avLst/>
                  <a:gdLst>
                    <a:gd name="T0" fmla="*/ 174 w 210"/>
                    <a:gd name="T1" fmla="*/ 0 h 175"/>
                    <a:gd name="T2" fmla="*/ 0 w 210"/>
                    <a:gd name="T3" fmla="*/ 175 h 175"/>
                    <a:gd name="T4" fmla="*/ 210 w 210"/>
                    <a:gd name="T5" fmla="*/ 47 h 175"/>
                    <a:gd name="T6" fmla="*/ 174 w 210"/>
                    <a:gd name="T7" fmla="*/ 0 h 1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0" h="175">
                      <a:moveTo>
                        <a:pt x="174" y="0"/>
                      </a:moveTo>
                      <a:lnTo>
                        <a:pt x="0" y="175"/>
                      </a:lnTo>
                      <a:lnTo>
                        <a:pt x="210" y="47"/>
                      </a:lnTo>
                      <a:lnTo>
                        <a:pt x="174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21" name="Freeform 428">
                  <a:extLst>
                    <a:ext uri="{FF2B5EF4-FFF2-40B4-BE49-F238E27FC236}">
                      <a16:creationId xmlns:a16="http://schemas.microsoft.com/office/drawing/2014/main" id="{FDD70D5C-88EB-3F4B-0ADF-6C0470D2D37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77" y="1614"/>
                  <a:ext cx="131" cy="199"/>
                </a:xfrm>
                <a:custGeom>
                  <a:avLst/>
                  <a:gdLst>
                    <a:gd name="T0" fmla="*/ 0 w 131"/>
                    <a:gd name="T1" fmla="*/ 0 h 199"/>
                    <a:gd name="T2" fmla="*/ 13 w 131"/>
                    <a:gd name="T3" fmla="*/ 108 h 199"/>
                    <a:gd name="T4" fmla="*/ 131 w 131"/>
                    <a:gd name="T5" fmla="*/ 199 h 199"/>
                    <a:gd name="T6" fmla="*/ 0 w 131"/>
                    <a:gd name="T7" fmla="*/ 0 h 1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31" h="199">
                      <a:moveTo>
                        <a:pt x="0" y="0"/>
                      </a:moveTo>
                      <a:lnTo>
                        <a:pt x="13" y="108"/>
                      </a:lnTo>
                      <a:lnTo>
                        <a:pt x="131" y="199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22" name="Freeform 429">
                  <a:extLst>
                    <a:ext uri="{FF2B5EF4-FFF2-40B4-BE49-F238E27FC236}">
                      <a16:creationId xmlns:a16="http://schemas.microsoft.com/office/drawing/2014/main" id="{9703E61F-8CC5-4D3A-64F7-21473C685C4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77" y="1614"/>
                  <a:ext cx="131" cy="199"/>
                </a:xfrm>
                <a:custGeom>
                  <a:avLst/>
                  <a:gdLst>
                    <a:gd name="T0" fmla="*/ 0 w 131"/>
                    <a:gd name="T1" fmla="*/ 0 h 199"/>
                    <a:gd name="T2" fmla="*/ 13 w 131"/>
                    <a:gd name="T3" fmla="*/ 108 h 199"/>
                    <a:gd name="T4" fmla="*/ 131 w 131"/>
                    <a:gd name="T5" fmla="*/ 199 h 199"/>
                    <a:gd name="T6" fmla="*/ 0 w 131"/>
                    <a:gd name="T7" fmla="*/ 0 h 1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31" h="199">
                      <a:moveTo>
                        <a:pt x="0" y="0"/>
                      </a:moveTo>
                      <a:lnTo>
                        <a:pt x="13" y="108"/>
                      </a:lnTo>
                      <a:lnTo>
                        <a:pt x="131" y="199"/>
                      </a:lnTo>
                      <a:lnTo>
                        <a:pt x="0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23" name="Freeform 430">
                  <a:extLst>
                    <a:ext uri="{FF2B5EF4-FFF2-40B4-BE49-F238E27FC236}">
                      <a16:creationId xmlns:a16="http://schemas.microsoft.com/office/drawing/2014/main" id="{9F1CCC2C-CFB0-A405-02F8-2FE8B2B6E06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63" y="2289"/>
                  <a:ext cx="47" cy="241"/>
                </a:xfrm>
                <a:custGeom>
                  <a:avLst/>
                  <a:gdLst>
                    <a:gd name="T0" fmla="*/ 13 w 47"/>
                    <a:gd name="T1" fmla="*/ 0 h 241"/>
                    <a:gd name="T2" fmla="*/ 13 w 47"/>
                    <a:gd name="T3" fmla="*/ 0 h 241"/>
                    <a:gd name="T4" fmla="*/ 0 w 47"/>
                    <a:gd name="T5" fmla="*/ 241 h 241"/>
                    <a:gd name="T6" fmla="*/ 47 w 47"/>
                    <a:gd name="T7" fmla="*/ 84 h 241"/>
                    <a:gd name="T8" fmla="*/ 13 w 47"/>
                    <a:gd name="T9" fmla="*/ 0 h 2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41">
                      <a:moveTo>
                        <a:pt x="13" y="0"/>
                      </a:moveTo>
                      <a:lnTo>
                        <a:pt x="13" y="0"/>
                      </a:lnTo>
                      <a:lnTo>
                        <a:pt x="0" y="241"/>
                      </a:lnTo>
                      <a:lnTo>
                        <a:pt x="47" y="84"/>
                      </a:lnTo>
                      <a:lnTo>
                        <a:pt x="1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24" name="Freeform 431">
                  <a:extLst>
                    <a:ext uri="{FF2B5EF4-FFF2-40B4-BE49-F238E27FC236}">
                      <a16:creationId xmlns:a16="http://schemas.microsoft.com/office/drawing/2014/main" id="{25C4EFA5-F598-8CAB-BE23-9DD62BD4FD8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63" y="2289"/>
                  <a:ext cx="47" cy="241"/>
                </a:xfrm>
                <a:custGeom>
                  <a:avLst/>
                  <a:gdLst>
                    <a:gd name="T0" fmla="*/ 13 w 47"/>
                    <a:gd name="T1" fmla="*/ 0 h 241"/>
                    <a:gd name="T2" fmla="*/ 13 w 47"/>
                    <a:gd name="T3" fmla="*/ 0 h 241"/>
                    <a:gd name="T4" fmla="*/ 0 w 47"/>
                    <a:gd name="T5" fmla="*/ 241 h 241"/>
                    <a:gd name="T6" fmla="*/ 47 w 47"/>
                    <a:gd name="T7" fmla="*/ 84 h 241"/>
                    <a:gd name="T8" fmla="*/ 13 w 47"/>
                    <a:gd name="T9" fmla="*/ 0 h 2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41">
                      <a:moveTo>
                        <a:pt x="13" y="0"/>
                      </a:moveTo>
                      <a:lnTo>
                        <a:pt x="13" y="0"/>
                      </a:lnTo>
                      <a:lnTo>
                        <a:pt x="0" y="241"/>
                      </a:lnTo>
                      <a:lnTo>
                        <a:pt x="47" y="84"/>
                      </a:lnTo>
                      <a:lnTo>
                        <a:pt x="13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25" name="Freeform 432">
                  <a:extLst>
                    <a:ext uri="{FF2B5EF4-FFF2-40B4-BE49-F238E27FC236}">
                      <a16:creationId xmlns:a16="http://schemas.microsoft.com/office/drawing/2014/main" id="{C92FB39E-A280-B571-54C2-D2CF4F814D7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90" y="2512"/>
                  <a:ext cx="173" cy="218"/>
                </a:xfrm>
                <a:custGeom>
                  <a:avLst/>
                  <a:gdLst>
                    <a:gd name="T0" fmla="*/ 76 w 173"/>
                    <a:gd name="T1" fmla="*/ 0 h 218"/>
                    <a:gd name="T2" fmla="*/ 0 w 173"/>
                    <a:gd name="T3" fmla="*/ 218 h 218"/>
                    <a:gd name="T4" fmla="*/ 173 w 173"/>
                    <a:gd name="T5" fmla="*/ 18 h 218"/>
                    <a:gd name="T6" fmla="*/ 76 w 173"/>
                    <a:gd name="T7" fmla="*/ 0 h 2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73" h="218">
                      <a:moveTo>
                        <a:pt x="76" y="0"/>
                      </a:moveTo>
                      <a:lnTo>
                        <a:pt x="0" y="218"/>
                      </a:lnTo>
                      <a:lnTo>
                        <a:pt x="173" y="18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26" name="Freeform 433">
                  <a:extLst>
                    <a:ext uri="{FF2B5EF4-FFF2-40B4-BE49-F238E27FC236}">
                      <a16:creationId xmlns:a16="http://schemas.microsoft.com/office/drawing/2014/main" id="{59BC3863-B3FB-9C11-CDA2-04E77AE953E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90" y="2512"/>
                  <a:ext cx="173" cy="218"/>
                </a:xfrm>
                <a:custGeom>
                  <a:avLst/>
                  <a:gdLst>
                    <a:gd name="T0" fmla="*/ 76 w 173"/>
                    <a:gd name="T1" fmla="*/ 0 h 218"/>
                    <a:gd name="T2" fmla="*/ 0 w 173"/>
                    <a:gd name="T3" fmla="*/ 218 h 218"/>
                    <a:gd name="T4" fmla="*/ 173 w 173"/>
                    <a:gd name="T5" fmla="*/ 18 h 218"/>
                    <a:gd name="T6" fmla="*/ 76 w 173"/>
                    <a:gd name="T7" fmla="*/ 0 h 2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73" h="218">
                      <a:moveTo>
                        <a:pt x="76" y="0"/>
                      </a:moveTo>
                      <a:lnTo>
                        <a:pt x="0" y="218"/>
                      </a:lnTo>
                      <a:lnTo>
                        <a:pt x="173" y="18"/>
                      </a:lnTo>
                      <a:lnTo>
                        <a:pt x="76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27" name="Freeform 434">
                  <a:extLst>
                    <a:ext uri="{FF2B5EF4-FFF2-40B4-BE49-F238E27FC236}">
                      <a16:creationId xmlns:a16="http://schemas.microsoft.com/office/drawing/2014/main" id="{E3141AA1-A2A3-43B3-20AA-A8D2C391D9C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790" y="2530"/>
                  <a:ext cx="173" cy="247"/>
                </a:xfrm>
                <a:custGeom>
                  <a:avLst/>
                  <a:gdLst>
                    <a:gd name="T0" fmla="*/ 173 w 173"/>
                    <a:gd name="T1" fmla="*/ 0 h 247"/>
                    <a:gd name="T2" fmla="*/ 0 w 173"/>
                    <a:gd name="T3" fmla="*/ 200 h 247"/>
                    <a:gd name="T4" fmla="*/ 36 w 173"/>
                    <a:gd name="T5" fmla="*/ 247 h 247"/>
                    <a:gd name="T6" fmla="*/ 173 w 173"/>
                    <a:gd name="T7" fmla="*/ 0 h 247"/>
                    <a:gd name="T8" fmla="*/ 173 w 173"/>
                    <a:gd name="T9" fmla="*/ 0 h 247"/>
                    <a:gd name="T10" fmla="*/ 173 w 173"/>
                    <a:gd name="T11" fmla="*/ 0 h 2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73" h="247">
                      <a:moveTo>
                        <a:pt x="173" y="0"/>
                      </a:moveTo>
                      <a:lnTo>
                        <a:pt x="0" y="200"/>
                      </a:lnTo>
                      <a:lnTo>
                        <a:pt x="36" y="247"/>
                      </a:lnTo>
                      <a:lnTo>
                        <a:pt x="173" y="0"/>
                      </a:lnTo>
                      <a:close/>
                      <a:moveTo>
                        <a:pt x="173" y="0"/>
                      </a:moveTo>
                      <a:lnTo>
                        <a:pt x="17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28" name="Freeform 435">
                  <a:extLst>
                    <a:ext uri="{FF2B5EF4-FFF2-40B4-BE49-F238E27FC236}">
                      <a16:creationId xmlns:a16="http://schemas.microsoft.com/office/drawing/2014/main" id="{150D07CC-A8AB-B2D1-56A1-1F85DC618E12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790" y="2530"/>
                  <a:ext cx="173" cy="247"/>
                </a:xfrm>
                <a:custGeom>
                  <a:avLst/>
                  <a:gdLst>
                    <a:gd name="T0" fmla="*/ 173 w 173"/>
                    <a:gd name="T1" fmla="*/ 0 h 247"/>
                    <a:gd name="T2" fmla="*/ 0 w 173"/>
                    <a:gd name="T3" fmla="*/ 200 h 247"/>
                    <a:gd name="T4" fmla="*/ 36 w 173"/>
                    <a:gd name="T5" fmla="*/ 247 h 247"/>
                    <a:gd name="T6" fmla="*/ 173 w 173"/>
                    <a:gd name="T7" fmla="*/ 0 h 247"/>
                    <a:gd name="T8" fmla="*/ 173 w 173"/>
                    <a:gd name="T9" fmla="*/ 0 h 247"/>
                    <a:gd name="T10" fmla="*/ 173 w 173"/>
                    <a:gd name="T11" fmla="*/ 0 h 2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73" h="247">
                      <a:moveTo>
                        <a:pt x="173" y="0"/>
                      </a:moveTo>
                      <a:lnTo>
                        <a:pt x="0" y="200"/>
                      </a:lnTo>
                      <a:lnTo>
                        <a:pt x="36" y="247"/>
                      </a:lnTo>
                      <a:lnTo>
                        <a:pt x="173" y="0"/>
                      </a:lnTo>
                      <a:moveTo>
                        <a:pt x="173" y="0"/>
                      </a:moveTo>
                      <a:lnTo>
                        <a:pt x="173" y="0"/>
                      </a:lnTo>
                    </a:path>
                  </a:pathLst>
                </a:custGeom>
                <a:solidFill>
                  <a:srgbClr val="FFFFFF">
                    <a:alpha val="16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29" name="Freeform 436">
                  <a:extLst>
                    <a:ext uri="{FF2B5EF4-FFF2-40B4-BE49-F238E27FC236}">
                      <a16:creationId xmlns:a16="http://schemas.microsoft.com/office/drawing/2014/main" id="{5A157B74-255C-392F-F8A9-E05F9F38DDC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866" y="2289"/>
                  <a:ext cx="110" cy="241"/>
                </a:xfrm>
                <a:custGeom>
                  <a:avLst/>
                  <a:gdLst>
                    <a:gd name="T0" fmla="*/ 110 w 110"/>
                    <a:gd name="T1" fmla="*/ 0 h 241"/>
                    <a:gd name="T2" fmla="*/ 110 w 110"/>
                    <a:gd name="T3" fmla="*/ 0 h 241"/>
                    <a:gd name="T4" fmla="*/ 0 w 110"/>
                    <a:gd name="T5" fmla="*/ 223 h 241"/>
                    <a:gd name="T6" fmla="*/ 97 w 110"/>
                    <a:gd name="T7" fmla="*/ 241 h 241"/>
                    <a:gd name="T8" fmla="*/ 110 w 110"/>
                    <a:gd name="T9" fmla="*/ 0 h 2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0" h="241">
                      <a:moveTo>
                        <a:pt x="110" y="0"/>
                      </a:moveTo>
                      <a:lnTo>
                        <a:pt x="110" y="0"/>
                      </a:lnTo>
                      <a:lnTo>
                        <a:pt x="0" y="223"/>
                      </a:lnTo>
                      <a:lnTo>
                        <a:pt x="97" y="241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30" name="Freeform 437">
                  <a:extLst>
                    <a:ext uri="{FF2B5EF4-FFF2-40B4-BE49-F238E27FC236}">
                      <a16:creationId xmlns:a16="http://schemas.microsoft.com/office/drawing/2014/main" id="{34C8C77A-7979-03BD-4C36-F6F3B6B316E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866" y="2289"/>
                  <a:ext cx="110" cy="241"/>
                </a:xfrm>
                <a:custGeom>
                  <a:avLst/>
                  <a:gdLst>
                    <a:gd name="T0" fmla="*/ 110 w 110"/>
                    <a:gd name="T1" fmla="*/ 0 h 241"/>
                    <a:gd name="T2" fmla="*/ 110 w 110"/>
                    <a:gd name="T3" fmla="*/ 0 h 241"/>
                    <a:gd name="T4" fmla="*/ 0 w 110"/>
                    <a:gd name="T5" fmla="*/ 223 h 241"/>
                    <a:gd name="T6" fmla="*/ 97 w 110"/>
                    <a:gd name="T7" fmla="*/ 241 h 241"/>
                    <a:gd name="T8" fmla="*/ 110 w 110"/>
                    <a:gd name="T9" fmla="*/ 0 h 2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0" h="241">
                      <a:moveTo>
                        <a:pt x="110" y="0"/>
                      </a:moveTo>
                      <a:lnTo>
                        <a:pt x="110" y="0"/>
                      </a:lnTo>
                      <a:lnTo>
                        <a:pt x="0" y="223"/>
                      </a:lnTo>
                      <a:lnTo>
                        <a:pt x="97" y="241"/>
                      </a:lnTo>
                      <a:lnTo>
                        <a:pt x="110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31" name="Freeform 438">
                  <a:extLst>
                    <a:ext uri="{FF2B5EF4-FFF2-40B4-BE49-F238E27FC236}">
                      <a16:creationId xmlns:a16="http://schemas.microsoft.com/office/drawing/2014/main" id="{75B3E912-3F34-6AA7-1F0B-E037539FA0A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21" y="1924"/>
                  <a:ext cx="63" cy="191"/>
                </a:xfrm>
                <a:custGeom>
                  <a:avLst/>
                  <a:gdLst>
                    <a:gd name="T0" fmla="*/ 0 w 63"/>
                    <a:gd name="T1" fmla="*/ 0 h 191"/>
                    <a:gd name="T2" fmla="*/ 39 w 63"/>
                    <a:gd name="T3" fmla="*/ 191 h 191"/>
                    <a:gd name="T4" fmla="*/ 63 w 63"/>
                    <a:gd name="T5" fmla="*/ 92 h 191"/>
                    <a:gd name="T6" fmla="*/ 0 w 63"/>
                    <a:gd name="T7" fmla="*/ 0 h 1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191">
                      <a:moveTo>
                        <a:pt x="0" y="0"/>
                      </a:moveTo>
                      <a:lnTo>
                        <a:pt x="39" y="191"/>
                      </a:lnTo>
                      <a:lnTo>
                        <a:pt x="63" y="9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32" name="Freeform 439">
                  <a:extLst>
                    <a:ext uri="{FF2B5EF4-FFF2-40B4-BE49-F238E27FC236}">
                      <a16:creationId xmlns:a16="http://schemas.microsoft.com/office/drawing/2014/main" id="{E14D9CC8-A666-FDF0-F499-685BA44C62F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21" y="1924"/>
                  <a:ext cx="63" cy="191"/>
                </a:xfrm>
                <a:custGeom>
                  <a:avLst/>
                  <a:gdLst>
                    <a:gd name="T0" fmla="*/ 0 w 63"/>
                    <a:gd name="T1" fmla="*/ 0 h 191"/>
                    <a:gd name="T2" fmla="*/ 39 w 63"/>
                    <a:gd name="T3" fmla="*/ 191 h 191"/>
                    <a:gd name="T4" fmla="*/ 63 w 63"/>
                    <a:gd name="T5" fmla="*/ 92 h 191"/>
                    <a:gd name="T6" fmla="*/ 0 w 63"/>
                    <a:gd name="T7" fmla="*/ 0 h 1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191">
                      <a:moveTo>
                        <a:pt x="0" y="0"/>
                      </a:moveTo>
                      <a:lnTo>
                        <a:pt x="39" y="191"/>
                      </a:lnTo>
                      <a:lnTo>
                        <a:pt x="63" y="92"/>
                      </a:lnTo>
                      <a:lnTo>
                        <a:pt x="0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33" name="Freeform 440">
                  <a:extLst>
                    <a:ext uri="{FF2B5EF4-FFF2-40B4-BE49-F238E27FC236}">
                      <a16:creationId xmlns:a16="http://schemas.microsoft.com/office/drawing/2014/main" id="{DEE0076E-040C-C259-1EA5-2BA010411D1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08" y="1813"/>
                  <a:ext cx="76" cy="203"/>
                </a:xfrm>
                <a:custGeom>
                  <a:avLst/>
                  <a:gdLst>
                    <a:gd name="T0" fmla="*/ 0 w 76"/>
                    <a:gd name="T1" fmla="*/ 0 h 203"/>
                    <a:gd name="T2" fmla="*/ 13 w 76"/>
                    <a:gd name="T3" fmla="*/ 111 h 203"/>
                    <a:gd name="T4" fmla="*/ 76 w 76"/>
                    <a:gd name="T5" fmla="*/ 203 h 203"/>
                    <a:gd name="T6" fmla="*/ 0 w 76"/>
                    <a:gd name="T7" fmla="*/ 0 h 20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6" h="203">
                      <a:moveTo>
                        <a:pt x="0" y="0"/>
                      </a:moveTo>
                      <a:lnTo>
                        <a:pt x="13" y="111"/>
                      </a:lnTo>
                      <a:lnTo>
                        <a:pt x="76" y="20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34" name="Freeform 441">
                  <a:extLst>
                    <a:ext uri="{FF2B5EF4-FFF2-40B4-BE49-F238E27FC236}">
                      <a16:creationId xmlns:a16="http://schemas.microsoft.com/office/drawing/2014/main" id="{B56CB3FE-A5D7-A804-6A2B-0ED7C3EBCCB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08" y="1813"/>
                  <a:ext cx="76" cy="203"/>
                </a:xfrm>
                <a:custGeom>
                  <a:avLst/>
                  <a:gdLst>
                    <a:gd name="T0" fmla="*/ 0 w 76"/>
                    <a:gd name="T1" fmla="*/ 0 h 203"/>
                    <a:gd name="T2" fmla="*/ 13 w 76"/>
                    <a:gd name="T3" fmla="*/ 111 h 203"/>
                    <a:gd name="T4" fmla="*/ 76 w 76"/>
                    <a:gd name="T5" fmla="*/ 203 h 203"/>
                    <a:gd name="T6" fmla="*/ 0 w 76"/>
                    <a:gd name="T7" fmla="*/ 0 h 20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6" h="203">
                      <a:moveTo>
                        <a:pt x="0" y="0"/>
                      </a:moveTo>
                      <a:lnTo>
                        <a:pt x="13" y="111"/>
                      </a:lnTo>
                      <a:lnTo>
                        <a:pt x="76" y="203"/>
                      </a:lnTo>
                      <a:lnTo>
                        <a:pt x="0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35" name="Freeform 442">
                  <a:extLst>
                    <a:ext uri="{FF2B5EF4-FFF2-40B4-BE49-F238E27FC236}">
                      <a16:creationId xmlns:a16="http://schemas.microsoft.com/office/drawing/2014/main" id="{EF7D1B79-AA9C-BA46-A1EB-914B661CA53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85" y="1475"/>
                  <a:ext cx="147" cy="134"/>
                </a:xfrm>
                <a:custGeom>
                  <a:avLst/>
                  <a:gdLst>
                    <a:gd name="T0" fmla="*/ 0 w 147"/>
                    <a:gd name="T1" fmla="*/ 0 h 134"/>
                    <a:gd name="T2" fmla="*/ 147 w 147"/>
                    <a:gd name="T3" fmla="*/ 134 h 134"/>
                    <a:gd name="T4" fmla="*/ 134 w 147"/>
                    <a:gd name="T5" fmla="*/ 10 h 134"/>
                    <a:gd name="T6" fmla="*/ 0 w 147"/>
                    <a:gd name="T7" fmla="*/ 0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47" h="134">
                      <a:moveTo>
                        <a:pt x="0" y="0"/>
                      </a:moveTo>
                      <a:lnTo>
                        <a:pt x="147" y="134"/>
                      </a:lnTo>
                      <a:lnTo>
                        <a:pt x="134" y="1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36" name="Freeform 443">
                  <a:extLst>
                    <a:ext uri="{FF2B5EF4-FFF2-40B4-BE49-F238E27FC236}">
                      <a16:creationId xmlns:a16="http://schemas.microsoft.com/office/drawing/2014/main" id="{036ABDAA-F173-BCCB-C5C1-543F5F7EF28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85" y="1475"/>
                  <a:ext cx="147" cy="134"/>
                </a:xfrm>
                <a:custGeom>
                  <a:avLst/>
                  <a:gdLst>
                    <a:gd name="T0" fmla="*/ 0 w 147"/>
                    <a:gd name="T1" fmla="*/ 0 h 134"/>
                    <a:gd name="T2" fmla="*/ 147 w 147"/>
                    <a:gd name="T3" fmla="*/ 134 h 134"/>
                    <a:gd name="T4" fmla="*/ 134 w 147"/>
                    <a:gd name="T5" fmla="*/ 10 h 134"/>
                    <a:gd name="T6" fmla="*/ 0 w 147"/>
                    <a:gd name="T7" fmla="*/ 0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47" h="134">
                      <a:moveTo>
                        <a:pt x="0" y="0"/>
                      </a:moveTo>
                      <a:lnTo>
                        <a:pt x="147" y="134"/>
                      </a:lnTo>
                      <a:lnTo>
                        <a:pt x="134" y="10"/>
                      </a:lnTo>
                      <a:lnTo>
                        <a:pt x="0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37" name="Freeform 444">
                  <a:extLst>
                    <a:ext uri="{FF2B5EF4-FFF2-40B4-BE49-F238E27FC236}">
                      <a16:creationId xmlns:a16="http://schemas.microsoft.com/office/drawing/2014/main" id="{B04C5E87-47EC-373F-2DB0-3409E6F86DD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498" y="1593"/>
                  <a:ext cx="107" cy="123"/>
                </a:xfrm>
                <a:custGeom>
                  <a:avLst/>
                  <a:gdLst>
                    <a:gd name="T0" fmla="*/ 0 w 107"/>
                    <a:gd name="T1" fmla="*/ 0 h 123"/>
                    <a:gd name="T2" fmla="*/ 0 w 107"/>
                    <a:gd name="T3" fmla="*/ 123 h 123"/>
                    <a:gd name="T4" fmla="*/ 107 w 107"/>
                    <a:gd name="T5" fmla="*/ 68 h 123"/>
                    <a:gd name="T6" fmla="*/ 0 w 107"/>
                    <a:gd name="T7" fmla="*/ 0 h 1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7" h="123">
                      <a:moveTo>
                        <a:pt x="0" y="0"/>
                      </a:moveTo>
                      <a:lnTo>
                        <a:pt x="0" y="123"/>
                      </a:lnTo>
                      <a:lnTo>
                        <a:pt x="107" y="6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38" name="Freeform 445">
                  <a:extLst>
                    <a:ext uri="{FF2B5EF4-FFF2-40B4-BE49-F238E27FC236}">
                      <a16:creationId xmlns:a16="http://schemas.microsoft.com/office/drawing/2014/main" id="{F9A60613-EBA9-EC60-708A-E46355F7900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498" y="1593"/>
                  <a:ext cx="107" cy="123"/>
                </a:xfrm>
                <a:custGeom>
                  <a:avLst/>
                  <a:gdLst>
                    <a:gd name="T0" fmla="*/ 0 w 107"/>
                    <a:gd name="T1" fmla="*/ 0 h 123"/>
                    <a:gd name="T2" fmla="*/ 0 w 107"/>
                    <a:gd name="T3" fmla="*/ 123 h 123"/>
                    <a:gd name="T4" fmla="*/ 107 w 107"/>
                    <a:gd name="T5" fmla="*/ 68 h 123"/>
                    <a:gd name="T6" fmla="*/ 0 w 107"/>
                    <a:gd name="T7" fmla="*/ 0 h 1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7" h="123">
                      <a:moveTo>
                        <a:pt x="0" y="0"/>
                      </a:moveTo>
                      <a:lnTo>
                        <a:pt x="0" y="123"/>
                      </a:lnTo>
                      <a:lnTo>
                        <a:pt x="107" y="68"/>
                      </a:lnTo>
                      <a:lnTo>
                        <a:pt x="0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39" name="Freeform 446">
                  <a:extLst>
                    <a:ext uri="{FF2B5EF4-FFF2-40B4-BE49-F238E27FC236}">
                      <a16:creationId xmlns:a16="http://schemas.microsoft.com/office/drawing/2014/main" id="{D9F087A6-4EDF-F863-982A-59B5FC78D5E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498" y="1533"/>
                  <a:ext cx="215" cy="128"/>
                </a:xfrm>
                <a:custGeom>
                  <a:avLst/>
                  <a:gdLst>
                    <a:gd name="T0" fmla="*/ 215 w 215"/>
                    <a:gd name="T1" fmla="*/ 0 h 128"/>
                    <a:gd name="T2" fmla="*/ 0 w 215"/>
                    <a:gd name="T3" fmla="*/ 60 h 128"/>
                    <a:gd name="T4" fmla="*/ 107 w 215"/>
                    <a:gd name="T5" fmla="*/ 128 h 128"/>
                    <a:gd name="T6" fmla="*/ 215 w 215"/>
                    <a:gd name="T7" fmla="*/ 0 h 1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5" h="128">
                      <a:moveTo>
                        <a:pt x="215" y="0"/>
                      </a:moveTo>
                      <a:lnTo>
                        <a:pt x="0" y="60"/>
                      </a:lnTo>
                      <a:lnTo>
                        <a:pt x="107" y="128"/>
                      </a:lnTo>
                      <a:lnTo>
                        <a:pt x="21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40" name="Freeform 447">
                  <a:extLst>
                    <a:ext uri="{FF2B5EF4-FFF2-40B4-BE49-F238E27FC236}">
                      <a16:creationId xmlns:a16="http://schemas.microsoft.com/office/drawing/2014/main" id="{EBE519FF-1FF9-23FE-F87B-C8AABD02257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498" y="1533"/>
                  <a:ext cx="215" cy="128"/>
                </a:xfrm>
                <a:custGeom>
                  <a:avLst/>
                  <a:gdLst>
                    <a:gd name="T0" fmla="*/ 215 w 215"/>
                    <a:gd name="T1" fmla="*/ 0 h 128"/>
                    <a:gd name="T2" fmla="*/ 0 w 215"/>
                    <a:gd name="T3" fmla="*/ 60 h 128"/>
                    <a:gd name="T4" fmla="*/ 107 w 215"/>
                    <a:gd name="T5" fmla="*/ 128 h 128"/>
                    <a:gd name="T6" fmla="*/ 215 w 215"/>
                    <a:gd name="T7" fmla="*/ 0 h 1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5" h="128">
                      <a:moveTo>
                        <a:pt x="215" y="0"/>
                      </a:moveTo>
                      <a:lnTo>
                        <a:pt x="0" y="60"/>
                      </a:lnTo>
                      <a:lnTo>
                        <a:pt x="107" y="128"/>
                      </a:lnTo>
                      <a:lnTo>
                        <a:pt x="215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41" name="Freeform 448">
                  <a:extLst>
                    <a:ext uri="{FF2B5EF4-FFF2-40B4-BE49-F238E27FC236}">
                      <a16:creationId xmlns:a16="http://schemas.microsoft.com/office/drawing/2014/main" id="{4757BD11-9032-ECFB-8E4F-A482D14FA1C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13" y="1359"/>
                  <a:ext cx="208" cy="174"/>
                </a:xfrm>
                <a:custGeom>
                  <a:avLst/>
                  <a:gdLst>
                    <a:gd name="T0" fmla="*/ 208 w 208"/>
                    <a:gd name="T1" fmla="*/ 0 h 174"/>
                    <a:gd name="T2" fmla="*/ 0 w 208"/>
                    <a:gd name="T3" fmla="*/ 174 h 174"/>
                    <a:gd name="T4" fmla="*/ 187 w 208"/>
                    <a:gd name="T5" fmla="*/ 116 h 174"/>
                    <a:gd name="T6" fmla="*/ 208 w 208"/>
                    <a:gd name="T7" fmla="*/ 0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8" h="174">
                      <a:moveTo>
                        <a:pt x="208" y="0"/>
                      </a:moveTo>
                      <a:lnTo>
                        <a:pt x="0" y="174"/>
                      </a:lnTo>
                      <a:lnTo>
                        <a:pt x="187" y="116"/>
                      </a:lnTo>
                      <a:lnTo>
                        <a:pt x="20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42" name="Freeform 449">
                  <a:extLst>
                    <a:ext uri="{FF2B5EF4-FFF2-40B4-BE49-F238E27FC236}">
                      <a16:creationId xmlns:a16="http://schemas.microsoft.com/office/drawing/2014/main" id="{F823D853-69A0-BF7D-2773-D47C31209C7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13" y="1359"/>
                  <a:ext cx="208" cy="174"/>
                </a:xfrm>
                <a:custGeom>
                  <a:avLst/>
                  <a:gdLst>
                    <a:gd name="T0" fmla="*/ 208 w 208"/>
                    <a:gd name="T1" fmla="*/ 0 h 174"/>
                    <a:gd name="T2" fmla="*/ 0 w 208"/>
                    <a:gd name="T3" fmla="*/ 174 h 174"/>
                    <a:gd name="T4" fmla="*/ 187 w 208"/>
                    <a:gd name="T5" fmla="*/ 116 h 174"/>
                    <a:gd name="T6" fmla="*/ 208 w 208"/>
                    <a:gd name="T7" fmla="*/ 0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8" h="174">
                      <a:moveTo>
                        <a:pt x="208" y="0"/>
                      </a:moveTo>
                      <a:lnTo>
                        <a:pt x="0" y="174"/>
                      </a:lnTo>
                      <a:lnTo>
                        <a:pt x="187" y="116"/>
                      </a:lnTo>
                      <a:lnTo>
                        <a:pt x="208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43" name="Freeform 450">
                  <a:extLst>
                    <a:ext uri="{FF2B5EF4-FFF2-40B4-BE49-F238E27FC236}">
                      <a16:creationId xmlns:a16="http://schemas.microsoft.com/office/drawing/2014/main" id="{629AAB63-B50B-B929-1EDD-23AA1FE9B6C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456" y="2598"/>
                  <a:ext cx="105" cy="263"/>
                </a:xfrm>
                <a:custGeom>
                  <a:avLst/>
                  <a:gdLst>
                    <a:gd name="T0" fmla="*/ 76 w 105"/>
                    <a:gd name="T1" fmla="*/ 0 h 263"/>
                    <a:gd name="T2" fmla="*/ 0 w 105"/>
                    <a:gd name="T3" fmla="*/ 153 h 263"/>
                    <a:gd name="T4" fmla="*/ 105 w 105"/>
                    <a:gd name="T5" fmla="*/ 263 h 263"/>
                    <a:gd name="T6" fmla="*/ 76 w 105"/>
                    <a:gd name="T7" fmla="*/ 0 h 2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5" h="263">
                      <a:moveTo>
                        <a:pt x="76" y="0"/>
                      </a:moveTo>
                      <a:lnTo>
                        <a:pt x="0" y="153"/>
                      </a:lnTo>
                      <a:lnTo>
                        <a:pt x="105" y="263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44" name="Freeform 451">
                  <a:extLst>
                    <a:ext uri="{FF2B5EF4-FFF2-40B4-BE49-F238E27FC236}">
                      <a16:creationId xmlns:a16="http://schemas.microsoft.com/office/drawing/2014/main" id="{7531242B-A665-5356-0CDC-811CED42F03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456" y="2598"/>
                  <a:ext cx="105" cy="263"/>
                </a:xfrm>
                <a:custGeom>
                  <a:avLst/>
                  <a:gdLst>
                    <a:gd name="T0" fmla="*/ 76 w 105"/>
                    <a:gd name="T1" fmla="*/ 0 h 263"/>
                    <a:gd name="T2" fmla="*/ 0 w 105"/>
                    <a:gd name="T3" fmla="*/ 153 h 263"/>
                    <a:gd name="T4" fmla="*/ 105 w 105"/>
                    <a:gd name="T5" fmla="*/ 263 h 263"/>
                    <a:gd name="T6" fmla="*/ 76 w 105"/>
                    <a:gd name="T7" fmla="*/ 0 h 2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5" h="263">
                      <a:moveTo>
                        <a:pt x="76" y="0"/>
                      </a:moveTo>
                      <a:lnTo>
                        <a:pt x="0" y="153"/>
                      </a:lnTo>
                      <a:lnTo>
                        <a:pt x="105" y="263"/>
                      </a:lnTo>
                      <a:lnTo>
                        <a:pt x="76" y="0"/>
                      </a:lnTo>
                    </a:path>
                  </a:pathLst>
                </a:custGeom>
                <a:solidFill>
                  <a:srgbClr val="FFFFFF">
                    <a:alpha val="28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45" name="Freeform 452">
                  <a:extLst>
                    <a:ext uri="{FF2B5EF4-FFF2-40B4-BE49-F238E27FC236}">
                      <a16:creationId xmlns:a16="http://schemas.microsoft.com/office/drawing/2014/main" id="{F603D8F0-96E6-B2E4-A6E0-AF319FCC8DD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93" y="2194"/>
                  <a:ext cx="89" cy="391"/>
                </a:xfrm>
                <a:custGeom>
                  <a:avLst/>
                  <a:gdLst>
                    <a:gd name="T0" fmla="*/ 89 w 89"/>
                    <a:gd name="T1" fmla="*/ 0 h 391"/>
                    <a:gd name="T2" fmla="*/ 0 w 89"/>
                    <a:gd name="T3" fmla="*/ 108 h 391"/>
                    <a:gd name="T4" fmla="*/ 84 w 89"/>
                    <a:gd name="T5" fmla="*/ 391 h 391"/>
                    <a:gd name="T6" fmla="*/ 89 w 89"/>
                    <a:gd name="T7" fmla="*/ 0 h 3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9" h="391">
                      <a:moveTo>
                        <a:pt x="89" y="0"/>
                      </a:moveTo>
                      <a:lnTo>
                        <a:pt x="0" y="108"/>
                      </a:lnTo>
                      <a:lnTo>
                        <a:pt x="84" y="391"/>
                      </a:lnTo>
                      <a:lnTo>
                        <a:pt x="8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46" name="Freeform 453">
                  <a:extLst>
                    <a:ext uri="{FF2B5EF4-FFF2-40B4-BE49-F238E27FC236}">
                      <a16:creationId xmlns:a16="http://schemas.microsoft.com/office/drawing/2014/main" id="{F4993DEA-95DB-37FC-1ED5-902BC061842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93" y="2194"/>
                  <a:ext cx="89" cy="391"/>
                </a:xfrm>
                <a:custGeom>
                  <a:avLst/>
                  <a:gdLst>
                    <a:gd name="T0" fmla="*/ 89 w 89"/>
                    <a:gd name="T1" fmla="*/ 0 h 391"/>
                    <a:gd name="T2" fmla="*/ 0 w 89"/>
                    <a:gd name="T3" fmla="*/ 108 h 391"/>
                    <a:gd name="T4" fmla="*/ 84 w 89"/>
                    <a:gd name="T5" fmla="*/ 391 h 391"/>
                    <a:gd name="T6" fmla="*/ 89 w 89"/>
                    <a:gd name="T7" fmla="*/ 0 h 3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9" h="391">
                      <a:moveTo>
                        <a:pt x="89" y="0"/>
                      </a:moveTo>
                      <a:lnTo>
                        <a:pt x="0" y="108"/>
                      </a:lnTo>
                      <a:lnTo>
                        <a:pt x="84" y="391"/>
                      </a:lnTo>
                      <a:lnTo>
                        <a:pt x="89" y="0"/>
                      </a:lnTo>
                    </a:path>
                  </a:pathLst>
                </a:custGeom>
                <a:solidFill>
                  <a:srgbClr val="FFFFFF">
                    <a:alpha val="28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47" name="Freeform 454">
                  <a:extLst>
                    <a:ext uri="{FF2B5EF4-FFF2-40B4-BE49-F238E27FC236}">
                      <a16:creationId xmlns:a16="http://schemas.microsoft.com/office/drawing/2014/main" id="{22651099-E312-2BB4-FAB6-068F7AE02C2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77" y="2585"/>
                  <a:ext cx="155" cy="166"/>
                </a:xfrm>
                <a:custGeom>
                  <a:avLst/>
                  <a:gdLst>
                    <a:gd name="T0" fmla="*/ 0 w 155"/>
                    <a:gd name="T1" fmla="*/ 0 h 166"/>
                    <a:gd name="T2" fmla="*/ 0 w 155"/>
                    <a:gd name="T3" fmla="*/ 0 h 166"/>
                    <a:gd name="T4" fmla="*/ 79 w 155"/>
                    <a:gd name="T5" fmla="*/ 166 h 166"/>
                    <a:gd name="T6" fmla="*/ 155 w 155"/>
                    <a:gd name="T7" fmla="*/ 13 h 166"/>
                    <a:gd name="T8" fmla="*/ 0 w 155"/>
                    <a:gd name="T9" fmla="*/ 0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5" h="166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79" y="166"/>
                      </a:lnTo>
                      <a:lnTo>
                        <a:pt x="155" y="1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48" name="Freeform 455">
                  <a:extLst>
                    <a:ext uri="{FF2B5EF4-FFF2-40B4-BE49-F238E27FC236}">
                      <a16:creationId xmlns:a16="http://schemas.microsoft.com/office/drawing/2014/main" id="{B511214F-4DB4-1196-C56C-E1A6AF1FE03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77" y="2585"/>
                  <a:ext cx="155" cy="166"/>
                </a:xfrm>
                <a:custGeom>
                  <a:avLst/>
                  <a:gdLst>
                    <a:gd name="T0" fmla="*/ 0 w 155"/>
                    <a:gd name="T1" fmla="*/ 0 h 166"/>
                    <a:gd name="T2" fmla="*/ 0 w 155"/>
                    <a:gd name="T3" fmla="*/ 0 h 166"/>
                    <a:gd name="T4" fmla="*/ 79 w 155"/>
                    <a:gd name="T5" fmla="*/ 166 h 166"/>
                    <a:gd name="T6" fmla="*/ 155 w 155"/>
                    <a:gd name="T7" fmla="*/ 13 h 166"/>
                    <a:gd name="T8" fmla="*/ 0 w 155"/>
                    <a:gd name="T9" fmla="*/ 0 h 1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5" h="166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79" y="166"/>
                      </a:lnTo>
                      <a:lnTo>
                        <a:pt x="155" y="13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FFFFFF">
                    <a:alpha val="16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49" name="Freeform 456">
                  <a:extLst>
                    <a:ext uri="{FF2B5EF4-FFF2-40B4-BE49-F238E27FC236}">
                      <a16:creationId xmlns:a16="http://schemas.microsoft.com/office/drawing/2014/main" id="{5FBA204A-45EF-8C00-DD39-97AE812D8AF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46" y="1819"/>
                  <a:ext cx="152" cy="249"/>
                </a:xfrm>
                <a:custGeom>
                  <a:avLst/>
                  <a:gdLst>
                    <a:gd name="T0" fmla="*/ 152 w 152"/>
                    <a:gd name="T1" fmla="*/ 0 h 249"/>
                    <a:gd name="T2" fmla="*/ 0 w 152"/>
                    <a:gd name="T3" fmla="*/ 249 h 249"/>
                    <a:gd name="T4" fmla="*/ 73 w 152"/>
                    <a:gd name="T5" fmla="*/ 199 h 249"/>
                    <a:gd name="T6" fmla="*/ 152 w 152"/>
                    <a:gd name="T7" fmla="*/ 0 h 2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52" h="249">
                      <a:moveTo>
                        <a:pt x="152" y="0"/>
                      </a:moveTo>
                      <a:lnTo>
                        <a:pt x="0" y="249"/>
                      </a:lnTo>
                      <a:lnTo>
                        <a:pt x="73" y="199"/>
                      </a:lnTo>
                      <a:lnTo>
                        <a:pt x="15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50" name="Freeform 457">
                  <a:extLst>
                    <a:ext uri="{FF2B5EF4-FFF2-40B4-BE49-F238E27FC236}">
                      <a16:creationId xmlns:a16="http://schemas.microsoft.com/office/drawing/2014/main" id="{299AF7F9-47E0-E00B-198B-8F8A45B192A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46" y="1819"/>
                  <a:ext cx="152" cy="249"/>
                </a:xfrm>
                <a:custGeom>
                  <a:avLst/>
                  <a:gdLst>
                    <a:gd name="T0" fmla="*/ 152 w 152"/>
                    <a:gd name="T1" fmla="*/ 0 h 249"/>
                    <a:gd name="T2" fmla="*/ 0 w 152"/>
                    <a:gd name="T3" fmla="*/ 249 h 249"/>
                    <a:gd name="T4" fmla="*/ 73 w 152"/>
                    <a:gd name="T5" fmla="*/ 199 h 249"/>
                    <a:gd name="T6" fmla="*/ 152 w 152"/>
                    <a:gd name="T7" fmla="*/ 0 h 2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52" h="249">
                      <a:moveTo>
                        <a:pt x="152" y="0"/>
                      </a:moveTo>
                      <a:lnTo>
                        <a:pt x="0" y="249"/>
                      </a:lnTo>
                      <a:lnTo>
                        <a:pt x="73" y="199"/>
                      </a:lnTo>
                      <a:lnTo>
                        <a:pt x="152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51" name="Freeform 458">
                  <a:extLst>
                    <a:ext uri="{FF2B5EF4-FFF2-40B4-BE49-F238E27FC236}">
                      <a16:creationId xmlns:a16="http://schemas.microsoft.com/office/drawing/2014/main" id="{5A7839D2-C96A-2301-F483-1C669C2C1F3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19" y="1716"/>
                  <a:ext cx="179" cy="302"/>
                </a:xfrm>
                <a:custGeom>
                  <a:avLst/>
                  <a:gdLst>
                    <a:gd name="T0" fmla="*/ 0 w 179"/>
                    <a:gd name="T1" fmla="*/ 302 h 302"/>
                    <a:gd name="T2" fmla="*/ 0 w 179"/>
                    <a:gd name="T3" fmla="*/ 302 h 302"/>
                    <a:gd name="T4" fmla="*/ 179 w 179"/>
                    <a:gd name="T5" fmla="*/ 0 h 302"/>
                    <a:gd name="T6" fmla="*/ 79 w 179"/>
                    <a:gd name="T7" fmla="*/ 103 h 302"/>
                    <a:gd name="T8" fmla="*/ 0 w 179"/>
                    <a:gd name="T9" fmla="*/ 302 h 302"/>
                    <a:gd name="T10" fmla="*/ 179 w 179"/>
                    <a:gd name="T11" fmla="*/ 0 h 3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79" h="302">
                      <a:moveTo>
                        <a:pt x="0" y="302"/>
                      </a:moveTo>
                      <a:lnTo>
                        <a:pt x="0" y="302"/>
                      </a:lnTo>
                      <a:close/>
                      <a:moveTo>
                        <a:pt x="179" y="0"/>
                      </a:moveTo>
                      <a:lnTo>
                        <a:pt x="79" y="103"/>
                      </a:lnTo>
                      <a:lnTo>
                        <a:pt x="0" y="302"/>
                      </a:lnTo>
                      <a:lnTo>
                        <a:pt x="17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52" name="Freeform 459">
                  <a:extLst>
                    <a:ext uri="{FF2B5EF4-FFF2-40B4-BE49-F238E27FC236}">
                      <a16:creationId xmlns:a16="http://schemas.microsoft.com/office/drawing/2014/main" id="{5916A801-8470-2A4E-4819-AAD9FBB40BA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19" y="1716"/>
                  <a:ext cx="179" cy="302"/>
                </a:xfrm>
                <a:custGeom>
                  <a:avLst/>
                  <a:gdLst>
                    <a:gd name="T0" fmla="*/ 0 w 179"/>
                    <a:gd name="T1" fmla="*/ 302 h 302"/>
                    <a:gd name="T2" fmla="*/ 0 w 179"/>
                    <a:gd name="T3" fmla="*/ 302 h 302"/>
                    <a:gd name="T4" fmla="*/ 179 w 179"/>
                    <a:gd name="T5" fmla="*/ 0 h 302"/>
                    <a:gd name="T6" fmla="*/ 79 w 179"/>
                    <a:gd name="T7" fmla="*/ 103 h 302"/>
                    <a:gd name="T8" fmla="*/ 0 w 179"/>
                    <a:gd name="T9" fmla="*/ 302 h 302"/>
                    <a:gd name="T10" fmla="*/ 179 w 179"/>
                    <a:gd name="T11" fmla="*/ 0 h 3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79" h="302">
                      <a:moveTo>
                        <a:pt x="0" y="302"/>
                      </a:moveTo>
                      <a:lnTo>
                        <a:pt x="0" y="302"/>
                      </a:lnTo>
                      <a:moveTo>
                        <a:pt x="179" y="0"/>
                      </a:moveTo>
                      <a:lnTo>
                        <a:pt x="79" y="103"/>
                      </a:lnTo>
                      <a:lnTo>
                        <a:pt x="0" y="302"/>
                      </a:lnTo>
                      <a:lnTo>
                        <a:pt x="179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53" name="Freeform 460">
                  <a:extLst>
                    <a:ext uri="{FF2B5EF4-FFF2-40B4-BE49-F238E27FC236}">
                      <a16:creationId xmlns:a16="http://schemas.microsoft.com/office/drawing/2014/main" id="{8B00A1A9-8921-EEA1-8791-B421F4AF97B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61" y="2764"/>
                  <a:ext cx="97" cy="181"/>
                </a:xfrm>
                <a:custGeom>
                  <a:avLst/>
                  <a:gdLst>
                    <a:gd name="T0" fmla="*/ 94 w 97"/>
                    <a:gd name="T1" fmla="*/ 0 h 181"/>
                    <a:gd name="T2" fmla="*/ 0 w 97"/>
                    <a:gd name="T3" fmla="*/ 97 h 181"/>
                    <a:gd name="T4" fmla="*/ 97 w 97"/>
                    <a:gd name="T5" fmla="*/ 181 h 181"/>
                    <a:gd name="T6" fmla="*/ 94 w 97"/>
                    <a:gd name="T7" fmla="*/ 0 h 1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97" h="181">
                      <a:moveTo>
                        <a:pt x="94" y="0"/>
                      </a:moveTo>
                      <a:lnTo>
                        <a:pt x="0" y="97"/>
                      </a:lnTo>
                      <a:lnTo>
                        <a:pt x="97" y="181"/>
                      </a:lnTo>
                      <a:lnTo>
                        <a:pt x="9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54" name="Freeform 461">
                  <a:extLst>
                    <a:ext uri="{FF2B5EF4-FFF2-40B4-BE49-F238E27FC236}">
                      <a16:creationId xmlns:a16="http://schemas.microsoft.com/office/drawing/2014/main" id="{43270FCB-906E-7B55-7AD1-1278D1C4508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61" y="2764"/>
                  <a:ext cx="97" cy="181"/>
                </a:xfrm>
                <a:custGeom>
                  <a:avLst/>
                  <a:gdLst>
                    <a:gd name="T0" fmla="*/ 94 w 97"/>
                    <a:gd name="T1" fmla="*/ 0 h 181"/>
                    <a:gd name="T2" fmla="*/ 0 w 97"/>
                    <a:gd name="T3" fmla="*/ 97 h 181"/>
                    <a:gd name="T4" fmla="*/ 97 w 97"/>
                    <a:gd name="T5" fmla="*/ 181 h 181"/>
                    <a:gd name="T6" fmla="*/ 94 w 97"/>
                    <a:gd name="T7" fmla="*/ 0 h 1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97" h="181">
                      <a:moveTo>
                        <a:pt x="94" y="0"/>
                      </a:moveTo>
                      <a:lnTo>
                        <a:pt x="0" y="97"/>
                      </a:lnTo>
                      <a:lnTo>
                        <a:pt x="97" y="181"/>
                      </a:lnTo>
                      <a:lnTo>
                        <a:pt x="94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55" name="Freeform 462">
                  <a:extLst>
                    <a:ext uri="{FF2B5EF4-FFF2-40B4-BE49-F238E27FC236}">
                      <a16:creationId xmlns:a16="http://schemas.microsoft.com/office/drawing/2014/main" id="{C47A5694-03C9-D365-BAB2-6D298D2829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58" y="2884"/>
                  <a:ext cx="226" cy="155"/>
                </a:xfrm>
                <a:custGeom>
                  <a:avLst/>
                  <a:gdLst>
                    <a:gd name="T0" fmla="*/ 176 w 226"/>
                    <a:gd name="T1" fmla="*/ 0 h 155"/>
                    <a:gd name="T2" fmla="*/ 0 w 226"/>
                    <a:gd name="T3" fmla="*/ 61 h 155"/>
                    <a:gd name="T4" fmla="*/ 226 w 226"/>
                    <a:gd name="T5" fmla="*/ 155 h 155"/>
                    <a:gd name="T6" fmla="*/ 176 w 226"/>
                    <a:gd name="T7" fmla="*/ 0 h 1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26" h="155">
                      <a:moveTo>
                        <a:pt x="176" y="0"/>
                      </a:moveTo>
                      <a:lnTo>
                        <a:pt x="0" y="61"/>
                      </a:lnTo>
                      <a:lnTo>
                        <a:pt x="226" y="155"/>
                      </a:lnTo>
                      <a:lnTo>
                        <a:pt x="17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56" name="Freeform 463">
                  <a:extLst>
                    <a:ext uri="{FF2B5EF4-FFF2-40B4-BE49-F238E27FC236}">
                      <a16:creationId xmlns:a16="http://schemas.microsoft.com/office/drawing/2014/main" id="{04E11047-141D-F647-BEEC-A737C78DF70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58" y="2884"/>
                  <a:ext cx="226" cy="155"/>
                </a:xfrm>
                <a:custGeom>
                  <a:avLst/>
                  <a:gdLst>
                    <a:gd name="T0" fmla="*/ 176 w 226"/>
                    <a:gd name="T1" fmla="*/ 0 h 155"/>
                    <a:gd name="T2" fmla="*/ 0 w 226"/>
                    <a:gd name="T3" fmla="*/ 61 h 155"/>
                    <a:gd name="T4" fmla="*/ 226 w 226"/>
                    <a:gd name="T5" fmla="*/ 155 h 155"/>
                    <a:gd name="T6" fmla="*/ 176 w 226"/>
                    <a:gd name="T7" fmla="*/ 0 h 1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26" h="155">
                      <a:moveTo>
                        <a:pt x="176" y="0"/>
                      </a:moveTo>
                      <a:lnTo>
                        <a:pt x="0" y="61"/>
                      </a:lnTo>
                      <a:lnTo>
                        <a:pt x="226" y="155"/>
                      </a:lnTo>
                      <a:lnTo>
                        <a:pt x="176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57" name="Freeform 464">
                  <a:extLst>
                    <a:ext uri="{FF2B5EF4-FFF2-40B4-BE49-F238E27FC236}">
                      <a16:creationId xmlns:a16="http://schemas.microsoft.com/office/drawing/2014/main" id="{3EE877F5-0813-CA07-D60F-AE5E6BD5337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834" y="2884"/>
                  <a:ext cx="312" cy="176"/>
                </a:xfrm>
                <a:custGeom>
                  <a:avLst/>
                  <a:gdLst>
                    <a:gd name="T0" fmla="*/ 0 w 312"/>
                    <a:gd name="T1" fmla="*/ 0 h 176"/>
                    <a:gd name="T2" fmla="*/ 50 w 312"/>
                    <a:gd name="T3" fmla="*/ 155 h 176"/>
                    <a:gd name="T4" fmla="*/ 312 w 312"/>
                    <a:gd name="T5" fmla="*/ 176 h 176"/>
                    <a:gd name="T6" fmla="*/ 0 w 312"/>
                    <a:gd name="T7" fmla="*/ 0 h 1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2" h="176">
                      <a:moveTo>
                        <a:pt x="0" y="0"/>
                      </a:moveTo>
                      <a:lnTo>
                        <a:pt x="50" y="155"/>
                      </a:lnTo>
                      <a:lnTo>
                        <a:pt x="312" y="17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58" name="Freeform 465">
                  <a:extLst>
                    <a:ext uri="{FF2B5EF4-FFF2-40B4-BE49-F238E27FC236}">
                      <a16:creationId xmlns:a16="http://schemas.microsoft.com/office/drawing/2014/main" id="{A5A5767E-EB74-8916-9818-9F29A338FCE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834" y="2884"/>
                  <a:ext cx="312" cy="176"/>
                </a:xfrm>
                <a:custGeom>
                  <a:avLst/>
                  <a:gdLst>
                    <a:gd name="T0" fmla="*/ 0 w 312"/>
                    <a:gd name="T1" fmla="*/ 0 h 176"/>
                    <a:gd name="T2" fmla="*/ 50 w 312"/>
                    <a:gd name="T3" fmla="*/ 155 h 176"/>
                    <a:gd name="T4" fmla="*/ 312 w 312"/>
                    <a:gd name="T5" fmla="*/ 176 h 176"/>
                    <a:gd name="T6" fmla="*/ 0 w 312"/>
                    <a:gd name="T7" fmla="*/ 0 h 1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2" h="176">
                      <a:moveTo>
                        <a:pt x="0" y="0"/>
                      </a:moveTo>
                      <a:lnTo>
                        <a:pt x="50" y="155"/>
                      </a:lnTo>
                      <a:lnTo>
                        <a:pt x="312" y="176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FFFFFF">
                    <a:alpha val="28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59" name="Freeform 466">
                  <a:extLst>
                    <a:ext uri="{FF2B5EF4-FFF2-40B4-BE49-F238E27FC236}">
                      <a16:creationId xmlns:a16="http://schemas.microsoft.com/office/drawing/2014/main" id="{EED2C5C1-894B-A419-2267-7D1B7F6FD0D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065" y="1351"/>
                  <a:ext cx="223" cy="82"/>
                </a:xfrm>
                <a:custGeom>
                  <a:avLst/>
                  <a:gdLst>
                    <a:gd name="T0" fmla="*/ 213 w 223"/>
                    <a:gd name="T1" fmla="*/ 0 h 82"/>
                    <a:gd name="T2" fmla="*/ 213 w 223"/>
                    <a:gd name="T3" fmla="*/ 0 h 82"/>
                    <a:gd name="T4" fmla="*/ 0 w 223"/>
                    <a:gd name="T5" fmla="*/ 48 h 82"/>
                    <a:gd name="T6" fmla="*/ 223 w 223"/>
                    <a:gd name="T7" fmla="*/ 82 h 82"/>
                    <a:gd name="T8" fmla="*/ 213 w 223"/>
                    <a:gd name="T9" fmla="*/ 0 h 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3" h="82">
                      <a:moveTo>
                        <a:pt x="213" y="0"/>
                      </a:moveTo>
                      <a:lnTo>
                        <a:pt x="213" y="0"/>
                      </a:lnTo>
                      <a:lnTo>
                        <a:pt x="0" y="48"/>
                      </a:lnTo>
                      <a:lnTo>
                        <a:pt x="223" y="82"/>
                      </a:lnTo>
                      <a:lnTo>
                        <a:pt x="21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60" name="Freeform 467">
                  <a:extLst>
                    <a:ext uri="{FF2B5EF4-FFF2-40B4-BE49-F238E27FC236}">
                      <a16:creationId xmlns:a16="http://schemas.microsoft.com/office/drawing/2014/main" id="{DB2DF8C3-98D7-AE0B-426C-39BE685C499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065" y="1351"/>
                  <a:ext cx="223" cy="82"/>
                </a:xfrm>
                <a:custGeom>
                  <a:avLst/>
                  <a:gdLst>
                    <a:gd name="T0" fmla="*/ 213 w 223"/>
                    <a:gd name="T1" fmla="*/ 0 h 82"/>
                    <a:gd name="T2" fmla="*/ 213 w 223"/>
                    <a:gd name="T3" fmla="*/ 0 h 82"/>
                    <a:gd name="T4" fmla="*/ 0 w 223"/>
                    <a:gd name="T5" fmla="*/ 48 h 82"/>
                    <a:gd name="T6" fmla="*/ 223 w 223"/>
                    <a:gd name="T7" fmla="*/ 82 h 82"/>
                    <a:gd name="T8" fmla="*/ 213 w 223"/>
                    <a:gd name="T9" fmla="*/ 0 h 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3" h="82">
                      <a:moveTo>
                        <a:pt x="213" y="0"/>
                      </a:moveTo>
                      <a:lnTo>
                        <a:pt x="213" y="0"/>
                      </a:lnTo>
                      <a:lnTo>
                        <a:pt x="0" y="48"/>
                      </a:lnTo>
                      <a:lnTo>
                        <a:pt x="223" y="82"/>
                      </a:lnTo>
                      <a:lnTo>
                        <a:pt x="213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61" name="Freeform 468">
                  <a:extLst>
                    <a:ext uri="{FF2B5EF4-FFF2-40B4-BE49-F238E27FC236}">
                      <a16:creationId xmlns:a16="http://schemas.microsoft.com/office/drawing/2014/main" id="{33C70C90-DC6E-B4BF-8C37-8530F3C5AB8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900" y="1399"/>
                  <a:ext cx="388" cy="76"/>
                </a:xfrm>
                <a:custGeom>
                  <a:avLst/>
                  <a:gdLst>
                    <a:gd name="T0" fmla="*/ 0 w 388"/>
                    <a:gd name="T1" fmla="*/ 76 h 76"/>
                    <a:gd name="T2" fmla="*/ 0 w 388"/>
                    <a:gd name="T3" fmla="*/ 76 h 76"/>
                    <a:gd name="T4" fmla="*/ 165 w 388"/>
                    <a:gd name="T5" fmla="*/ 0 h 76"/>
                    <a:gd name="T6" fmla="*/ 165 w 388"/>
                    <a:gd name="T7" fmla="*/ 0 h 76"/>
                    <a:gd name="T8" fmla="*/ 0 w 388"/>
                    <a:gd name="T9" fmla="*/ 76 h 76"/>
                    <a:gd name="T10" fmla="*/ 388 w 388"/>
                    <a:gd name="T11" fmla="*/ 34 h 76"/>
                    <a:gd name="T12" fmla="*/ 165 w 388"/>
                    <a:gd name="T13" fmla="*/ 0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88" h="76">
                      <a:moveTo>
                        <a:pt x="0" y="76"/>
                      </a:moveTo>
                      <a:lnTo>
                        <a:pt x="0" y="76"/>
                      </a:lnTo>
                      <a:close/>
                      <a:moveTo>
                        <a:pt x="165" y="0"/>
                      </a:moveTo>
                      <a:lnTo>
                        <a:pt x="165" y="0"/>
                      </a:lnTo>
                      <a:lnTo>
                        <a:pt x="0" y="76"/>
                      </a:lnTo>
                      <a:lnTo>
                        <a:pt x="388" y="34"/>
                      </a:lnTo>
                      <a:lnTo>
                        <a:pt x="16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62" name="Freeform 469">
                  <a:extLst>
                    <a:ext uri="{FF2B5EF4-FFF2-40B4-BE49-F238E27FC236}">
                      <a16:creationId xmlns:a16="http://schemas.microsoft.com/office/drawing/2014/main" id="{9D885887-E479-284C-2D66-10224E6CD110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900" y="1399"/>
                  <a:ext cx="388" cy="76"/>
                </a:xfrm>
                <a:custGeom>
                  <a:avLst/>
                  <a:gdLst>
                    <a:gd name="T0" fmla="*/ 0 w 388"/>
                    <a:gd name="T1" fmla="*/ 76 h 76"/>
                    <a:gd name="T2" fmla="*/ 0 w 388"/>
                    <a:gd name="T3" fmla="*/ 76 h 76"/>
                    <a:gd name="T4" fmla="*/ 165 w 388"/>
                    <a:gd name="T5" fmla="*/ 0 h 76"/>
                    <a:gd name="T6" fmla="*/ 165 w 388"/>
                    <a:gd name="T7" fmla="*/ 0 h 76"/>
                    <a:gd name="T8" fmla="*/ 0 w 388"/>
                    <a:gd name="T9" fmla="*/ 76 h 76"/>
                    <a:gd name="T10" fmla="*/ 388 w 388"/>
                    <a:gd name="T11" fmla="*/ 34 h 76"/>
                    <a:gd name="T12" fmla="*/ 165 w 388"/>
                    <a:gd name="T13" fmla="*/ 0 h 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88" h="76">
                      <a:moveTo>
                        <a:pt x="0" y="76"/>
                      </a:moveTo>
                      <a:lnTo>
                        <a:pt x="0" y="76"/>
                      </a:lnTo>
                      <a:moveTo>
                        <a:pt x="165" y="0"/>
                      </a:moveTo>
                      <a:lnTo>
                        <a:pt x="165" y="0"/>
                      </a:lnTo>
                      <a:lnTo>
                        <a:pt x="0" y="76"/>
                      </a:lnTo>
                      <a:lnTo>
                        <a:pt x="388" y="34"/>
                      </a:lnTo>
                      <a:lnTo>
                        <a:pt x="165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63" name="Freeform 470">
                  <a:extLst>
                    <a:ext uri="{FF2B5EF4-FFF2-40B4-BE49-F238E27FC236}">
                      <a16:creationId xmlns:a16="http://schemas.microsoft.com/office/drawing/2014/main" id="{5F1A82BD-793C-FE3A-5B41-1AC01432307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22" y="2730"/>
                  <a:ext cx="268" cy="175"/>
                </a:xfrm>
                <a:custGeom>
                  <a:avLst/>
                  <a:gdLst>
                    <a:gd name="T0" fmla="*/ 268 w 268"/>
                    <a:gd name="T1" fmla="*/ 0 h 175"/>
                    <a:gd name="T2" fmla="*/ 0 w 268"/>
                    <a:gd name="T3" fmla="*/ 60 h 175"/>
                    <a:gd name="T4" fmla="*/ 94 w 268"/>
                    <a:gd name="T5" fmla="*/ 175 h 175"/>
                    <a:gd name="T6" fmla="*/ 268 w 268"/>
                    <a:gd name="T7" fmla="*/ 0 h 1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68" h="175">
                      <a:moveTo>
                        <a:pt x="268" y="0"/>
                      </a:moveTo>
                      <a:lnTo>
                        <a:pt x="0" y="60"/>
                      </a:lnTo>
                      <a:lnTo>
                        <a:pt x="94" y="175"/>
                      </a:lnTo>
                      <a:lnTo>
                        <a:pt x="26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64" name="Freeform 471">
                  <a:extLst>
                    <a:ext uri="{FF2B5EF4-FFF2-40B4-BE49-F238E27FC236}">
                      <a16:creationId xmlns:a16="http://schemas.microsoft.com/office/drawing/2014/main" id="{6295105B-EAB3-CA6B-908A-DBA8F5A0957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22" y="2730"/>
                  <a:ext cx="268" cy="175"/>
                </a:xfrm>
                <a:custGeom>
                  <a:avLst/>
                  <a:gdLst>
                    <a:gd name="T0" fmla="*/ 268 w 268"/>
                    <a:gd name="T1" fmla="*/ 0 h 175"/>
                    <a:gd name="T2" fmla="*/ 0 w 268"/>
                    <a:gd name="T3" fmla="*/ 60 h 175"/>
                    <a:gd name="T4" fmla="*/ 94 w 268"/>
                    <a:gd name="T5" fmla="*/ 175 h 175"/>
                    <a:gd name="T6" fmla="*/ 268 w 268"/>
                    <a:gd name="T7" fmla="*/ 0 h 1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68" h="175">
                      <a:moveTo>
                        <a:pt x="268" y="0"/>
                      </a:moveTo>
                      <a:lnTo>
                        <a:pt x="0" y="60"/>
                      </a:lnTo>
                      <a:lnTo>
                        <a:pt x="94" y="175"/>
                      </a:lnTo>
                      <a:lnTo>
                        <a:pt x="268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65" name="Freeform 472">
                  <a:extLst>
                    <a:ext uri="{FF2B5EF4-FFF2-40B4-BE49-F238E27FC236}">
                      <a16:creationId xmlns:a16="http://schemas.microsoft.com/office/drawing/2014/main" id="{01D78AD3-C47D-0B04-401D-CE19D616470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146" y="2853"/>
                  <a:ext cx="229" cy="207"/>
                </a:xfrm>
                <a:custGeom>
                  <a:avLst/>
                  <a:gdLst>
                    <a:gd name="T0" fmla="*/ 19 w 229"/>
                    <a:gd name="T1" fmla="*/ 0 h 207"/>
                    <a:gd name="T2" fmla="*/ 0 w 229"/>
                    <a:gd name="T3" fmla="*/ 207 h 207"/>
                    <a:gd name="T4" fmla="*/ 229 w 229"/>
                    <a:gd name="T5" fmla="*/ 155 h 207"/>
                    <a:gd name="T6" fmla="*/ 19 w 229"/>
                    <a:gd name="T7" fmla="*/ 0 h 2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29" h="207">
                      <a:moveTo>
                        <a:pt x="19" y="0"/>
                      </a:moveTo>
                      <a:lnTo>
                        <a:pt x="0" y="207"/>
                      </a:lnTo>
                      <a:lnTo>
                        <a:pt x="229" y="155"/>
                      </a:lnTo>
                      <a:lnTo>
                        <a:pt x="1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66" name="Freeform 473">
                  <a:extLst>
                    <a:ext uri="{FF2B5EF4-FFF2-40B4-BE49-F238E27FC236}">
                      <a16:creationId xmlns:a16="http://schemas.microsoft.com/office/drawing/2014/main" id="{7D63D3E8-1AEA-D2D4-8742-1AFABBBE32E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146" y="2853"/>
                  <a:ext cx="229" cy="207"/>
                </a:xfrm>
                <a:custGeom>
                  <a:avLst/>
                  <a:gdLst>
                    <a:gd name="T0" fmla="*/ 19 w 229"/>
                    <a:gd name="T1" fmla="*/ 0 h 207"/>
                    <a:gd name="T2" fmla="*/ 0 w 229"/>
                    <a:gd name="T3" fmla="*/ 207 h 207"/>
                    <a:gd name="T4" fmla="*/ 229 w 229"/>
                    <a:gd name="T5" fmla="*/ 155 h 207"/>
                    <a:gd name="T6" fmla="*/ 19 w 229"/>
                    <a:gd name="T7" fmla="*/ 0 h 2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29" h="207">
                      <a:moveTo>
                        <a:pt x="19" y="0"/>
                      </a:moveTo>
                      <a:lnTo>
                        <a:pt x="0" y="207"/>
                      </a:lnTo>
                      <a:lnTo>
                        <a:pt x="229" y="155"/>
                      </a:lnTo>
                      <a:lnTo>
                        <a:pt x="19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67" name="Freeform 474">
                  <a:extLst>
                    <a:ext uri="{FF2B5EF4-FFF2-40B4-BE49-F238E27FC236}">
                      <a16:creationId xmlns:a16="http://schemas.microsoft.com/office/drawing/2014/main" id="{95E66CD7-44D2-7EC2-0640-3AE11E7BB76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165" y="2790"/>
                  <a:ext cx="357" cy="218"/>
                </a:xfrm>
                <a:custGeom>
                  <a:avLst/>
                  <a:gdLst>
                    <a:gd name="T0" fmla="*/ 357 w 357"/>
                    <a:gd name="T1" fmla="*/ 0 h 218"/>
                    <a:gd name="T2" fmla="*/ 0 w 357"/>
                    <a:gd name="T3" fmla="*/ 63 h 218"/>
                    <a:gd name="T4" fmla="*/ 210 w 357"/>
                    <a:gd name="T5" fmla="*/ 218 h 218"/>
                    <a:gd name="T6" fmla="*/ 357 w 357"/>
                    <a:gd name="T7" fmla="*/ 0 h 2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57" h="218">
                      <a:moveTo>
                        <a:pt x="357" y="0"/>
                      </a:moveTo>
                      <a:lnTo>
                        <a:pt x="0" y="63"/>
                      </a:lnTo>
                      <a:lnTo>
                        <a:pt x="210" y="218"/>
                      </a:lnTo>
                      <a:lnTo>
                        <a:pt x="357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68" name="Freeform 475">
                  <a:extLst>
                    <a:ext uri="{FF2B5EF4-FFF2-40B4-BE49-F238E27FC236}">
                      <a16:creationId xmlns:a16="http://schemas.microsoft.com/office/drawing/2014/main" id="{519B4838-4017-832C-F673-997087A8F17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165" y="2790"/>
                  <a:ext cx="357" cy="218"/>
                </a:xfrm>
                <a:custGeom>
                  <a:avLst/>
                  <a:gdLst>
                    <a:gd name="T0" fmla="*/ 357 w 357"/>
                    <a:gd name="T1" fmla="*/ 0 h 218"/>
                    <a:gd name="T2" fmla="*/ 0 w 357"/>
                    <a:gd name="T3" fmla="*/ 63 h 218"/>
                    <a:gd name="T4" fmla="*/ 210 w 357"/>
                    <a:gd name="T5" fmla="*/ 218 h 218"/>
                    <a:gd name="T6" fmla="*/ 357 w 357"/>
                    <a:gd name="T7" fmla="*/ 0 h 2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57" h="218">
                      <a:moveTo>
                        <a:pt x="357" y="0"/>
                      </a:moveTo>
                      <a:lnTo>
                        <a:pt x="0" y="63"/>
                      </a:lnTo>
                      <a:lnTo>
                        <a:pt x="210" y="218"/>
                      </a:lnTo>
                      <a:lnTo>
                        <a:pt x="357" y="0"/>
                      </a:lnTo>
                    </a:path>
                  </a:pathLst>
                </a:custGeom>
                <a:solidFill>
                  <a:srgbClr val="FFFFFF">
                    <a:alpha val="28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69" name="Freeform 476">
                  <a:extLst>
                    <a:ext uri="{FF2B5EF4-FFF2-40B4-BE49-F238E27FC236}">
                      <a16:creationId xmlns:a16="http://schemas.microsoft.com/office/drawing/2014/main" id="{4E80B198-9135-D87A-645D-F76CB61ECFE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90" y="1722"/>
                  <a:ext cx="131" cy="202"/>
                </a:xfrm>
                <a:custGeom>
                  <a:avLst/>
                  <a:gdLst>
                    <a:gd name="T0" fmla="*/ 0 w 131"/>
                    <a:gd name="T1" fmla="*/ 0 h 202"/>
                    <a:gd name="T2" fmla="*/ 0 w 131"/>
                    <a:gd name="T3" fmla="*/ 0 h 202"/>
                    <a:gd name="T4" fmla="*/ 131 w 131"/>
                    <a:gd name="T5" fmla="*/ 202 h 202"/>
                    <a:gd name="T6" fmla="*/ 118 w 131"/>
                    <a:gd name="T7" fmla="*/ 91 h 202"/>
                    <a:gd name="T8" fmla="*/ 0 w 131"/>
                    <a:gd name="T9" fmla="*/ 0 h 2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1" h="20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131" y="202"/>
                      </a:lnTo>
                      <a:lnTo>
                        <a:pt x="118" y="9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70" name="Freeform 477">
                  <a:extLst>
                    <a:ext uri="{FF2B5EF4-FFF2-40B4-BE49-F238E27FC236}">
                      <a16:creationId xmlns:a16="http://schemas.microsoft.com/office/drawing/2014/main" id="{7D674B5D-1D98-77AD-B46A-3E769BD8689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90" y="1722"/>
                  <a:ext cx="131" cy="202"/>
                </a:xfrm>
                <a:custGeom>
                  <a:avLst/>
                  <a:gdLst>
                    <a:gd name="T0" fmla="*/ 0 w 131"/>
                    <a:gd name="T1" fmla="*/ 0 h 202"/>
                    <a:gd name="T2" fmla="*/ 0 w 131"/>
                    <a:gd name="T3" fmla="*/ 0 h 202"/>
                    <a:gd name="T4" fmla="*/ 131 w 131"/>
                    <a:gd name="T5" fmla="*/ 202 h 202"/>
                    <a:gd name="T6" fmla="*/ 118 w 131"/>
                    <a:gd name="T7" fmla="*/ 91 h 202"/>
                    <a:gd name="T8" fmla="*/ 0 w 131"/>
                    <a:gd name="T9" fmla="*/ 0 h 2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1" h="20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131" y="202"/>
                      </a:lnTo>
                      <a:lnTo>
                        <a:pt x="118" y="91"/>
                      </a:lnTo>
                      <a:lnTo>
                        <a:pt x="0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71" name="Freeform 478">
                  <a:extLst>
                    <a:ext uri="{FF2B5EF4-FFF2-40B4-BE49-F238E27FC236}">
                      <a16:creationId xmlns:a16="http://schemas.microsoft.com/office/drawing/2014/main" id="{3081DCA3-142C-9F8D-19C4-EC51A6901E0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850" y="2065"/>
                  <a:ext cx="110" cy="447"/>
                </a:xfrm>
                <a:custGeom>
                  <a:avLst/>
                  <a:gdLst>
                    <a:gd name="T0" fmla="*/ 0 w 110"/>
                    <a:gd name="T1" fmla="*/ 0 h 447"/>
                    <a:gd name="T2" fmla="*/ 16 w 110"/>
                    <a:gd name="T3" fmla="*/ 447 h 447"/>
                    <a:gd name="T4" fmla="*/ 110 w 110"/>
                    <a:gd name="T5" fmla="*/ 50 h 447"/>
                    <a:gd name="T6" fmla="*/ 0 w 110"/>
                    <a:gd name="T7" fmla="*/ 0 h 4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0" h="447">
                      <a:moveTo>
                        <a:pt x="0" y="0"/>
                      </a:moveTo>
                      <a:lnTo>
                        <a:pt x="16" y="447"/>
                      </a:lnTo>
                      <a:lnTo>
                        <a:pt x="110" y="5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72" name="Freeform 479">
                  <a:extLst>
                    <a:ext uri="{FF2B5EF4-FFF2-40B4-BE49-F238E27FC236}">
                      <a16:creationId xmlns:a16="http://schemas.microsoft.com/office/drawing/2014/main" id="{5AA8560C-A725-40C4-20C4-89694870D00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850" y="2065"/>
                  <a:ext cx="110" cy="447"/>
                </a:xfrm>
                <a:custGeom>
                  <a:avLst/>
                  <a:gdLst>
                    <a:gd name="T0" fmla="*/ 0 w 110"/>
                    <a:gd name="T1" fmla="*/ 0 h 447"/>
                    <a:gd name="T2" fmla="*/ 16 w 110"/>
                    <a:gd name="T3" fmla="*/ 447 h 447"/>
                    <a:gd name="T4" fmla="*/ 110 w 110"/>
                    <a:gd name="T5" fmla="*/ 50 h 447"/>
                    <a:gd name="T6" fmla="*/ 0 w 110"/>
                    <a:gd name="T7" fmla="*/ 0 h 4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0" h="447">
                      <a:moveTo>
                        <a:pt x="0" y="0"/>
                      </a:moveTo>
                      <a:lnTo>
                        <a:pt x="16" y="447"/>
                      </a:lnTo>
                      <a:lnTo>
                        <a:pt x="110" y="50"/>
                      </a:lnTo>
                      <a:lnTo>
                        <a:pt x="0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73" name="Freeform 480">
                  <a:extLst>
                    <a:ext uri="{FF2B5EF4-FFF2-40B4-BE49-F238E27FC236}">
                      <a16:creationId xmlns:a16="http://schemas.microsoft.com/office/drawing/2014/main" id="{C81E68A9-7216-F9B0-0AE5-FBD0F2CEEB2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90" y="1722"/>
                  <a:ext cx="131" cy="343"/>
                </a:xfrm>
                <a:custGeom>
                  <a:avLst/>
                  <a:gdLst>
                    <a:gd name="T0" fmla="*/ 0 w 131"/>
                    <a:gd name="T1" fmla="*/ 0 h 343"/>
                    <a:gd name="T2" fmla="*/ 60 w 131"/>
                    <a:gd name="T3" fmla="*/ 343 h 343"/>
                    <a:gd name="T4" fmla="*/ 131 w 131"/>
                    <a:gd name="T5" fmla="*/ 202 h 343"/>
                    <a:gd name="T6" fmla="*/ 0 w 131"/>
                    <a:gd name="T7" fmla="*/ 0 h 3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31" h="343">
                      <a:moveTo>
                        <a:pt x="0" y="0"/>
                      </a:moveTo>
                      <a:lnTo>
                        <a:pt x="60" y="343"/>
                      </a:lnTo>
                      <a:lnTo>
                        <a:pt x="131" y="20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74" name="Freeform 481">
                  <a:extLst>
                    <a:ext uri="{FF2B5EF4-FFF2-40B4-BE49-F238E27FC236}">
                      <a16:creationId xmlns:a16="http://schemas.microsoft.com/office/drawing/2014/main" id="{4358B8F6-C74A-968D-3670-5A9753CFD3D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90" y="1722"/>
                  <a:ext cx="131" cy="343"/>
                </a:xfrm>
                <a:custGeom>
                  <a:avLst/>
                  <a:gdLst>
                    <a:gd name="T0" fmla="*/ 0 w 131"/>
                    <a:gd name="T1" fmla="*/ 0 h 343"/>
                    <a:gd name="T2" fmla="*/ 60 w 131"/>
                    <a:gd name="T3" fmla="*/ 343 h 343"/>
                    <a:gd name="T4" fmla="*/ 131 w 131"/>
                    <a:gd name="T5" fmla="*/ 202 h 343"/>
                    <a:gd name="T6" fmla="*/ 0 w 131"/>
                    <a:gd name="T7" fmla="*/ 0 h 3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31" h="343">
                      <a:moveTo>
                        <a:pt x="0" y="0"/>
                      </a:moveTo>
                      <a:lnTo>
                        <a:pt x="60" y="343"/>
                      </a:lnTo>
                      <a:lnTo>
                        <a:pt x="131" y="202"/>
                      </a:lnTo>
                      <a:lnTo>
                        <a:pt x="0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75" name="Freeform 482">
                  <a:extLst>
                    <a:ext uri="{FF2B5EF4-FFF2-40B4-BE49-F238E27FC236}">
                      <a16:creationId xmlns:a16="http://schemas.microsoft.com/office/drawing/2014/main" id="{D667E4A2-C3EA-B9FA-6BA4-58EC0F60439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288" y="1433"/>
                  <a:ext cx="344" cy="176"/>
                </a:xfrm>
                <a:custGeom>
                  <a:avLst/>
                  <a:gdLst>
                    <a:gd name="T0" fmla="*/ 0 w 344"/>
                    <a:gd name="T1" fmla="*/ 0 h 176"/>
                    <a:gd name="T2" fmla="*/ 344 w 344"/>
                    <a:gd name="T3" fmla="*/ 176 h 176"/>
                    <a:gd name="T4" fmla="*/ 197 w 344"/>
                    <a:gd name="T5" fmla="*/ 42 h 176"/>
                    <a:gd name="T6" fmla="*/ 0 w 344"/>
                    <a:gd name="T7" fmla="*/ 0 h 1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44" h="176">
                      <a:moveTo>
                        <a:pt x="0" y="0"/>
                      </a:moveTo>
                      <a:lnTo>
                        <a:pt x="344" y="176"/>
                      </a:lnTo>
                      <a:lnTo>
                        <a:pt x="197" y="4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76" name="Freeform 483">
                  <a:extLst>
                    <a:ext uri="{FF2B5EF4-FFF2-40B4-BE49-F238E27FC236}">
                      <a16:creationId xmlns:a16="http://schemas.microsoft.com/office/drawing/2014/main" id="{3A406BCB-32E3-3E16-66D3-7AB0AFDD41D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288" y="1433"/>
                  <a:ext cx="344" cy="176"/>
                </a:xfrm>
                <a:custGeom>
                  <a:avLst/>
                  <a:gdLst>
                    <a:gd name="T0" fmla="*/ 0 w 344"/>
                    <a:gd name="T1" fmla="*/ 0 h 176"/>
                    <a:gd name="T2" fmla="*/ 344 w 344"/>
                    <a:gd name="T3" fmla="*/ 176 h 176"/>
                    <a:gd name="T4" fmla="*/ 197 w 344"/>
                    <a:gd name="T5" fmla="*/ 42 h 176"/>
                    <a:gd name="T6" fmla="*/ 0 w 344"/>
                    <a:gd name="T7" fmla="*/ 0 h 1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44" h="176">
                      <a:moveTo>
                        <a:pt x="0" y="0"/>
                      </a:moveTo>
                      <a:lnTo>
                        <a:pt x="344" y="176"/>
                      </a:lnTo>
                      <a:lnTo>
                        <a:pt x="197" y="42"/>
                      </a:lnTo>
                      <a:lnTo>
                        <a:pt x="0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77" name="Freeform 484">
                  <a:extLst>
                    <a:ext uri="{FF2B5EF4-FFF2-40B4-BE49-F238E27FC236}">
                      <a16:creationId xmlns:a16="http://schemas.microsoft.com/office/drawing/2014/main" id="{37DD30ED-D64C-53CC-A28C-E1955832090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19" y="1485"/>
                  <a:ext cx="171" cy="237"/>
                </a:xfrm>
                <a:custGeom>
                  <a:avLst/>
                  <a:gdLst>
                    <a:gd name="T0" fmla="*/ 0 w 171"/>
                    <a:gd name="T1" fmla="*/ 0 h 237"/>
                    <a:gd name="T2" fmla="*/ 13 w 171"/>
                    <a:gd name="T3" fmla="*/ 124 h 237"/>
                    <a:gd name="T4" fmla="*/ 171 w 171"/>
                    <a:gd name="T5" fmla="*/ 237 h 237"/>
                    <a:gd name="T6" fmla="*/ 0 w 171"/>
                    <a:gd name="T7" fmla="*/ 0 h 2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71" h="237">
                      <a:moveTo>
                        <a:pt x="0" y="0"/>
                      </a:moveTo>
                      <a:lnTo>
                        <a:pt x="13" y="124"/>
                      </a:lnTo>
                      <a:lnTo>
                        <a:pt x="171" y="23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78" name="Freeform 485">
                  <a:extLst>
                    <a:ext uri="{FF2B5EF4-FFF2-40B4-BE49-F238E27FC236}">
                      <a16:creationId xmlns:a16="http://schemas.microsoft.com/office/drawing/2014/main" id="{5279CA78-13C7-51C4-48C8-827E734F333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19" y="1485"/>
                  <a:ext cx="171" cy="237"/>
                </a:xfrm>
                <a:custGeom>
                  <a:avLst/>
                  <a:gdLst>
                    <a:gd name="T0" fmla="*/ 0 w 171"/>
                    <a:gd name="T1" fmla="*/ 0 h 237"/>
                    <a:gd name="T2" fmla="*/ 13 w 171"/>
                    <a:gd name="T3" fmla="*/ 124 h 237"/>
                    <a:gd name="T4" fmla="*/ 171 w 171"/>
                    <a:gd name="T5" fmla="*/ 237 h 237"/>
                    <a:gd name="T6" fmla="*/ 0 w 171"/>
                    <a:gd name="T7" fmla="*/ 0 h 2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71" h="237">
                      <a:moveTo>
                        <a:pt x="0" y="0"/>
                      </a:moveTo>
                      <a:lnTo>
                        <a:pt x="13" y="124"/>
                      </a:lnTo>
                      <a:lnTo>
                        <a:pt x="171" y="237"/>
                      </a:lnTo>
                      <a:lnTo>
                        <a:pt x="0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79" name="Freeform 486">
                  <a:extLst>
                    <a:ext uri="{FF2B5EF4-FFF2-40B4-BE49-F238E27FC236}">
                      <a16:creationId xmlns:a16="http://schemas.microsoft.com/office/drawing/2014/main" id="{E4A6F08D-4317-76EF-ABDC-FE266B021EC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77" y="2194"/>
                  <a:ext cx="79" cy="391"/>
                </a:xfrm>
                <a:custGeom>
                  <a:avLst/>
                  <a:gdLst>
                    <a:gd name="T0" fmla="*/ 0 w 79"/>
                    <a:gd name="T1" fmla="*/ 391 h 391"/>
                    <a:gd name="T2" fmla="*/ 0 w 79"/>
                    <a:gd name="T3" fmla="*/ 391 h 391"/>
                    <a:gd name="T4" fmla="*/ 5 w 79"/>
                    <a:gd name="T5" fmla="*/ 0 h 391"/>
                    <a:gd name="T6" fmla="*/ 5 w 79"/>
                    <a:gd name="T7" fmla="*/ 0 h 391"/>
                    <a:gd name="T8" fmla="*/ 0 w 79"/>
                    <a:gd name="T9" fmla="*/ 391 h 391"/>
                    <a:gd name="T10" fmla="*/ 79 w 79"/>
                    <a:gd name="T11" fmla="*/ 97 h 391"/>
                    <a:gd name="T12" fmla="*/ 5 w 79"/>
                    <a:gd name="T13" fmla="*/ 0 h 3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9" h="391">
                      <a:moveTo>
                        <a:pt x="0" y="391"/>
                      </a:moveTo>
                      <a:lnTo>
                        <a:pt x="0" y="391"/>
                      </a:lnTo>
                      <a:close/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391"/>
                      </a:lnTo>
                      <a:lnTo>
                        <a:pt x="79" y="97"/>
                      </a:lnTo>
                      <a:lnTo>
                        <a:pt x="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80" name="Freeform 487">
                  <a:extLst>
                    <a:ext uri="{FF2B5EF4-FFF2-40B4-BE49-F238E27FC236}">
                      <a16:creationId xmlns:a16="http://schemas.microsoft.com/office/drawing/2014/main" id="{42E4E9E7-C99C-40E1-458B-7DF447A1AC51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377" y="2194"/>
                  <a:ext cx="79" cy="391"/>
                </a:xfrm>
                <a:custGeom>
                  <a:avLst/>
                  <a:gdLst>
                    <a:gd name="T0" fmla="*/ 0 w 79"/>
                    <a:gd name="T1" fmla="*/ 391 h 391"/>
                    <a:gd name="T2" fmla="*/ 0 w 79"/>
                    <a:gd name="T3" fmla="*/ 391 h 391"/>
                    <a:gd name="T4" fmla="*/ 5 w 79"/>
                    <a:gd name="T5" fmla="*/ 0 h 391"/>
                    <a:gd name="T6" fmla="*/ 5 w 79"/>
                    <a:gd name="T7" fmla="*/ 0 h 391"/>
                    <a:gd name="T8" fmla="*/ 0 w 79"/>
                    <a:gd name="T9" fmla="*/ 391 h 391"/>
                    <a:gd name="T10" fmla="*/ 79 w 79"/>
                    <a:gd name="T11" fmla="*/ 97 h 391"/>
                    <a:gd name="T12" fmla="*/ 5 w 79"/>
                    <a:gd name="T13" fmla="*/ 0 h 3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9" h="391">
                      <a:moveTo>
                        <a:pt x="0" y="391"/>
                      </a:moveTo>
                      <a:lnTo>
                        <a:pt x="0" y="391"/>
                      </a:lnTo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391"/>
                      </a:lnTo>
                      <a:lnTo>
                        <a:pt x="79" y="97"/>
                      </a:lnTo>
                      <a:lnTo>
                        <a:pt x="5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81" name="Freeform 488">
                  <a:extLst>
                    <a:ext uri="{FF2B5EF4-FFF2-40B4-BE49-F238E27FC236}">
                      <a16:creationId xmlns:a16="http://schemas.microsoft.com/office/drawing/2014/main" id="{43B61A26-BDB7-C06C-7958-4E2037EF678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77" y="2291"/>
                  <a:ext cx="155" cy="307"/>
                </a:xfrm>
                <a:custGeom>
                  <a:avLst/>
                  <a:gdLst>
                    <a:gd name="T0" fmla="*/ 79 w 155"/>
                    <a:gd name="T1" fmla="*/ 0 h 307"/>
                    <a:gd name="T2" fmla="*/ 79 w 155"/>
                    <a:gd name="T3" fmla="*/ 0 h 307"/>
                    <a:gd name="T4" fmla="*/ 0 w 155"/>
                    <a:gd name="T5" fmla="*/ 294 h 307"/>
                    <a:gd name="T6" fmla="*/ 155 w 155"/>
                    <a:gd name="T7" fmla="*/ 307 h 307"/>
                    <a:gd name="T8" fmla="*/ 79 w 155"/>
                    <a:gd name="T9" fmla="*/ 0 h 3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5" h="307">
                      <a:moveTo>
                        <a:pt x="79" y="0"/>
                      </a:moveTo>
                      <a:lnTo>
                        <a:pt x="79" y="0"/>
                      </a:lnTo>
                      <a:lnTo>
                        <a:pt x="0" y="294"/>
                      </a:lnTo>
                      <a:lnTo>
                        <a:pt x="155" y="307"/>
                      </a:lnTo>
                      <a:lnTo>
                        <a:pt x="7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82" name="Freeform 489">
                  <a:extLst>
                    <a:ext uri="{FF2B5EF4-FFF2-40B4-BE49-F238E27FC236}">
                      <a16:creationId xmlns:a16="http://schemas.microsoft.com/office/drawing/2014/main" id="{14026126-133F-31B1-9711-2C04A5DE363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77" y="2291"/>
                  <a:ext cx="155" cy="307"/>
                </a:xfrm>
                <a:custGeom>
                  <a:avLst/>
                  <a:gdLst>
                    <a:gd name="T0" fmla="*/ 79 w 155"/>
                    <a:gd name="T1" fmla="*/ 0 h 307"/>
                    <a:gd name="T2" fmla="*/ 79 w 155"/>
                    <a:gd name="T3" fmla="*/ 0 h 307"/>
                    <a:gd name="T4" fmla="*/ 0 w 155"/>
                    <a:gd name="T5" fmla="*/ 294 h 307"/>
                    <a:gd name="T6" fmla="*/ 155 w 155"/>
                    <a:gd name="T7" fmla="*/ 307 h 307"/>
                    <a:gd name="T8" fmla="*/ 79 w 155"/>
                    <a:gd name="T9" fmla="*/ 0 h 3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5" h="307">
                      <a:moveTo>
                        <a:pt x="79" y="0"/>
                      </a:moveTo>
                      <a:lnTo>
                        <a:pt x="79" y="0"/>
                      </a:lnTo>
                      <a:lnTo>
                        <a:pt x="0" y="294"/>
                      </a:lnTo>
                      <a:lnTo>
                        <a:pt x="155" y="307"/>
                      </a:lnTo>
                      <a:lnTo>
                        <a:pt x="79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83" name="Freeform 490">
                  <a:extLst>
                    <a:ext uri="{FF2B5EF4-FFF2-40B4-BE49-F238E27FC236}">
                      <a16:creationId xmlns:a16="http://schemas.microsoft.com/office/drawing/2014/main" id="{1C342262-28D3-6B50-5498-1B5921C1C65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05" y="1533"/>
                  <a:ext cx="158" cy="154"/>
                </a:xfrm>
                <a:custGeom>
                  <a:avLst/>
                  <a:gdLst>
                    <a:gd name="T0" fmla="*/ 108 w 158"/>
                    <a:gd name="T1" fmla="*/ 0 h 154"/>
                    <a:gd name="T2" fmla="*/ 108 w 158"/>
                    <a:gd name="T3" fmla="*/ 0 h 154"/>
                    <a:gd name="T4" fmla="*/ 0 w 158"/>
                    <a:gd name="T5" fmla="*/ 128 h 154"/>
                    <a:gd name="T6" fmla="*/ 158 w 158"/>
                    <a:gd name="T7" fmla="*/ 154 h 154"/>
                    <a:gd name="T8" fmla="*/ 108 w 158"/>
                    <a:gd name="T9" fmla="*/ 0 h 1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8" h="154">
                      <a:moveTo>
                        <a:pt x="108" y="0"/>
                      </a:moveTo>
                      <a:lnTo>
                        <a:pt x="108" y="0"/>
                      </a:lnTo>
                      <a:lnTo>
                        <a:pt x="0" y="128"/>
                      </a:lnTo>
                      <a:lnTo>
                        <a:pt x="158" y="154"/>
                      </a:lnTo>
                      <a:lnTo>
                        <a:pt x="10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84" name="Freeform 491">
                  <a:extLst>
                    <a:ext uri="{FF2B5EF4-FFF2-40B4-BE49-F238E27FC236}">
                      <a16:creationId xmlns:a16="http://schemas.microsoft.com/office/drawing/2014/main" id="{5040D3E2-F93C-724B-2CA1-C5CC87EF652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05" y="1533"/>
                  <a:ext cx="158" cy="154"/>
                </a:xfrm>
                <a:custGeom>
                  <a:avLst/>
                  <a:gdLst>
                    <a:gd name="T0" fmla="*/ 108 w 158"/>
                    <a:gd name="T1" fmla="*/ 0 h 154"/>
                    <a:gd name="T2" fmla="*/ 108 w 158"/>
                    <a:gd name="T3" fmla="*/ 0 h 154"/>
                    <a:gd name="T4" fmla="*/ 0 w 158"/>
                    <a:gd name="T5" fmla="*/ 128 h 154"/>
                    <a:gd name="T6" fmla="*/ 158 w 158"/>
                    <a:gd name="T7" fmla="*/ 154 h 154"/>
                    <a:gd name="T8" fmla="*/ 108 w 158"/>
                    <a:gd name="T9" fmla="*/ 0 h 1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8" h="154">
                      <a:moveTo>
                        <a:pt x="108" y="0"/>
                      </a:moveTo>
                      <a:lnTo>
                        <a:pt x="108" y="0"/>
                      </a:lnTo>
                      <a:lnTo>
                        <a:pt x="0" y="128"/>
                      </a:lnTo>
                      <a:lnTo>
                        <a:pt x="158" y="154"/>
                      </a:lnTo>
                      <a:lnTo>
                        <a:pt x="108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85" name="Freeform 492">
                  <a:extLst>
                    <a:ext uri="{FF2B5EF4-FFF2-40B4-BE49-F238E27FC236}">
                      <a16:creationId xmlns:a16="http://schemas.microsoft.com/office/drawing/2014/main" id="{4E4FB2A1-38EF-35FF-EDE9-EBA68C694A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13" y="1475"/>
                  <a:ext cx="187" cy="212"/>
                </a:xfrm>
                <a:custGeom>
                  <a:avLst/>
                  <a:gdLst>
                    <a:gd name="T0" fmla="*/ 187 w 187"/>
                    <a:gd name="T1" fmla="*/ 0 h 212"/>
                    <a:gd name="T2" fmla="*/ 0 w 187"/>
                    <a:gd name="T3" fmla="*/ 58 h 212"/>
                    <a:gd name="T4" fmla="*/ 50 w 187"/>
                    <a:gd name="T5" fmla="*/ 212 h 212"/>
                    <a:gd name="T6" fmla="*/ 187 w 187"/>
                    <a:gd name="T7" fmla="*/ 0 h 2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87" h="212">
                      <a:moveTo>
                        <a:pt x="187" y="0"/>
                      </a:moveTo>
                      <a:lnTo>
                        <a:pt x="0" y="58"/>
                      </a:lnTo>
                      <a:lnTo>
                        <a:pt x="50" y="212"/>
                      </a:lnTo>
                      <a:lnTo>
                        <a:pt x="187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86" name="Freeform 493">
                  <a:extLst>
                    <a:ext uri="{FF2B5EF4-FFF2-40B4-BE49-F238E27FC236}">
                      <a16:creationId xmlns:a16="http://schemas.microsoft.com/office/drawing/2014/main" id="{10B21B7B-89C9-8656-7610-CE96BC1EE8C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13" y="1475"/>
                  <a:ext cx="187" cy="212"/>
                </a:xfrm>
                <a:custGeom>
                  <a:avLst/>
                  <a:gdLst>
                    <a:gd name="T0" fmla="*/ 187 w 187"/>
                    <a:gd name="T1" fmla="*/ 0 h 212"/>
                    <a:gd name="T2" fmla="*/ 0 w 187"/>
                    <a:gd name="T3" fmla="*/ 58 h 212"/>
                    <a:gd name="T4" fmla="*/ 50 w 187"/>
                    <a:gd name="T5" fmla="*/ 212 h 212"/>
                    <a:gd name="T6" fmla="*/ 187 w 187"/>
                    <a:gd name="T7" fmla="*/ 0 h 2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87" h="212">
                      <a:moveTo>
                        <a:pt x="187" y="0"/>
                      </a:moveTo>
                      <a:lnTo>
                        <a:pt x="0" y="58"/>
                      </a:lnTo>
                      <a:lnTo>
                        <a:pt x="50" y="212"/>
                      </a:lnTo>
                      <a:lnTo>
                        <a:pt x="187" y="0"/>
                      </a:lnTo>
                    </a:path>
                  </a:pathLst>
                </a:custGeom>
                <a:solidFill>
                  <a:srgbClr val="FFFFFF">
                    <a:alpha val="16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87" name="Freeform 494">
                  <a:extLst>
                    <a:ext uri="{FF2B5EF4-FFF2-40B4-BE49-F238E27FC236}">
                      <a16:creationId xmlns:a16="http://schemas.microsoft.com/office/drawing/2014/main" id="{A9AB2E2B-0D86-CEBD-42E1-FCDC918B8C0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93" y="2018"/>
                  <a:ext cx="89" cy="284"/>
                </a:xfrm>
                <a:custGeom>
                  <a:avLst/>
                  <a:gdLst>
                    <a:gd name="T0" fmla="*/ 26 w 89"/>
                    <a:gd name="T1" fmla="*/ 0 h 284"/>
                    <a:gd name="T2" fmla="*/ 26 w 89"/>
                    <a:gd name="T3" fmla="*/ 0 h 284"/>
                    <a:gd name="T4" fmla="*/ 0 w 89"/>
                    <a:gd name="T5" fmla="*/ 284 h 284"/>
                    <a:gd name="T6" fmla="*/ 89 w 89"/>
                    <a:gd name="T7" fmla="*/ 176 h 284"/>
                    <a:gd name="T8" fmla="*/ 26 w 89"/>
                    <a:gd name="T9" fmla="*/ 0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9" h="284">
                      <a:moveTo>
                        <a:pt x="26" y="0"/>
                      </a:moveTo>
                      <a:lnTo>
                        <a:pt x="26" y="0"/>
                      </a:lnTo>
                      <a:lnTo>
                        <a:pt x="0" y="284"/>
                      </a:lnTo>
                      <a:lnTo>
                        <a:pt x="89" y="176"/>
                      </a:lnTo>
                      <a:lnTo>
                        <a:pt x="2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88" name="Freeform 495">
                  <a:extLst>
                    <a:ext uri="{FF2B5EF4-FFF2-40B4-BE49-F238E27FC236}">
                      <a16:creationId xmlns:a16="http://schemas.microsoft.com/office/drawing/2014/main" id="{FB8F12E2-7770-6437-9892-2C6E58A1C1B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293" y="2018"/>
                  <a:ext cx="89" cy="284"/>
                </a:xfrm>
                <a:custGeom>
                  <a:avLst/>
                  <a:gdLst>
                    <a:gd name="T0" fmla="*/ 26 w 89"/>
                    <a:gd name="T1" fmla="*/ 0 h 284"/>
                    <a:gd name="T2" fmla="*/ 26 w 89"/>
                    <a:gd name="T3" fmla="*/ 0 h 284"/>
                    <a:gd name="T4" fmla="*/ 0 w 89"/>
                    <a:gd name="T5" fmla="*/ 284 h 284"/>
                    <a:gd name="T6" fmla="*/ 89 w 89"/>
                    <a:gd name="T7" fmla="*/ 176 h 284"/>
                    <a:gd name="T8" fmla="*/ 26 w 89"/>
                    <a:gd name="T9" fmla="*/ 0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9" h="284">
                      <a:moveTo>
                        <a:pt x="26" y="0"/>
                      </a:moveTo>
                      <a:lnTo>
                        <a:pt x="26" y="0"/>
                      </a:lnTo>
                      <a:lnTo>
                        <a:pt x="0" y="284"/>
                      </a:lnTo>
                      <a:lnTo>
                        <a:pt x="89" y="176"/>
                      </a:lnTo>
                      <a:lnTo>
                        <a:pt x="26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89" name="Freeform 496">
                  <a:extLst>
                    <a:ext uri="{FF2B5EF4-FFF2-40B4-BE49-F238E27FC236}">
                      <a16:creationId xmlns:a16="http://schemas.microsoft.com/office/drawing/2014/main" id="{DFC4B56B-B4BF-BF45-375C-AC0189800CB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19" y="1716"/>
                  <a:ext cx="179" cy="302"/>
                </a:xfrm>
                <a:custGeom>
                  <a:avLst/>
                  <a:gdLst>
                    <a:gd name="T0" fmla="*/ 179 w 179"/>
                    <a:gd name="T1" fmla="*/ 0 h 302"/>
                    <a:gd name="T2" fmla="*/ 0 w 179"/>
                    <a:gd name="T3" fmla="*/ 302 h 302"/>
                    <a:gd name="T4" fmla="*/ 137 w 179"/>
                    <a:gd name="T5" fmla="*/ 221 h 302"/>
                    <a:gd name="T6" fmla="*/ 179 w 179"/>
                    <a:gd name="T7" fmla="*/ 0 h 3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79" h="302">
                      <a:moveTo>
                        <a:pt x="179" y="0"/>
                      </a:moveTo>
                      <a:lnTo>
                        <a:pt x="0" y="302"/>
                      </a:lnTo>
                      <a:lnTo>
                        <a:pt x="137" y="221"/>
                      </a:lnTo>
                      <a:lnTo>
                        <a:pt x="17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90" name="Freeform 497">
                  <a:extLst>
                    <a:ext uri="{FF2B5EF4-FFF2-40B4-BE49-F238E27FC236}">
                      <a16:creationId xmlns:a16="http://schemas.microsoft.com/office/drawing/2014/main" id="{78A3997E-0974-B1C9-1531-06F79E86872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19" y="1716"/>
                  <a:ext cx="179" cy="302"/>
                </a:xfrm>
                <a:custGeom>
                  <a:avLst/>
                  <a:gdLst>
                    <a:gd name="T0" fmla="*/ 179 w 179"/>
                    <a:gd name="T1" fmla="*/ 0 h 302"/>
                    <a:gd name="T2" fmla="*/ 0 w 179"/>
                    <a:gd name="T3" fmla="*/ 302 h 302"/>
                    <a:gd name="T4" fmla="*/ 137 w 179"/>
                    <a:gd name="T5" fmla="*/ 221 h 302"/>
                    <a:gd name="T6" fmla="*/ 179 w 179"/>
                    <a:gd name="T7" fmla="*/ 0 h 3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79" h="302">
                      <a:moveTo>
                        <a:pt x="179" y="0"/>
                      </a:moveTo>
                      <a:lnTo>
                        <a:pt x="0" y="302"/>
                      </a:lnTo>
                      <a:lnTo>
                        <a:pt x="137" y="221"/>
                      </a:lnTo>
                      <a:lnTo>
                        <a:pt x="179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91" name="Freeform 498">
                  <a:extLst>
                    <a:ext uri="{FF2B5EF4-FFF2-40B4-BE49-F238E27FC236}">
                      <a16:creationId xmlns:a16="http://schemas.microsoft.com/office/drawing/2014/main" id="{6E04FCF8-DE91-D238-3923-3310E7409D4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456" y="1661"/>
                  <a:ext cx="149" cy="276"/>
                </a:xfrm>
                <a:custGeom>
                  <a:avLst/>
                  <a:gdLst>
                    <a:gd name="T0" fmla="*/ 149 w 149"/>
                    <a:gd name="T1" fmla="*/ 0 h 276"/>
                    <a:gd name="T2" fmla="*/ 42 w 149"/>
                    <a:gd name="T3" fmla="*/ 55 h 276"/>
                    <a:gd name="T4" fmla="*/ 0 w 149"/>
                    <a:gd name="T5" fmla="*/ 276 h 276"/>
                    <a:gd name="T6" fmla="*/ 149 w 149"/>
                    <a:gd name="T7" fmla="*/ 0 h 2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49" h="276">
                      <a:moveTo>
                        <a:pt x="149" y="0"/>
                      </a:moveTo>
                      <a:lnTo>
                        <a:pt x="42" y="55"/>
                      </a:lnTo>
                      <a:lnTo>
                        <a:pt x="0" y="276"/>
                      </a:lnTo>
                      <a:lnTo>
                        <a:pt x="14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92" name="Freeform 499">
                  <a:extLst>
                    <a:ext uri="{FF2B5EF4-FFF2-40B4-BE49-F238E27FC236}">
                      <a16:creationId xmlns:a16="http://schemas.microsoft.com/office/drawing/2014/main" id="{8CE0820A-47D8-C9B3-035D-8569C8262D2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456" y="1661"/>
                  <a:ext cx="149" cy="276"/>
                </a:xfrm>
                <a:custGeom>
                  <a:avLst/>
                  <a:gdLst>
                    <a:gd name="T0" fmla="*/ 149 w 149"/>
                    <a:gd name="T1" fmla="*/ 0 h 276"/>
                    <a:gd name="T2" fmla="*/ 42 w 149"/>
                    <a:gd name="T3" fmla="*/ 55 h 276"/>
                    <a:gd name="T4" fmla="*/ 0 w 149"/>
                    <a:gd name="T5" fmla="*/ 276 h 276"/>
                    <a:gd name="T6" fmla="*/ 149 w 149"/>
                    <a:gd name="T7" fmla="*/ 0 h 2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49" h="276">
                      <a:moveTo>
                        <a:pt x="149" y="0"/>
                      </a:moveTo>
                      <a:lnTo>
                        <a:pt x="42" y="55"/>
                      </a:lnTo>
                      <a:lnTo>
                        <a:pt x="0" y="276"/>
                      </a:lnTo>
                      <a:lnTo>
                        <a:pt x="149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93" name="Freeform 500">
                  <a:extLst>
                    <a:ext uri="{FF2B5EF4-FFF2-40B4-BE49-F238E27FC236}">
                      <a16:creationId xmlns:a16="http://schemas.microsoft.com/office/drawing/2014/main" id="{C6DDB615-84AB-AEFC-EFEF-AED9E9B0CE9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32" y="2598"/>
                  <a:ext cx="123" cy="263"/>
                </a:xfrm>
                <a:custGeom>
                  <a:avLst/>
                  <a:gdLst>
                    <a:gd name="T0" fmla="*/ 0 w 123"/>
                    <a:gd name="T1" fmla="*/ 0 h 263"/>
                    <a:gd name="T2" fmla="*/ 29 w 123"/>
                    <a:gd name="T3" fmla="*/ 263 h 263"/>
                    <a:gd name="T4" fmla="*/ 123 w 123"/>
                    <a:gd name="T5" fmla="*/ 166 h 263"/>
                    <a:gd name="T6" fmla="*/ 0 w 123"/>
                    <a:gd name="T7" fmla="*/ 0 h 2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263">
                      <a:moveTo>
                        <a:pt x="0" y="0"/>
                      </a:moveTo>
                      <a:lnTo>
                        <a:pt x="29" y="263"/>
                      </a:lnTo>
                      <a:lnTo>
                        <a:pt x="123" y="16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94" name="Freeform 501">
                  <a:extLst>
                    <a:ext uri="{FF2B5EF4-FFF2-40B4-BE49-F238E27FC236}">
                      <a16:creationId xmlns:a16="http://schemas.microsoft.com/office/drawing/2014/main" id="{1AF93DA2-5CC2-1CC2-D9D0-703582A27B6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32" y="2598"/>
                  <a:ext cx="123" cy="263"/>
                </a:xfrm>
                <a:custGeom>
                  <a:avLst/>
                  <a:gdLst>
                    <a:gd name="T0" fmla="*/ 0 w 123"/>
                    <a:gd name="T1" fmla="*/ 0 h 263"/>
                    <a:gd name="T2" fmla="*/ 29 w 123"/>
                    <a:gd name="T3" fmla="*/ 263 h 263"/>
                    <a:gd name="T4" fmla="*/ 123 w 123"/>
                    <a:gd name="T5" fmla="*/ 166 h 263"/>
                    <a:gd name="T6" fmla="*/ 0 w 123"/>
                    <a:gd name="T7" fmla="*/ 0 h 2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263">
                      <a:moveTo>
                        <a:pt x="0" y="0"/>
                      </a:moveTo>
                      <a:lnTo>
                        <a:pt x="29" y="263"/>
                      </a:lnTo>
                      <a:lnTo>
                        <a:pt x="123" y="166"/>
                      </a:lnTo>
                      <a:lnTo>
                        <a:pt x="0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95" name="Freeform 502">
                  <a:extLst>
                    <a:ext uri="{FF2B5EF4-FFF2-40B4-BE49-F238E27FC236}">
                      <a16:creationId xmlns:a16="http://schemas.microsoft.com/office/drawing/2014/main" id="{8B42EA92-8809-C576-50BB-ED25B39C0B8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55" y="2764"/>
                  <a:ext cx="179" cy="181"/>
                </a:xfrm>
                <a:custGeom>
                  <a:avLst/>
                  <a:gdLst>
                    <a:gd name="T0" fmla="*/ 0 w 179"/>
                    <a:gd name="T1" fmla="*/ 0 h 181"/>
                    <a:gd name="T2" fmla="*/ 3 w 179"/>
                    <a:gd name="T3" fmla="*/ 181 h 181"/>
                    <a:gd name="T4" fmla="*/ 179 w 179"/>
                    <a:gd name="T5" fmla="*/ 120 h 181"/>
                    <a:gd name="T6" fmla="*/ 0 w 179"/>
                    <a:gd name="T7" fmla="*/ 0 h 1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79" h="181">
                      <a:moveTo>
                        <a:pt x="0" y="0"/>
                      </a:moveTo>
                      <a:lnTo>
                        <a:pt x="3" y="181"/>
                      </a:lnTo>
                      <a:lnTo>
                        <a:pt x="179" y="12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96" name="Freeform 503">
                  <a:extLst>
                    <a:ext uri="{FF2B5EF4-FFF2-40B4-BE49-F238E27FC236}">
                      <a16:creationId xmlns:a16="http://schemas.microsoft.com/office/drawing/2014/main" id="{436E2809-97E0-3AA3-CA1D-68DFF84D5FF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655" y="2764"/>
                  <a:ext cx="179" cy="181"/>
                </a:xfrm>
                <a:custGeom>
                  <a:avLst/>
                  <a:gdLst>
                    <a:gd name="T0" fmla="*/ 0 w 179"/>
                    <a:gd name="T1" fmla="*/ 0 h 181"/>
                    <a:gd name="T2" fmla="*/ 3 w 179"/>
                    <a:gd name="T3" fmla="*/ 181 h 181"/>
                    <a:gd name="T4" fmla="*/ 179 w 179"/>
                    <a:gd name="T5" fmla="*/ 120 h 181"/>
                    <a:gd name="T6" fmla="*/ 0 w 179"/>
                    <a:gd name="T7" fmla="*/ 0 h 1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79" h="181">
                      <a:moveTo>
                        <a:pt x="0" y="0"/>
                      </a:moveTo>
                      <a:lnTo>
                        <a:pt x="3" y="181"/>
                      </a:lnTo>
                      <a:lnTo>
                        <a:pt x="179" y="120"/>
                      </a:lnTo>
                      <a:lnTo>
                        <a:pt x="0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97" name="Freeform 504">
                  <a:extLst>
                    <a:ext uri="{FF2B5EF4-FFF2-40B4-BE49-F238E27FC236}">
                      <a16:creationId xmlns:a16="http://schemas.microsoft.com/office/drawing/2014/main" id="{92397AAF-2937-43FE-CCC0-96F93B2438E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834" y="2853"/>
                  <a:ext cx="331" cy="207"/>
                </a:xfrm>
                <a:custGeom>
                  <a:avLst/>
                  <a:gdLst>
                    <a:gd name="T0" fmla="*/ 331 w 331"/>
                    <a:gd name="T1" fmla="*/ 0 h 207"/>
                    <a:gd name="T2" fmla="*/ 0 w 331"/>
                    <a:gd name="T3" fmla="*/ 31 h 207"/>
                    <a:gd name="T4" fmla="*/ 312 w 331"/>
                    <a:gd name="T5" fmla="*/ 207 h 207"/>
                    <a:gd name="T6" fmla="*/ 331 w 331"/>
                    <a:gd name="T7" fmla="*/ 0 h 2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1" h="207">
                      <a:moveTo>
                        <a:pt x="331" y="0"/>
                      </a:moveTo>
                      <a:lnTo>
                        <a:pt x="0" y="31"/>
                      </a:lnTo>
                      <a:lnTo>
                        <a:pt x="312" y="207"/>
                      </a:lnTo>
                      <a:lnTo>
                        <a:pt x="33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98" name="Freeform 505">
                  <a:extLst>
                    <a:ext uri="{FF2B5EF4-FFF2-40B4-BE49-F238E27FC236}">
                      <a16:creationId xmlns:a16="http://schemas.microsoft.com/office/drawing/2014/main" id="{187F524F-CE28-AAD3-C350-1094C24670E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834" y="2853"/>
                  <a:ext cx="331" cy="207"/>
                </a:xfrm>
                <a:custGeom>
                  <a:avLst/>
                  <a:gdLst>
                    <a:gd name="T0" fmla="*/ 331 w 331"/>
                    <a:gd name="T1" fmla="*/ 0 h 207"/>
                    <a:gd name="T2" fmla="*/ 0 w 331"/>
                    <a:gd name="T3" fmla="*/ 31 h 207"/>
                    <a:gd name="T4" fmla="*/ 312 w 331"/>
                    <a:gd name="T5" fmla="*/ 207 h 207"/>
                    <a:gd name="T6" fmla="*/ 331 w 331"/>
                    <a:gd name="T7" fmla="*/ 0 h 2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1" h="207">
                      <a:moveTo>
                        <a:pt x="331" y="0"/>
                      </a:moveTo>
                      <a:lnTo>
                        <a:pt x="0" y="31"/>
                      </a:lnTo>
                      <a:lnTo>
                        <a:pt x="312" y="207"/>
                      </a:lnTo>
                      <a:lnTo>
                        <a:pt x="331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199" name="Freeform 506">
                  <a:extLst>
                    <a:ext uri="{FF2B5EF4-FFF2-40B4-BE49-F238E27FC236}">
                      <a16:creationId xmlns:a16="http://schemas.microsoft.com/office/drawing/2014/main" id="{D57F7CBD-0CB0-43CE-7144-48D7A4102EC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32" y="1722"/>
                  <a:ext cx="158" cy="183"/>
                </a:xfrm>
                <a:custGeom>
                  <a:avLst/>
                  <a:gdLst>
                    <a:gd name="T0" fmla="*/ 158 w 158"/>
                    <a:gd name="T1" fmla="*/ 0 h 183"/>
                    <a:gd name="T2" fmla="*/ 0 w 158"/>
                    <a:gd name="T3" fmla="*/ 7 h 183"/>
                    <a:gd name="T4" fmla="*/ 71 w 158"/>
                    <a:gd name="T5" fmla="*/ 183 h 183"/>
                    <a:gd name="T6" fmla="*/ 158 w 158"/>
                    <a:gd name="T7" fmla="*/ 0 h 1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58" h="183">
                      <a:moveTo>
                        <a:pt x="158" y="0"/>
                      </a:moveTo>
                      <a:lnTo>
                        <a:pt x="0" y="7"/>
                      </a:lnTo>
                      <a:lnTo>
                        <a:pt x="71" y="183"/>
                      </a:lnTo>
                      <a:lnTo>
                        <a:pt x="15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00" name="Freeform 507">
                  <a:extLst>
                    <a:ext uri="{FF2B5EF4-FFF2-40B4-BE49-F238E27FC236}">
                      <a16:creationId xmlns:a16="http://schemas.microsoft.com/office/drawing/2014/main" id="{8AEC032F-148B-3B85-23B0-1FDBED6C344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32" y="1722"/>
                  <a:ext cx="158" cy="183"/>
                </a:xfrm>
                <a:custGeom>
                  <a:avLst/>
                  <a:gdLst>
                    <a:gd name="T0" fmla="*/ 158 w 158"/>
                    <a:gd name="T1" fmla="*/ 0 h 183"/>
                    <a:gd name="T2" fmla="*/ 0 w 158"/>
                    <a:gd name="T3" fmla="*/ 7 h 183"/>
                    <a:gd name="T4" fmla="*/ 71 w 158"/>
                    <a:gd name="T5" fmla="*/ 183 h 183"/>
                    <a:gd name="T6" fmla="*/ 158 w 158"/>
                    <a:gd name="T7" fmla="*/ 0 h 1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58" h="183">
                      <a:moveTo>
                        <a:pt x="158" y="0"/>
                      </a:moveTo>
                      <a:lnTo>
                        <a:pt x="0" y="7"/>
                      </a:lnTo>
                      <a:lnTo>
                        <a:pt x="71" y="183"/>
                      </a:lnTo>
                      <a:lnTo>
                        <a:pt x="158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01" name="Freeform 508">
                  <a:extLst>
                    <a:ext uri="{FF2B5EF4-FFF2-40B4-BE49-F238E27FC236}">
                      <a16:creationId xmlns:a16="http://schemas.microsoft.com/office/drawing/2014/main" id="{A9080DED-DBAC-F2F8-7917-683AB47E316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00" y="1433"/>
                  <a:ext cx="388" cy="86"/>
                </a:xfrm>
                <a:custGeom>
                  <a:avLst/>
                  <a:gdLst>
                    <a:gd name="T0" fmla="*/ 388 w 388"/>
                    <a:gd name="T1" fmla="*/ 0 h 86"/>
                    <a:gd name="T2" fmla="*/ 0 w 388"/>
                    <a:gd name="T3" fmla="*/ 42 h 86"/>
                    <a:gd name="T4" fmla="*/ 328 w 388"/>
                    <a:gd name="T5" fmla="*/ 86 h 86"/>
                    <a:gd name="T6" fmla="*/ 388 w 388"/>
                    <a:gd name="T7" fmla="*/ 0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8" h="86">
                      <a:moveTo>
                        <a:pt x="388" y="0"/>
                      </a:moveTo>
                      <a:lnTo>
                        <a:pt x="0" y="42"/>
                      </a:lnTo>
                      <a:lnTo>
                        <a:pt x="328" y="86"/>
                      </a:lnTo>
                      <a:lnTo>
                        <a:pt x="38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02" name="Freeform 509">
                  <a:extLst>
                    <a:ext uri="{FF2B5EF4-FFF2-40B4-BE49-F238E27FC236}">
                      <a16:creationId xmlns:a16="http://schemas.microsoft.com/office/drawing/2014/main" id="{A32FB590-690B-9815-AC54-7051A0FA4E4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00" y="1433"/>
                  <a:ext cx="388" cy="86"/>
                </a:xfrm>
                <a:custGeom>
                  <a:avLst/>
                  <a:gdLst>
                    <a:gd name="T0" fmla="*/ 388 w 388"/>
                    <a:gd name="T1" fmla="*/ 0 h 86"/>
                    <a:gd name="T2" fmla="*/ 0 w 388"/>
                    <a:gd name="T3" fmla="*/ 42 h 86"/>
                    <a:gd name="T4" fmla="*/ 328 w 388"/>
                    <a:gd name="T5" fmla="*/ 86 h 86"/>
                    <a:gd name="T6" fmla="*/ 388 w 388"/>
                    <a:gd name="T7" fmla="*/ 0 h 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8" h="86">
                      <a:moveTo>
                        <a:pt x="388" y="0"/>
                      </a:moveTo>
                      <a:lnTo>
                        <a:pt x="0" y="42"/>
                      </a:lnTo>
                      <a:lnTo>
                        <a:pt x="328" y="86"/>
                      </a:lnTo>
                      <a:lnTo>
                        <a:pt x="388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03" name="Freeform 510">
                  <a:extLst>
                    <a:ext uri="{FF2B5EF4-FFF2-40B4-BE49-F238E27FC236}">
                      <a16:creationId xmlns:a16="http://schemas.microsoft.com/office/drawing/2014/main" id="{585AADA8-16E3-EA2A-CBE8-4F8EC3555D0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375" y="2790"/>
                  <a:ext cx="241" cy="218"/>
                </a:xfrm>
                <a:custGeom>
                  <a:avLst/>
                  <a:gdLst>
                    <a:gd name="T0" fmla="*/ 147 w 241"/>
                    <a:gd name="T1" fmla="*/ 0 h 218"/>
                    <a:gd name="T2" fmla="*/ 147 w 241"/>
                    <a:gd name="T3" fmla="*/ 0 h 218"/>
                    <a:gd name="T4" fmla="*/ 0 w 241"/>
                    <a:gd name="T5" fmla="*/ 218 h 218"/>
                    <a:gd name="T6" fmla="*/ 241 w 241"/>
                    <a:gd name="T7" fmla="*/ 115 h 218"/>
                    <a:gd name="T8" fmla="*/ 147 w 241"/>
                    <a:gd name="T9" fmla="*/ 0 h 2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1" h="218">
                      <a:moveTo>
                        <a:pt x="147" y="0"/>
                      </a:moveTo>
                      <a:lnTo>
                        <a:pt x="147" y="0"/>
                      </a:lnTo>
                      <a:lnTo>
                        <a:pt x="0" y="218"/>
                      </a:lnTo>
                      <a:lnTo>
                        <a:pt x="241" y="115"/>
                      </a:lnTo>
                      <a:lnTo>
                        <a:pt x="147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04" name="Freeform 511">
                  <a:extLst>
                    <a:ext uri="{FF2B5EF4-FFF2-40B4-BE49-F238E27FC236}">
                      <a16:creationId xmlns:a16="http://schemas.microsoft.com/office/drawing/2014/main" id="{79274D96-BA67-4237-C6AB-001B49953AD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375" y="2790"/>
                  <a:ext cx="241" cy="218"/>
                </a:xfrm>
                <a:custGeom>
                  <a:avLst/>
                  <a:gdLst>
                    <a:gd name="T0" fmla="*/ 147 w 241"/>
                    <a:gd name="T1" fmla="*/ 0 h 218"/>
                    <a:gd name="T2" fmla="*/ 147 w 241"/>
                    <a:gd name="T3" fmla="*/ 0 h 218"/>
                    <a:gd name="T4" fmla="*/ 0 w 241"/>
                    <a:gd name="T5" fmla="*/ 218 h 218"/>
                    <a:gd name="T6" fmla="*/ 241 w 241"/>
                    <a:gd name="T7" fmla="*/ 115 h 218"/>
                    <a:gd name="T8" fmla="*/ 147 w 241"/>
                    <a:gd name="T9" fmla="*/ 0 h 2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1" h="218">
                      <a:moveTo>
                        <a:pt x="147" y="0"/>
                      </a:moveTo>
                      <a:lnTo>
                        <a:pt x="147" y="0"/>
                      </a:lnTo>
                      <a:lnTo>
                        <a:pt x="0" y="218"/>
                      </a:lnTo>
                      <a:lnTo>
                        <a:pt x="241" y="115"/>
                      </a:lnTo>
                      <a:lnTo>
                        <a:pt x="147" y="0"/>
                      </a:lnTo>
                    </a:path>
                  </a:pathLst>
                </a:custGeom>
                <a:solidFill>
                  <a:srgbClr val="FFFFFF">
                    <a:alpha val="16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05" name="Freeform 512">
                  <a:extLst>
                    <a:ext uri="{FF2B5EF4-FFF2-40B4-BE49-F238E27FC236}">
                      <a16:creationId xmlns:a16="http://schemas.microsoft.com/office/drawing/2014/main" id="{00CABC28-54EE-B181-D3DE-9CB10E1A14D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22" y="2512"/>
                  <a:ext cx="344" cy="278"/>
                </a:xfrm>
                <a:custGeom>
                  <a:avLst/>
                  <a:gdLst>
                    <a:gd name="T0" fmla="*/ 344 w 344"/>
                    <a:gd name="T1" fmla="*/ 0 h 278"/>
                    <a:gd name="T2" fmla="*/ 344 w 344"/>
                    <a:gd name="T3" fmla="*/ 0 h 278"/>
                    <a:gd name="T4" fmla="*/ 0 w 344"/>
                    <a:gd name="T5" fmla="*/ 278 h 278"/>
                    <a:gd name="T6" fmla="*/ 268 w 344"/>
                    <a:gd name="T7" fmla="*/ 218 h 278"/>
                    <a:gd name="T8" fmla="*/ 344 w 344"/>
                    <a:gd name="T9" fmla="*/ 0 h 2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4" h="278">
                      <a:moveTo>
                        <a:pt x="344" y="0"/>
                      </a:moveTo>
                      <a:lnTo>
                        <a:pt x="344" y="0"/>
                      </a:lnTo>
                      <a:lnTo>
                        <a:pt x="0" y="278"/>
                      </a:lnTo>
                      <a:lnTo>
                        <a:pt x="268" y="218"/>
                      </a:lnTo>
                      <a:lnTo>
                        <a:pt x="34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06" name="Freeform 513">
                  <a:extLst>
                    <a:ext uri="{FF2B5EF4-FFF2-40B4-BE49-F238E27FC236}">
                      <a16:creationId xmlns:a16="http://schemas.microsoft.com/office/drawing/2014/main" id="{1DE51400-6FB3-3DF0-A8FA-F255EAFC995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22" y="2512"/>
                  <a:ext cx="344" cy="278"/>
                </a:xfrm>
                <a:custGeom>
                  <a:avLst/>
                  <a:gdLst>
                    <a:gd name="T0" fmla="*/ 344 w 344"/>
                    <a:gd name="T1" fmla="*/ 0 h 278"/>
                    <a:gd name="T2" fmla="*/ 344 w 344"/>
                    <a:gd name="T3" fmla="*/ 0 h 278"/>
                    <a:gd name="T4" fmla="*/ 0 w 344"/>
                    <a:gd name="T5" fmla="*/ 278 h 278"/>
                    <a:gd name="T6" fmla="*/ 268 w 344"/>
                    <a:gd name="T7" fmla="*/ 218 h 278"/>
                    <a:gd name="T8" fmla="*/ 344 w 344"/>
                    <a:gd name="T9" fmla="*/ 0 h 2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4" h="278">
                      <a:moveTo>
                        <a:pt x="344" y="0"/>
                      </a:moveTo>
                      <a:lnTo>
                        <a:pt x="344" y="0"/>
                      </a:lnTo>
                      <a:lnTo>
                        <a:pt x="0" y="278"/>
                      </a:lnTo>
                      <a:lnTo>
                        <a:pt x="268" y="218"/>
                      </a:lnTo>
                      <a:lnTo>
                        <a:pt x="344" y="0"/>
                      </a:lnTo>
                    </a:path>
                  </a:pathLst>
                </a:custGeom>
                <a:solidFill>
                  <a:srgbClr val="FFFFFF">
                    <a:alpha val="16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07" name="Freeform 514">
                  <a:extLst>
                    <a:ext uri="{FF2B5EF4-FFF2-40B4-BE49-F238E27FC236}">
                      <a16:creationId xmlns:a16="http://schemas.microsoft.com/office/drawing/2014/main" id="{0E60EC75-FB1B-7FE9-2F87-5CAC771D558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228" y="1433"/>
                  <a:ext cx="181" cy="194"/>
                </a:xfrm>
                <a:custGeom>
                  <a:avLst/>
                  <a:gdLst>
                    <a:gd name="T0" fmla="*/ 60 w 181"/>
                    <a:gd name="T1" fmla="*/ 0 h 194"/>
                    <a:gd name="T2" fmla="*/ 60 w 181"/>
                    <a:gd name="T3" fmla="*/ 0 h 194"/>
                    <a:gd name="T4" fmla="*/ 0 w 181"/>
                    <a:gd name="T5" fmla="*/ 86 h 194"/>
                    <a:gd name="T6" fmla="*/ 181 w 181"/>
                    <a:gd name="T7" fmla="*/ 194 h 194"/>
                    <a:gd name="T8" fmla="*/ 60 w 181"/>
                    <a:gd name="T9" fmla="*/ 0 h 1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1" h="194">
                      <a:moveTo>
                        <a:pt x="60" y="0"/>
                      </a:moveTo>
                      <a:lnTo>
                        <a:pt x="60" y="0"/>
                      </a:lnTo>
                      <a:lnTo>
                        <a:pt x="0" y="86"/>
                      </a:lnTo>
                      <a:lnTo>
                        <a:pt x="181" y="194"/>
                      </a:lnTo>
                      <a:lnTo>
                        <a:pt x="6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08" name="Freeform 515">
                  <a:extLst>
                    <a:ext uri="{FF2B5EF4-FFF2-40B4-BE49-F238E27FC236}">
                      <a16:creationId xmlns:a16="http://schemas.microsoft.com/office/drawing/2014/main" id="{36B93E17-4B75-58A1-622D-1DDEDE8703A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228" y="1433"/>
                  <a:ext cx="181" cy="194"/>
                </a:xfrm>
                <a:custGeom>
                  <a:avLst/>
                  <a:gdLst>
                    <a:gd name="T0" fmla="*/ 60 w 181"/>
                    <a:gd name="T1" fmla="*/ 0 h 194"/>
                    <a:gd name="T2" fmla="*/ 60 w 181"/>
                    <a:gd name="T3" fmla="*/ 0 h 194"/>
                    <a:gd name="T4" fmla="*/ 0 w 181"/>
                    <a:gd name="T5" fmla="*/ 86 h 194"/>
                    <a:gd name="T6" fmla="*/ 181 w 181"/>
                    <a:gd name="T7" fmla="*/ 194 h 194"/>
                    <a:gd name="T8" fmla="*/ 60 w 181"/>
                    <a:gd name="T9" fmla="*/ 0 h 1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1" h="194">
                      <a:moveTo>
                        <a:pt x="60" y="0"/>
                      </a:moveTo>
                      <a:lnTo>
                        <a:pt x="60" y="0"/>
                      </a:lnTo>
                      <a:lnTo>
                        <a:pt x="0" y="86"/>
                      </a:lnTo>
                      <a:lnTo>
                        <a:pt x="181" y="194"/>
                      </a:lnTo>
                      <a:lnTo>
                        <a:pt x="60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09" name="Freeform 516">
                  <a:extLst>
                    <a:ext uri="{FF2B5EF4-FFF2-40B4-BE49-F238E27FC236}">
                      <a16:creationId xmlns:a16="http://schemas.microsoft.com/office/drawing/2014/main" id="{19666BDD-2648-2D63-1F10-3FD57C39EE3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22" y="2422"/>
                  <a:ext cx="344" cy="368"/>
                </a:xfrm>
                <a:custGeom>
                  <a:avLst/>
                  <a:gdLst>
                    <a:gd name="T0" fmla="*/ 37 w 344"/>
                    <a:gd name="T1" fmla="*/ 0 h 368"/>
                    <a:gd name="T2" fmla="*/ 0 w 344"/>
                    <a:gd name="T3" fmla="*/ 368 h 368"/>
                    <a:gd name="T4" fmla="*/ 344 w 344"/>
                    <a:gd name="T5" fmla="*/ 90 h 368"/>
                    <a:gd name="T6" fmla="*/ 37 w 344"/>
                    <a:gd name="T7" fmla="*/ 0 h 3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44" h="368">
                      <a:moveTo>
                        <a:pt x="37" y="0"/>
                      </a:moveTo>
                      <a:lnTo>
                        <a:pt x="0" y="368"/>
                      </a:lnTo>
                      <a:lnTo>
                        <a:pt x="344" y="90"/>
                      </a:lnTo>
                      <a:lnTo>
                        <a:pt x="37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10" name="Freeform 518">
                  <a:extLst>
                    <a:ext uri="{FF2B5EF4-FFF2-40B4-BE49-F238E27FC236}">
                      <a16:creationId xmlns:a16="http://schemas.microsoft.com/office/drawing/2014/main" id="{781A8F55-20FA-737D-512C-41182E3BB89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59" y="2302"/>
                  <a:ext cx="307" cy="210"/>
                </a:xfrm>
                <a:custGeom>
                  <a:avLst/>
                  <a:gdLst>
                    <a:gd name="T0" fmla="*/ 218 w 307"/>
                    <a:gd name="T1" fmla="*/ 0 h 210"/>
                    <a:gd name="T2" fmla="*/ 0 w 307"/>
                    <a:gd name="T3" fmla="*/ 120 h 210"/>
                    <a:gd name="T4" fmla="*/ 307 w 307"/>
                    <a:gd name="T5" fmla="*/ 210 h 210"/>
                    <a:gd name="T6" fmla="*/ 218 w 307"/>
                    <a:gd name="T7" fmla="*/ 0 h 2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07" h="210">
                      <a:moveTo>
                        <a:pt x="218" y="0"/>
                      </a:moveTo>
                      <a:lnTo>
                        <a:pt x="0" y="120"/>
                      </a:lnTo>
                      <a:lnTo>
                        <a:pt x="307" y="210"/>
                      </a:lnTo>
                      <a:lnTo>
                        <a:pt x="21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11" name="Freeform 519">
                  <a:extLst>
                    <a:ext uri="{FF2B5EF4-FFF2-40B4-BE49-F238E27FC236}">
                      <a16:creationId xmlns:a16="http://schemas.microsoft.com/office/drawing/2014/main" id="{73E36550-10D2-7FAA-408E-BEBEC5F4AAD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559" y="2302"/>
                  <a:ext cx="307" cy="210"/>
                </a:xfrm>
                <a:custGeom>
                  <a:avLst/>
                  <a:gdLst>
                    <a:gd name="T0" fmla="*/ 218 w 307"/>
                    <a:gd name="T1" fmla="*/ 0 h 210"/>
                    <a:gd name="T2" fmla="*/ 0 w 307"/>
                    <a:gd name="T3" fmla="*/ 120 h 210"/>
                    <a:gd name="T4" fmla="*/ 307 w 307"/>
                    <a:gd name="T5" fmla="*/ 210 h 210"/>
                    <a:gd name="T6" fmla="*/ 218 w 307"/>
                    <a:gd name="T7" fmla="*/ 0 h 2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07" h="210">
                      <a:moveTo>
                        <a:pt x="218" y="0"/>
                      </a:moveTo>
                      <a:lnTo>
                        <a:pt x="0" y="120"/>
                      </a:lnTo>
                      <a:lnTo>
                        <a:pt x="307" y="210"/>
                      </a:lnTo>
                      <a:lnTo>
                        <a:pt x="218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12" name="Freeform 520">
                  <a:extLst>
                    <a:ext uri="{FF2B5EF4-FFF2-40B4-BE49-F238E27FC236}">
                      <a16:creationId xmlns:a16="http://schemas.microsoft.com/office/drawing/2014/main" id="{0F6B90F3-114D-C437-7FB4-A6E5419ACE0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03" y="1722"/>
                  <a:ext cx="147" cy="343"/>
                </a:xfrm>
                <a:custGeom>
                  <a:avLst/>
                  <a:gdLst>
                    <a:gd name="T0" fmla="*/ 87 w 147"/>
                    <a:gd name="T1" fmla="*/ 0 h 343"/>
                    <a:gd name="T2" fmla="*/ 87 w 147"/>
                    <a:gd name="T3" fmla="*/ 0 h 343"/>
                    <a:gd name="T4" fmla="*/ 0 w 147"/>
                    <a:gd name="T5" fmla="*/ 183 h 343"/>
                    <a:gd name="T6" fmla="*/ 147 w 147"/>
                    <a:gd name="T7" fmla="*/ 343 h 343"/>
                    <a:gd name="T8" fmla="*/ 87 w 147"/>
                    <a:gd name="T9" fmla="*/ 0 h 3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7" h="343">
                      <a:moveTo>
                        <a:pt x="87" y="0"/>
                      </a:moveTo>
                      <a:lnTo>
                        <a:pt x="87" y="0"/>
                      </a:lnTo>
                      <a:lnTo>
                        <a:pt x="0" y="183"/>
                      </a:lnTo>
                      <a:lnTo>
                        <a:pt x="147" y="343"/>
                      </a:lnTo>
                      <a:lnTo>
                        <a:pt x="87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13" name="Freeform 521">
                  <a:extLst>
                    <a:ext uri="{FF2B5EF4-FFF2-40B4-BE49-F238E27FC236}">
                      <a16:creationId xmlns:a16="http://schemas.microsoft.com/office/drawing/2014/main" id="{4CDC5D94-5E8E-2362-92C8-844462518F5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03" y="1722"/>
                  <a:ext cx="147" cy="343"/>
                </a:xfrm>
                <a:custGeom>
                  <a:avLst/>
                  <a:gdLst>
                    <a:gd name="T0" fmla="*/ 87 w 147"/>
                    <a:gd name="T1" fmla="*/ 0 h 343"/>
                    <a:gd name="T2" fmla="*/ 87 w 147"/>
                    <a:gd name="T3" fmla="*/ 0 h 343"/>
                    <a:gd name="T4" fmla="*/ 0 w 147"/>
                    <a:gd name="T5" fmla="*/ 183 h 343"/>
                    <a:gd name="T6" fmla="*/ 147 w 147"/>
                    <a:gd name="T7" fmla="*/ 343 h 343"/>
                    <a:gd name="T8" fmla="*/ 87 w 147"/>
                    <a:gd name="T9" fmla="*/ 0 h 3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7" h="343">
                      <a:moveTo>
                        <a:pt x="87" y="0"/>
                      </a:moveTo>
                      <a:lnTo>
                        <a:pt x="87" y="0"/>
                      </a:lnTo>
                      <a:lnTo>
                        <a:pt x="0" y="183"/>
                      </a:lnTo>
                      <a:lnTo>
                        <a:pt x="147" y="343"/>
                      </a:lnTo>
                      <a:lnTo>
                        <a:pt x="87" y="0"/>
                      </a:lnTo>
                    </a:path>
                  </a:pathLst>
                </a:custGeom>
                <a:solidFill>
                  <a:srgbClr val="FFFFFF">
                    <a:alpha val="16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14" name="Freeform 522">
                  <a:extLst>
                    <a:ext uri="{FF2B5EF4-FFF2-40B4-BE49-F238E27FC236}">
                      <a16:creationId xmlns:a16="http://schemas.microsoft.com/office/drawing/2014/main" id="{7B148D58-A3B2-45D6-7B9B-B444543BBBF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77" y="2065"/>
                  <a:ext cx="89" cy="447"/>
                </a:xfrm>
                <a:custGeom>
                  <a:avLst/>
                  <a:gdLst>
                    <a:gd name="T0" fmla="*/ 73 w 89"/>
                    <a:gd name="T1" fmla="*/ 0 h 447"/>
                    <a:gd name="T2" fmla="*/ 73 w 89"/>
                    <a:gd name="T3" fmla="*/ 0 h 447"/>
                    <a:gd name="T4" fmla="*/ 0 w 89"/>
                    <a:gd name="T5" fmla="*/ 237 h 447"/>
                    <a:gd name="T6" fmla="*/ 89 w 89"/>
                    <a:gd name="T7" fmla="*/ 447 h 447"/>
                    <a:gd name="T8" fmla="*/ 73 w 89"/>
                    <a:gd name="T9" fmla="*/ 0 h 4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9" h="447">
                      <a:moveTo>
                        <a:pt x="73" y="0"/>
                      </a:moveTo>
                      <a:lnTo>
                        <a:pt x="73" y="0"/>
                      </a:lnTo>
                      <a:lnTo>
                        <a:pt x="0" y="237"/>
                      </a:lnTo>
                      <a:lnTo>
                        <a:pt x="89" y="447"/>
                      </a:lnTo>
                      <a:lnTo>
                        <a:pt x="7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15" name="Freeform 523">
                  <a:extLst>
                    <a:ext uri="{FF2B5EF4-FFF2-40B4-BE49-F238E27FC236}">
                      <a16:creationId xmlns:a16="http://schemas.microsoft.com/office/drawing/2014/main" id="{4407CE01-52C5-0380-8696-828E3029CAD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77" y="2065"/>
                  <a:ext cx="89" cy="447"/>
                </a:xfrm>
                <a:custGeom>
                  <a:avLst/>
                  <a:gdLst>
                    <a:gd name="T0" fmla="*/ 73 w 89"/>
                    <a:gd name="T1" fmla="*/ 0 h 447"/>
                    <a:gd name="T2" fmla="*/ 73 w 89"/>
                    <a:gd name="T3" fmla="*/ 0 h 447"/>
                    <a:gd name="T4" fmla="*/ 0 w 89"/>
                    <a:gd name="T5" fmla="*/ 237 h 447"/>
                    <a:gd name="T6" fmla="*/ 89 w 89"/>
                    <a:gd name="T7" fmla="*/ 447 h 447"/>
                    <a:gd name="T8" fmla="*/ 73 w 89"/>
                    <a:gd name="T9" fmla="*/ 0 h 4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9" h="447">
                      <a:moveTo>
                        <a:pt x="73" y="0"/>
                      </a:moveTo>
                      <a:lnTo>
                        <a:pt x="73" y="0"/>
                      </a:lnTo>
                      <a:lnTo>
                        <a:pt x="0" y="237"/>
                      </a:lnTo>
                      <a:lnTo>
                        <a:pt x="89" y="447"/>
                      </a:lnTo>
                      <a:lnTo>
                        <a:pt x="73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16" name="Freeform 524">
                  <a:extLst>
                    <a:ext uri="{FF2B5EF4-FFF2-40B4-BE49-F238E27FC236}">
                      <a16:creationId xmlns:a16="http://schemas.microsoft.com/office/drawing/2014/main" id="{53C090A9-9106-EFB6-203E-AB4B13E6195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850" y="1924"/>
                  <a:ext cx="110" cy="191"/>
                </a:xfrm>
                <a:custGeom>
                  <a:avLst/>
                  <a:gdLst>
                    <a:gd name="T0" fmla="*/ 71 w 110"/>
                    <a:gd name="T1" fmla="*/ 0 h 191"/>
                    <a:gd name="T2" fmla="*/ 71 w 110"/>
                    <a:gd name="T3" fmla="*/ 0 h 191"/>
                    <a:gd name="T4" fmla="*/ 0 w 110"/>
                    <a:gd name="T5" fmla="*/ 141 h 191"/>
                    <a:gd name="T6" fmla="*/ 110 w 110"/>
                    <a:gd name="T7" fmla="*/ 191 h 191"/>
                    <a:gd name="T8" fmla="*/ 71 w 110"/>
                    <a:gd name="T9" fmla="*/ 0 h 1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0" h="191">
                      <a:moveTo>
                        <a:pt x="71" y="0"/>
                      </a:moveTo>
                      <a:lnTo>
                        <a:pt x="71" y="0"/>
                      </a:lnTo>
                      <a:lnTo>
                        <a:pt x="0" y="141"/>
                      </a:lnTo>
                      <a:lnTo>
                        <a:pt x="110" y="191"/>
                      </a:lnTo>
                      <a:lnTo>
                        <a:pt x="7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17" name="Freeform 525">
                  <a:extLst>
                    <a:ext uri="{FF2B5EF4-FFF2-40B4-BE49-F238E27FC236}">
                      <a16:creationId xmlns:a16="http://schemas.microsoft.com/office/drawing/2014/main" id="{8448924F-7C53-D31C-1800-47B1FE91E98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850" y="1924"/>
                  <a:ext cx="110" cy="191"/>
                </a:xfrm>
                <a:custGeom>
                  <a:avLst/>
                  <a:gdLst>
                    <a:gd name="T0" fmla="*/ 71 w 110"/>
                    <a:gd name="T1" fmla="*/ 0 h 191"/>
                    <a:gd name="T2" fmla="*/ 71 w 110"/>
                    <a:gd name="T3" fmla="*/ 0 h 191"/>
                    <a:gd name="T4" fmla="*/ 0 w 110"/>
                    <a:gd name="T5" fmla="*/ 141 h 191"/>
                    <a:gd name="T6" fmla="*/ 110 w 110"/>
                    <a:gd name="T7" fmla="*/ 191 h 191"/>
                    <a:gd name="T8" fmla="*/ 71 w 110"/>
                    <a:gd name="T9" fmla="*/ 0 h 1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0" h="191">
                      <a:moveTo>
                        <a:pt x="71" y="0"/>
                      </a:moveTo>
                      <a:lnTo>
                        <a:pt x="71" y="0"/>
                      </a:lnTo>
                      <a:lnTo>
                        <a:pt x="0" y="141"/>
                      </a:lnTo>
                      <a:lnTo>
                        <a:pt x="110" y="191"/>
                      </a:lnTo>
                      <a:lnTo>
                        <a:pt x="71" y="0"/>
                      </a:lnTo>
                    </a:path>
                  </a:pathLst>
                </a:custGeom>
                <a:solidFill>
                  <a:srgbClr val="FFFFFF">
                    <a:alpha val="28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18" name="Freeform 526">
                  <a:extLst>
                    <a:ext uri="{FF2B5EF4-FFF2-40B4-BE49-F238E27FC236}">
                      <a16:creationId xmlns:a16="http://schemas.microsoft.com/office/drawing/2014/main" id="{5FDD7B05-A82C-A4FB-FC72-6D5750549E5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288" y="1433"/>
                  <a:ext cx="344" cy="194"/>
                </a:xfrm>
                <a:custGeom>
                  <a:avLst/>
                  <a:gdLst>
                    <a:gd name="T0" fmla="*/ 0 w 344"/>
                    <a:gd name="T1" fmla="*/ 0 h 194"/>
                    <a:gd name="T2" fmla="*/ 0 w 344"/>
                    <a:gd name="T3" fmla="*/ 0 h 194"/>
                    <a:gd name="T4" fmla="*/ 121 w 344"/>
                    <a:gd name="T5" fmla="*/ 194 h 194"/>
                    <a:gd name="T6" fmla="*/ 344 w 344"/>
                    <a:gd name="T7" fmla="*/ 176 h 194"/>
                    <a:gd name="T8" fmla="*/ 0 w 344"/>
                    <a:gd name="T9" fmla="*/ 0 h 1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4" h="19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121" y="194"/>
                      </a:lnTo>
                      <a:lnTo>
                        <a:pt x="344" y="176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19" name="Freeform 527">
                  <a:extLst>
                    <a:ext uri="{FF2B5EF4-FFF2-40B4-BE49-F238E27FC236}">
                      <a16:creationId xmlns:a16="http://schemas.microsoft.com/office/drawing/2014/main" id="{4E520093-4453-681F-4422-5D6574B15F0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288" y="1433"/>
                  <a:ext cx="344" cy="194"/>
                </a:xfrm>
                <a:custGeom>
                  <a:avLst/>
                  <a:gdLst>
                    <a:gd name="T0" fmla="*/ 0 w 344"/>
                    <a:gd name="T1" fmla="*/ 0 h 194"/>
                    <a:gd name="T2" fmla="*/ 0 w 344"/>
                    <a:gd name="T3" fmla="*/ 0 h 194"/>
                    <a:gd name="T4" fmla="*/ 121 w 344"/>
                    <a:gd name="T5" fmla="*/ 194 h 194"/>
                    <a:gd name="T6" fmla="*/ 344 w 344"/>
                    <a:gd name="T7" fmla="*/ 176 h 194"/>
                    <a:gd name="T8" fmla="*/ 0 w 344"/>
                    <a:gd name="T9" fmla="*/ 0 h 1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4" h="19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121" y="194"/>
                      </a:lnTo>
                      <a:lnTo>
                        <a:pt x="344" y="176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FFFFFF">
                    <a:alpha val="16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20" name="Freeform 528">
                  <a:extLst>
                    <a:ext uri="{FF2B5EF4-FFF2-40B4-BE49-F238E27FC236}">
                      <a16:creationId xmlns:a16="http://schemas.microsoft.com/office/drawing/2014/main" id="{A5DA27DD-5BC3-86FE-75C4-3EABCE2F3B2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09" y="1609"/>
                  <a:ext cx="223" cy="120"/>
                </a:xfrm>
                <a:custGeom>
                  <a:avLst/>
                  <a:gdLst>
                    <a:gd name="T0" fmla="*/ 223 w 223"/>
                    <a:gd name="T1" fmla="*/ 0 h 120"/>
                    <a:gd name="T2" fmla="*/ 223 w 223"/>
                    <a:gd name="T3" fmla="*/ 0 h 120"/>
                    <a:gd name="T4" fmla="*/ 0 w 223"/>
                    <a:gd name="T5" fmla="*/ 18 h 120"/>
                    <a:gd name="T6" fmla="*/ 223 w 223"/>
                    <a:gd name="T7" fmla="*/ 120 h 120"/>
                    <a:gd name="T8" fmla="*/ 223 w 223"/>
                    <a:gd name="T9" fmla="*/ 0 h 1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3" h="120">
                      <a:moveTo>
                        <a:pt x="223" y="0"/>
                      </a:moveTo>
                      <a:lnTo>
                        <a:pt x="223" y="0"/>
                      </a:lnTo>
                      <a:lnTo>
                        <a:pt x="0" y="18"/>
                      </a:lnTo>
                      <a:lnTo>
                        <a:pt x="223" y="120"/>
                      </a:lnTo>
                      <a:lnTo>
                        <a:pt x="22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21" name="Freeform 529">
                  <a:extLst>
                    <a:ext uri="{FF2B5EF4-FFF2-40B4-BE49-F238E27FC236}">
                      <a16:creationId xmlns:a16="http://schemas.microsoft.com/office/drawing/2014/main" id="{33B11F67-7B55-6836-D957-1F6573842AB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409" y="1609"/>
                  <a:ext cx="223" cy="120"/>
                </a:xfrm>
                <a:custGeom>
                  <a:avLst/>
                  <a:gdLst>
                    <a:gd name="T0" fmla="*/ 223 w 223"/>
                    <a:gd name="T1" fmla="*/ 0 h 120"/>
                    <a:gd name="T2" fmla="*/ 223 w 223"/>
                    <a:gd name="T3" fmla="*/ 0 h 120"/>
                    <a:gd name="T4" fmla="*/ 0 w 223"/>
                    <a:gd name="T5" fmla="*/ 18 h 120"/>
                    <a:gd name="T6" fmla="*/ 223 w 223"/>
                    <a:gd name="T7" fmla="*/ 120 h 120"/>
                    <a:gd name="T8" fmla="*/ 223 w 223"/>
                    <a:gd name="T9" fmla="*/ 0 h 1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3" h="120">
                      <a:moveTo>
                        <a:pt x="223" y="0"/>
                      </a:moveTo>
                      <a:lnTo>
                        <a:pt x="223" y="0"/>
                      </a:lnTo>
                      <a:lnTo>
                        <a:pt x="0" y="18"/>
                      </a:lnTo>
                      <a:lnTo>
                        <a:pt x="223" y="120"/>
                      </a:lnTo>
                      <a:lnTo>
                        <a:pt x="223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22" name="Freeform 530">
                  <a:extLst>
                    <a:ext uri="{FF2B5EF4-FFF2-40B4-BE49-F238E27FC236}">
                      <a16:creationId xmlns:a16="http://schemas.microsoft.com/office/drawing/2014/main" id="{7305940D-6EAD-3864-CB52-A2889EC29C8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32" y="1609"/>
                  <a:ext cx="158" cy="120"/>
                </a:xfrm>
                <a:custGeom>
                  <a:avLst/>
                  <a:gdLst>
                    <a:gd name="T0" fmla="*/ 0 w 158"/>
                    <a:gd name="T1" fmla="*/ 0 h 120"/>
                    <a:gd name="T2" fmla="*/ 0 w 158"/>
                    <a:gd name="T3" fmla="*/ 0 h 120"/>
                    <a:gd name="T4" fmla="*/ 0 w 158"/>
                    <a:gd name="T5" fmla="*/ 120 h 120"/>
                    <a:gd name="T6" fmla="*/ 158 w 158"/>
                    <a:gd name="T7" fmla="*/ 113 h 120"/>
                    <a:gd name="T8" fmla="*/ 0 w 158"/>
                    <a:gd name="T9" fmla="*/ 0 h 1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8" h="12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120"/>
                      </a:lnTo>
                      <a:lnTo>
                        <a:pt x="158" y="11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23" name="Freeform 531">
                  <a:extLst>
                    <a:ext uri="{FF2B5EF4-FFF2-40B4-BE49-F238E27FC236}">
                      <a16:creationId xmlns:a16="http://schemas.microsoft.com/office/drawing/2014/main" id="{02A399E9-163E-053C-11E0-15EC46C3A3C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32" y="1609"/>
                  <a:ext cx="158" cy="120"/>
                </a:xfrm>
                <a:custGeom>
                  <a:avLst/>
                  <a:gdLst>
                    <a:gd name="T0" fmla="*/ 0 w 158"/>
                    <a:gd name="T1" fmla="*/ 0 h 120"/>
                    <a:gd name="T2" fmla="*/ 0 w 158"/>
                    <a:gd name="T3" fmla="*/ 0 h 120"/>
                    <a:gd name="T4" fmla="*/ 0 w 158"/>
                    <a:gd name="T5" fmla="*/ 120 h 120"/>
                    <a:gd name="T6" fmla="*/ 158 w 158"/>
                    <a:gd name="T7" fmla="*/ 113 h 120"/>
                    <a:gd name="T8" fmla="*/ 0 w 158"/>
                    <a:gd name="T9" fmla="*/ 0 h 1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8" h="120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120"/>
                      </a:lnTo>
                      <a:lnTo>
                        <a:pt x="158" y="113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FFFFFF">
                    <a:alpha val="28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24" name="Freeform 532">
                  <a:extLst>
                    <a:ext uri="{FF2B5EF4-FFF2-40B4-BE49-F238E27FC236}">
                      <a16:creationId xmlns:a16="http://schemas.microsoft.com/office/drawing/2014/main" id="{48E86DA8-1EF4-B681-E2ED-497D0F5D1BD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456" y="1937"/>
                  <a:ext cx="136" cy="354"/>
                </a:xfrm>
                <a:custGeom>
                  <a:avLst/>
                  <a:gdLst>
                    <a:gd name="T0" fmla="*/ 0 w 136"/>
                    <a:gd name="T1" fmla="*/ 0 h 354"/>
                    <a:gd name="T2" fmla="*/ 0 w 136"/>
                    <a:gd name="T3" fmla="*/ 0 h 354"/>
                    <a:gd name="T4" fmla="*/ 0 w 136"/>
                    <a:gd name="T5" fmla="*/ 354 h 354"/>
                    <a:gd name="T6" fmla="*/ 136 w 136"/>
                    <a:gd name="T7" fmla="*/ 278 h 354"/>
                    <a:gd name="T8" fmla="*/ 0 w 136"/>
                    <a:gd name="T9" fmla="*/ 0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6" h="35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354"/>
                      </a:lnTo>
                      <a:lnTo>
                        <a:pt x="136" y="27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25" name="Freeform 533">
                  <a:extLst>
                    <a:ext uri="{FF2B5EF4-FFF2-40B4-BE49-F238E27FC236}">
                      <a16:creationId xmlns:a16="http://schemas.microsoft.com/office/drawing/2014/main" id="{FFBD872B-23B9-3C37-02C3-76EFA485994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456" y="1937"/>
                  <a:ext cx="136" cy="354"/>
                </a:xfrm>
                <a:custGeom>
                  <a:avLst/>
                  <a:gdLst>
                    <a:gd name="T0" fmla="*/ 0 w 136"/>
                    <a:gd name="T1" fmla="*/ 0 h 354"/>
                    <a:gd name="T2" fmla="*/ 0 w 136"/>
                    <a:gd name="T3" fmla="*/ 0 h 354"/>
                    <a:gd name="T4" fmla="*/ 0 w 136"/>
                    <a:gd name="T5" fmla="*/ 354 h 354"/>
                    <a:gd name="T6" fmla="*/ 136 w 136"/>
                    <a:gd name="T7" fmla="*/ 278 h 354"/>
                    <a:gd name="T8" fmla="*/ 0 w 136"/>
                    <a:gd name="T9" fmla="*/ 0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6" h="354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354"/>
                      </a:lnTo>
                      <a:lnTo>
                        <a:pt x="136" y="278"/>
                      </a:lnTo>
                      <a:lnTo>
                        <a:pt x="0" y="0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26" name="Freeform 534">
                  <a:extLst>
                    <a:ext uri="{FF2B5EF4-FFF2-40B4-BE49-F238E27FC236}">
                      <a16:creationId xmlns:a16="http://schemas.microsoft.com/office/drawing/2014/main" id="{A5B9AEE5-4385-EAFB-B35C-F11DBBE7229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86" y="1519"/>
                  <a:ext cx="334" cy="294"/>
                </a:xfrm>
                <a:custGeom>
                  <a:avLst/>
                  <a:gdLst>
                    <a:gd name="T0" fmla="*/ 242 w 334"/>
                    <a:gd name="T1" fmla="*/ 0 h 294"/>
                    <a:gd name="T2" fmla="*/ 242 w 334"/>
                    <a:gd name="T3" fmla="*/ 0 h 294"/>
                    <a:gd name="T4" fmla="*/ 0 w 334"/>
                    <a:gd name="T5" fmla="*/ 74 h 294"/>
                    <a:gd name="T6" fmla="*/ 334 w 334"/>
                    <a:gd name="T7" fmla="*/ 294 h 294"/>
                    <a:gd name="T8" fmla="*/ 242 w 334"/>
                    <a:gd name="T9" fmla="*/ 0 h 2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4" h="294">
                      <a:moveTo>
                        <a:pt x="242" y="0"/>
                      </a:moveTo>
                      <a:lnTo>
                        <a:pt x="242" y="0"/>
                      </a:lnTo>
                      <a:lnTo>
                        <a:pt x="0" y="74"/>
                      </a:lnTo>
                      <a:lnTo>
                        <a:pt x="334" y="294"/>
                      </a:lnTo>
                      <a:lnTo>
                        <a:pt x="24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27" name="Freeform 535">
                  <a:extLst>
                    <a:ext uri="{FF2B5EF4-FFF2-40B4-BE49-F238E27FC236}">
                      <a16:creationId xmlns:a16="http://schemas.microsoft.com/office/drawing/2014/main" id="{654DD8F4-CF6D-6A35-20ED-DEC2A207D0B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86" y="1519"/>
                  <a:ext cx="334" cy="294"/>
                </a:xfrm>
                <a:custGeom>
                  <a:avLst/>
                  <a:gdLst>
                    <a:gd name="T0" fmla="*/ 242 w 334"/>
                    <a:gd name="T1" fmla="*/ 0 h 294"/>
                    <a:gd name="T2" fmla="*/ 242 w 334"/>
                    <a:gd name="T3" fmla="*/ 0 h 294"/>
                    <a:gd name="T4" fmla="*/ 0 w 334"/>
                    <a:gd name="T5" fmla="*/ 74 h 294"/>
                    <a:gd name="T6" fmla="*/ 334 w 334"/>
                    <a:gd name="T7" fmla="*/ 294 h 294"/>
                    <a:gd name="T8" fmla="*/ 242 w 334"/>
                    <a:gd name="T9" fmla="*/ 0 h 29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4" h="294">
                      <a:moveTo>
                        <a:pt x="242" y="0"/>
                      </a:moveTo>
                      <a:lnTo>
                        <a:pt x="242" y="0"/>
                      </a:lnTo>
                      <a:lnTo>
                        <a:pt x="0" y="74"/>
                      </a:lnTo>
                      <a:lnTo>
                        <a:pt x="334" y="294"/>
                      </a:lnTo>
                      <a:lnTo>
                        <a:pt x="242" y="0"/>
                      </a:lnTo>
                    </a:path>
                  </a:pathLst>
                </a:custGeom>
                <a:solidFill>
                  <a:srgbClr val="FFFFFF">
                    <a:alpha val="28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28" name="Freeform 538">
                  <a:extLst>
                    <a:ext uri="{FF2B5EF4-FFF2-40B4-BE49-F238E27FC236}">
                      <a16:creationId xmlns:a16="http://schemas.microsoft.com/office/drawing/2014/main" id="{97B86556-4CF9-EC26-6832-B944C9602CB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32" y="2585"/>
                  <a:ext cx="273" cy="179"/>
                </a:xfrm>
                <a:custGeom>
                  <a:avLst/>
                  <a:gdLst>
                    <a:gd name="T0" fmla="*/ 273 w 273"/>
                    <a:gd name="T1" fmla="*/ 0 h 179"/>
                    <a:gd name="T2" fmla="*/ 0 w 273"/>
                    <a:gd name="T3" fmla="*/ 13 h 179"/>
                    <a:gd name="T4" fmla="*/ 123 w 273"/>
                    <a:gd name="T5" fmla="*/ 179 h 179"/>
                    <a:gd name="T6" fmla="*/ 273 w 273"/>
                    <a:gd name="T7" fmla="*/ 0 h 1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3" h="179">
                      <a:moveTo>
                        <a:pt x="273" y="0"/>
                      </a:moveTo>
                      <a:lnTo>
                        <a:pt x="0" y="13"/>
                      </a:lnTo>
                      <a:lnTo>
                        <a:pt x="123" y="179"/>
                      </a:lnTo>
                      <a:lnTo>
                        <a:pt x="27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  <p:sp>
              <p:nvSpPr>
                <p:cNvPr id="229" name="Freeform 539">
                  <a:extLst>
                    <a:ext uri="{FF2B5EF4-FFF2-40B4-BE49-F238E27FC236}">
                      <a16:creationId xmlns:a16="http://schemas.microsoft.com/office/drawing/2014/main" id="{11BCF3A6-947A-1873-60C6-0B9B4B84810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532" y="2585"/>
                  <a:ext cx="273" cy="179"/>
                </a:xfrm>
                <a:custGeom>
                  <a:avLst/>
                  <a:gdLst>
                    <a:gd name="T0" fmla="*/ 273 w 273"/>
                    <a:gd name="T1" fmla="*/ 0 h 179"/>
                    <a:gd name="T2" fmla="*/ 0 w 273"/>
                    <a:gd name="T3" fmla="*/ 13 h 179"/>
                    <a:gd name="T4" fmla="*/ 123 w 273"/>
                    <a:gd name="T5" fmla="*/ 179 h 179"/>
                    <a:gd name="T6" fmla="*/ 273 w 273"/>
                    <a:gd name="T7" fmla="*/ 0 h 1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3" h="179">
                      <a:moveTo>
                        <a:pt x="273" y="0"/>
                      </a:moveTo>
                      <a:lnTo>
                        <a:pt x="0" y="13"/>
                      </a:lnTo>
                      <a:lnTo>
                        <a:pt x="123" y="179"/>
                      </a:lnTo>
                      <a:lnTo>
                        <a:pt x="273" y="0"/>
                      </a:lnTo>
                    </a:path>
                  </a:pathLst>
                </a:custGeom>
                <a:solidFill>
                  <a:srgbClr val="FFFFFF">
                    <a:alpha val="16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defPPr>
                    <a:defRPr lang="ko-KR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1pPr>
                  <a:lvl2pPr marL="4572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2pPr>
                  <a:lvl3pPr marL="9144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3pPr>
                  <a:lvl4pPr marL="13716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4pPr>
                  <a:lvl5pPr marL="182880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5pPr>
                  <a:lvl6pPr marL="22860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6pPr>
                  <a:lvl7pPr marL="27432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7pPr>
                  <a:lvl8pPr marL="32004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8pPr>
                  <a:lvl9pPr marL="3657600" algn="l" defTabSz="914400" rtl="0" eaLnBrk="1" latinLnBrk="1" hangingPunct="1">
                    <a:defRPr kumimoji="1" kern="1200">
                      <a:solidFill>
                        <a:schemeClr val="tx1"/>
                      </a:solidFill>
                      <a:latin typeface="굴림" panose="020B0600000101010101" pitchFamily="50" charset="-127"/>
                      <a:ea typeface="굴림" panose="020B0600000101010101" pitchFamily="50" charset="-127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ko-KR" altLang="en-US">
                    <a:latin typeface="현대체Medium" panose="02020603020101020101" pitchFamily="18" charset="-127"/>
                    <a:ea typeface="현대체Medium" panose="02020603020101020101" pitchFamily="18" charset="-127"/>
                  </a:endParaRPr>
                </a:p>
              </p:txBody>
            </p:sp>
          </p:grpSp>
        </p:grpSp>
        <p:sp>
          <p:nvSpPr>
            <p:cNvPr id="33" name="타원 32">
              <a:extLst>
                <a:ext uri="{FF2B5EF4-FFF2-40B4-BE49-F238E27FC236}">
                  <a16:creationId xmlns:a16="http://schemas.microsoft.com/office/drawing/2014/main" id="{4850C8B5-2B5F-92E2-DEE4-4C3A7C0916B6}"/>
                </a:ext>
              </a:extLst>
            </p:cNvPr>
            <p:cNvSpPr/>
            <p:nvPr/>
          </p:nvSpPr>
          <p:spPr>
            <a:xfrm>
              <a:off x="6961813" y="1557539"/>
              <a:ext cx="3375795" cy="3352916"/>
            </a:xfrm>
            <a:prstGeom prst="ellipse">
              <a:avLst/>
            </a:prstGeom>
            <a:noFill/>
            <a:ln w="22225">
              <a:solidFill>
                <a:schemeClr val="bg1">
                  <a:lumMod val="95000"/>
                  <a:alpha val="84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ko-KR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ko-KR" altLang="en-US">
                <a:solidFill>
                  <a:schemeClr val="tx1"/>
                </a:solidFill>
                <a:latin typeface="현대체Medium" panose="02020603020101020101" pitchFamily="18" charset="-127"/>
                <a:ea typeface="현대체Medium" panose="02020603020101020101" pitchFamily="18" charset="-127"/>
              </a:endParaRPr>
            </a:p>
          </p:txBody>
        </p:sp>
      </p:grpSp>
      <p:pic>
        <p:nvPicPr>
          <p:cNvPr id="11" name="Picture 5" descr="중저압차단기">
            <a:extLst>
              <a:ext uri="{FF2B5EF4-FFF2-40B4-BE49-F238E27FC236}">
                <a16:creationId xmlns:a16="http://schemas.microsoft.com/office/drawing/2014/main" id="{A99A1822-ACDF-F46D-1575-036FB016B1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1399" y="3100883"/>
            <a:ext cx="2562225" cy="163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84758571-6AD0-48D0-8C82-9066CF79F7C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9736" y="5732958"/>
            <a:ext cx="1541463" cy="121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0686A478-29F8-7B1B-A64A-588305F423D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2874" y="1173658"/>
            <a:ext cx="1217612" cy="166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F22D9676-61EB-C777-2C04-B13451E45AD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5474" y="3285033"/>
            <a:ext cx="1830387" cy="130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8E6301A2-8AC4-C747-3177-0F0EE225E65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824" y="1292720"/>
            <a:ext cx="1739900" cy="146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17212108-352E-AEBC-D0BA-AC608DBA6CF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1011" y="5493245"/>
            <a:ext cx="958850" cy="63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8">
            <a:extLst>
              <a:ext uri="{FF2B5EF4-FFF2-40B4-BE49-F238E27FC236}">
                <a16:creationId xmlns:a16="http://schemas.microsoft.com/office/drawing/2014/main" id="{89CC8CA1-6459-104D-63FB-4CF7763174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0849" y="6169520"/>
            <a:ext cx="1077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" name="그룹 17">
            <a:extLst>
              <a:ext uri="{FF2B5EF4-FFF2-40B4-BE49-F238E27FC236}">
                <a16:creationId xmlns:a16="http://schemas.microsoft.com/office/drawing/2014/main" id="{E343E4EB-9A3A-B876-110D-F877A7EDAB8D}"/>
              </a:ext>
            </a:extLst>
          </p:cNvPr>
          <p:cNvGrpSpPr>
            <a:grpSpLocks/>
          </p:cNvGrpSpPr>
          <p:nvPr/>
        </p:nvGrpSpPr>
        <p:grpSpPr bwMode="auto">
          <a:xfrm>
            <a:off x="6181949" y="6412408"/>
            <a:ext cx="1157286" cy="342900"/>
            <a:chOff x="0" y="0"/>
            <a:chExt cx="3199154" cy="950388"/>
          </a:xfrm>
        </p:grpSpPr>
        <p:pic>
          <p:nvPicPr>
            <p:cNvPr id="26" name="Picture 19">
              <a:extLst>
                <a:ext uri="{FF2B5EF4-FFF2-40B4-BE49-F238E27FC236}">
                  <a16:creationId xmlns:a16="http://schemas.microsoft.com/office/drawing/2014/main" id="{B84E038C-78F3-2164-F0D0-35285719D64A}"/>
                </a:ext>
              </a:extLst>
            </p:cNvPr>
            <p:cNvPicPr preferRelativeResize="0">
              <a:picLocks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37971" y="101316"/>
              <a:ext cx="361183" cy="7216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" name="Picture 14">
              <a:extLst>
                <a:ext uri="{FF2B5EF4-FFF2-40B4-BE49-F238E27FC236}">
                  <a16:creationId xmlns:a16="http://schemas.microsoft.com/office/drawing/2014/main" id="{00DC4982-CE4E-628E-96DE-00E68246265D}"/>
                </a:ext>
              </a:extLst>
            </p:cNvPr>
            <p:cNvPicPr preferRelativeResize="0">
              <a:picLocks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727068" cy="9503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7D56602E-16CB-8BCC-A9E3-C62F0039261A}"/>
              </a:ext>
            </a:extLst>
          </p:cNvPr>
          <p:cNvGrpSpPr>
            <a:grpSpLocks/>
          </p:cNvGrpSpPr>
          <p:nvPr/>
        </p:nvGrpSpPr>
        <p:grpSpPr bwMode="auto">
          <a:xfrm>
            <a:off x="7358283" y="6299695"/>
            <a:ext cx="534987" cy="433388"/>
            <a:chOff x="4590719" y="3397996"/>
            <a:chExt cx="1378944" cy="1122493"/>
          </a:xfrm>
        </p:grpSpPr>
        <p:pic>
          <p:nvPicPr>
            <p:cNvPr id="21" name="그림 20">
              <a:extLst>
                <a:ext uri="{FF2B5EF4-FFF2-40B4-BE49-F238E27FC236}">
                  <a16:creationId xmlns:a16="http://schemas.microsoft.com/office/drawing/2014/main" id="{116E2A5F-46F1-C393-B92F-77F08BA07730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05348" y="3397996"/>
              <a:ext cx="686166" cy="1122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" name="Picture 17" descr="LTEì ëí ì´ë¯¸ì§ ê²ìê²°ê³¼">
              <a:extLst>
                <a:ext uri="{FF2B5EF4-FFF2-40B4-BE49-F238E27FC236}">
                  <a16:creationId xmlns:a16="http://schemas.microsoft.com/office/drawing/2014/main" id="{753FC40F-9A32-F1D2-1DF3-9E3EE77FCA1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04981" y="3403409"/>
              <a:ext cx="364682" cy="2360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" name="Freeform 5">
              <a:extLst>
                <a:ext uri="{FF2B5EF4-FFF2-40B4-BE49-F238E27FC236}">
                  <a16:creationId xmlns:a16="http://schemas.microsoft.com/office/drawing/2014/main" id="{8D606FAD-F47D-7CC8-3758-848C418FA91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590719" y="3410332"/>
              <a:ext cx="315071" cy="197361"/>
            </a:xfrm>
            <a:custGeom>
              <a:avLst/>
              <a:gdLst>
                <a:gd name="T0" fmla="*/ 0 w 285"/>
                <a:gd name="T1" fmla="*/ 78 h 241"/>
                <a:gd name="T2" fmla="*/ 29 w 285"/>
                <a:gd name="T3" fmla="*/ 107 h 241"/>
                <a:gd name="T4" fmla="*/ 256 w 285"/>
                <a:gd name="T5" fmla="*/ 107 h 241"/>
                <a:gd name="T6" fmla="*/ 285 w 285"/>
                <a:gd name="T7" fmla="*/ 78 h 241"/>
                <a:gd name="T8" fmla="*/ 0 w 285"/>
                <a:gd name="T9" fmla="*/ 78 h 241"/>
                <a:gd name="T10" fmla="*/ 56 w 285"/>
                <a:gd name="T11" fmla="*/ 134 h 241"/>
                <a:gd name="T12" fmla="*/ 85 w 285"/>
                <a:gd name="T13" fmla="*/ 163 h 241"/>
                <a:gd name="T14" fmla="*/ 143 w 285"/>
                <a:gd name="T15" fmla="*/ 139 h 241"/>
                <a:gd name="T16" fmla="*/ 200 w 285"/>
                <a:gd name="T17" fmla="*/ 163 h 241"/>
                <a:gd name="T18" fmla="*/ 229 w 285"/>
                <a:gd name="T19" fmla="*/ 134 h 241"/>
                <a:gd name="T20" fmla="*/ 143 w 285"/>
                <a:gd name="T21" fmla="*/ 98 h 241"/>
                <a:gd name="T22" fmla="*/ 56 w 285"/>
                <a:gd name="T23" fmla="*/ 134 h 241"/>
                <a:gd name="T24" fmla="*/ 123 w 285"/>
                <a:gd name="T25" fmla="*/ 191 h 241"/>
                <a:gd name="T26" fmla="*/ 123 w 285"/>
                <a:gd name="T27" fmla="*/ 230 h 241"/>
                <a:gd name="T28" fmla="*/ 162 w 285"/>
                <a:gd name="T29" fmla="*/ 230 h 241"/>
                <a:gd name="T30" fmla="*/ 162 w 285"/>
                <a:gd name="T31" fmla="*/ 191 h 241"/>
                <a:gd name="T32" fmla="*/ 123 w 285"/>
                <a:gd name="T33" fmla="*/ 191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85" h="241">
                  <a:moveTo>
                    <a:pt x="0" y="78"/>
                  </a:moveTo>
                  <a:cubicBezTo>
                    <a:pt x="29" y="107"/>
                    <a:pt x="29" y="107"/>
                    <a:pt x="29" y="107"/>
                  </a:cubicBezTo>
                  <a:cubicBezTo>
                    <a:pt x="92" y="45"/>
                    <a:pt x="193" y="45"/>
                    <a:pt x="256" y="107"/>
                  </a:cubicBezTo>
                  <a:cubicBezTo>
                    <a:pt x="285" y="78"/>
                    <a:pt x="285" y="78"/>
                    <a:pt x="285" y="78"/>
                  </a:cubicBezTo>
                  <a:cubicBezTo>
                    <a:pt x="206" y="0"/>
                    <a:pt x="79" y="0"/>
                    <a:pt x="0" y="78"/>
                  </a:cubicBezTo>
                  <a:close/>
                  <a:moveTo>
                    <a:pt x="56" y="134"/>
                  </a:moveTo>
                  <a:cubicBezTo>
                    <a:pt x="85" y="163"/>
                    <a:pt x="85" y="163"/>
                    <a:pt x="85" y="163"/>
                  </a:cubicBezTo>
                  <a:cubicBezTo>
                    <a:pt x="100" y="147"/>
                    <a:pt x="121" y="139"/>
                    <a:pt x="143" y="139"/>
                  </a:cubicBezTo>
                  <a:cubicBezTo>
                    <a:pt x="164" y="139"/>
                    <a:pt x="185" y="147"/>
                    <a:pt x="200" y="163"/>
                  </a:cubicBezTo>
                  <a:cubicBezTo>
                    <a:pt x="229" y="134"/>
                    <a:pt x="229" y="134"/>
                    <a:pt x="229" y="134"/>
                  </a:cubicBezTo>
                  <a:cubicBezTo>
                    <a:pt x="206" y="111"/>
                    <a:pt x="175" y="98"/>
                    <a:pt x="143" y="98"/>
                  </a:cubicBezTo>
                  <a:cubicBezTo>
                    <a:pt x="110" y="98"/>
                    <a:pt x="79" y="111"/>
                    <a:pt x="56" y="134"/>
                  </a:cubicBezTo>
                  <a:close/>
                  <a:moveTo>
                    <a:pt x="123" y="191"/>
                  </a:moveTo>
                  <a:cubicBezTo>
                    <a:pt x="112" y="202"/>
                    <a:pt x="112" y="220"/>
                    <a:pt x="123" y="230"/>
                  </a:cubicBezTo>
                  <a:cubicBezTo>
                    <a:pt x="134" y="241"/>
                    <a:pt x="151" y="241"/>
                    <a:pt x="162" y="230"/>
                  </a:cubicBezTo>
                  <a:cubicBezTo>
                    <a:pt x="173" y="220"/>
                    <a:pt x="173" y="202"/>
                    <a:pt x="162" y="191"/>
                  </a:cubicBezTo>
                  <a:cubicBezTo>
                    <a:pt x="151" y="180"/>
                    <a:pt x="134" y="180"/>
                    <a:pt x="123" y="191"/>
                  </a:cubicBezTo>
                  <a:close/>
                </a:path>
              </a:pathLst>
            </a:custGeom>
            <a:solidFill>
              <a:srgbClr val="00A0DE"/>
            </a:solidFill>
            <a:ln>
              <a:noFill/>
            </a:ln>
          </p:spPr>
          <p:txBody>
            <a:bodyPr/>
            <a:lstStyle>
              <a:defPPr>
                <a:defRPr lang="ko-KR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panose="020B0600000101010101" pitchFamily="50" charset="-127"/>
                  <a:ea typeface="굴림" panose="020B0600000101010101" pitchFamily="50" charset="-127"/>
                  <a:cs typeface="+mn-cs"/>
                </a:defRPr>
              </a:lvl9pPr>
            </a:lstStyle>
            <a:p>
              <a:pPr defTabSz="914400" fontAlgn="auto" latinLnBrk="0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900" kern="0">
                <a:ln>
                  <a:solidFill>
                    <a:schemeClr val="bg1">
                      <a:lumMod val="9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현대체Medium" panose="02020603020101020101" pitchFamily="18" charset="-127"/>
                <a:ea typeface="현대체Medium" panose="02020603020101020101" pitchFamily="18" charset="-127"/>
              </a:endParaRPr>
            </a:p>
          </p:txBody>
        </p:sp>
      </p:grpSp>
      <p:pic>
        <p:nvPicPr>
          <p:cNvPr id="20" name="그림 19">
            <a:extLst>
              <a:ext uri="{FF2B5EF4-FFF2-40B4-BE49-F238E27FC236}">
                <a16:creationId xmlns:a16="http://schemas.microsoft.com/office/drawing/2014/main" id="{98DB31BA-388E-4E11-86AA-B97929E01E37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7074" y="3899395"/>
            <a:ext cx="2225675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973681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[Product OVERVIEW(MLV CURCUIT BREAKER) ]</a:t>
            </a:r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4D8853A1-69EA-6AB5-4D3C-B3503CE99A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96" y="1044327"/>
            <a:ext cx="10385447" cy="6209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4357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43DA3F-593A-FA0E-A4E7-76CE393240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3AEC10FE-BAE5-F638-2872-A7B011069E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926" y="136277"/>
            <a:ext cx="9289032" cy="627755"/>
          </a:xfrm>
        </p:spPr>
        <p:txBody>
          <a:bodyPr>
            <a:normAutofit fontScale="90000"/>
          </a:bodyPr>
          <a:lstStyle/>
          <a:p>
            <a:r>
              <a:rPr lang="en-US" altLang="ko-KR" dirty="0"/>
              <a:t>[Power Distribution Product</a:t>
            </a:r>
            <a:r>
              <a:rPr lang="ko-KR" altLang="en-US" dirty="0"/>
              <a:t> </a:t>
            </a:r>
            <a:r>
              <a:rPr lang="en-US" altLang="ko-KR" dirty="0"/>
              <a:t>Certification Status(~2025)]</a:t>
            </a:r>
            <a:endParaRPr lang="ko-KR" altLang="en-US" sz="2000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B7CBEBC0-B614-D674-920F-069254EAB7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958" y="1116335"/>
            <a:ext cx="9376997" cy="590465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678BCD6-BEDA-FB70-5460-064FBB0B6708}"/>
              </a:ext>
            </a:extLst>
          </p:cNvPr>
          <p:cNvSpPr txBox="1"/>
          <p:nvPr/>
        </p:nvSpPr>
        <p:spPr>
          <a:xfrm>
            <a:off x="1772089" y="1123396"/>
            <a:ext cx="91331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100" b="1" dirty="0">
                <a:latin typeface="HD Medium" panose="020B0600000101010101" pitchFamily="34" charset="-127"/>
                <a:ea typeface="HD Medium" panose="020B0600000101010101" pitchFamily="34" charset="-127"/>
              </a:rPr>
              <a:t>(Oct. 25)</a:t>
            </a:r>
            <a:endParaRPr lang="ko-KR" altLang="en-US" sz="1100" b="1" dirty="0">
              <a:latin typeface="HD Medium" panose="020B0600000101010101" pitchFamily="34" charset="-127"/>
              <a:ea typeface="HD Medium" panose="020B0600000101010101" pitchFamily="34" charset="-127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68B0D95-92E7-08DB-21BA-C361A802E82F}"/>
              </a:ext>
            </a:extLst>
          </p:cNvPr>
          <p:cNvSpPr txBox="1"/>
          <p:nvPr/>
        </p:nvSpPr>
        <p:spPr>
          <a:xfrm>
            <a:off x="4240468" y="4068663"/>
            <a:ext cx="91331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100" b="1" dirty="0">
                <a:latin typeface="HD Medium" panose="020B0600000101010101" pitchFamily="34" charset="-127"/>
                <a:ea typeface="HD Medium" panose="020B0600000101010101" pitchFamily="34" charset="-127"/>
              </a:rPr>
              <a:t>(Oct. 25th)</a:t>
            </a:r>
            <a:endParaRPr lang="ko-KR" altLang="en-US" sz="1100" b="1" dirty="0">
              <a:latin typeface="HD Medium" panose="020B0600000101010101" pitchFamily="34" charset="-127"/>
              <a:ea typeface="HD Medium" panose="020B0600000101010101" pitchFamily="34" charset="-127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EF58082-BBA2-9187-1DDC-ABDEFDB39512}"/>
              </a:ext>
            </a:extLst>
          </p:cNvPr>
          <p:cNvSpPr txBox="1"/>
          <p:nvPr/>
        </p:nvSpPr>
        <p:spPr>
          <a:xfrm>
            <a:off x="4155148" y="1123396"/>
            <a:ext cx="91331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100" b="1" dirty="0">
                <a:latin typeface="HD Medium" panose="020B0600000101010101" pitchFamily="34" charset="-127"/>
                <a:ea typeface="HD Medium" panose="020B0600000101010101" pitchFamily="34" charset="-127"/>
              </a:rPr>
              <a:t>(May. 24)</a:t>
            </a:r>
            <a:endParaRPr lang="ko-KR" altLang="en-US" sz="1100" b="1" dirty="0">
              <a:latin typeface="HD Medium" panose="020B0600000101010101" pitchFamily="34" charset="-127"/>
              <a:ea typeface="HD Medium" panose="020B0600000101010101" pitchFamily="34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257FD88-5AC6-B1EA-BD7D-FD4F55B83664}"/>
              </a:ext>
            </a:extLst>
          </p:cNvPr>
          <p:cNvSpPr txBox="1"/>
          <p:nvPr/>
        </p:nvSpPr>
        <p:spPr>
          <a:xfrm>
            <a:off x="9366907" y="1123396"/>
            <a:ext cx="91331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100" b="1" dirty="0">
                <a:solidFill>
                  <a:srgbClr val="FF0000"/>
                </a:solidFill>
                <a:latin typeface="HD Medium" panose="020B0600000101010101" pitchFamily="34" charset="-127"/>
                <a:ea typeface="HD Medium" panose="020B0600000101010101" pitchFamily="34" charset="-127"/>
              </a:rPr>
              <a:t>(~Apr. 26)</a:t>
            </a:r>
            <a:endParaRPr lang="ko-KR" altLang="en-US" sz="1100" b="1" dirty="0">
              <a:solidFill>
                <a:srgbClr val="FF0000"/>
              </a:solidFill>
              <a:latin typeface="HD Medium" panose="020B0600000101010101" pitchFamily="34" charset="-127"/>
              <a:ea typeface="HD Medium" panose="020B0600000101010101" pitchFamily="34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93281D4-8929-BC67-9638-C4FA0838E096}"/>
              </a:ext>
            </a:extLst>
          </p:cNvPr>
          <p:cNvSpPr txBox="1"/>
          <p:nvPr/>
        </p:nvSpPr>
        <p:spPr>
          <a:xfrm>
            <a:off x="9366907" y="2965849"/>
            <a:ext cx="91331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100" b="1" dirty="0">
                <a:solidFill>
                  <a:srgbClr val="FF0000"/>
                </a:solidFill>
                <a:latin typeface="HD Medium" panose="020B0600000101010101" pitchFamily="34" charset="-127"/>
                <a:ea typeface="HD Medium" panose="020B0600000101010101" pitchFamily="34" charset="-127"/>
              </a:rPr>
              <a:t>(~Feb. 26)</a:t>
            </a:r>
            <a:endParaRPr lang="ko-KR" altLang="en-US" sz="1100" b="1" dirty="0">
              <a:solidFill>
                <a:srgbClr val="FF0000"/>
              </a:solidFill>
              <a:latin typeface="HD Medium" panose="020B0600000101010101" pitchFamily="34" charset="-127"/>
              <a:ea typeface="HD Medium" panose="020B0600000101010101" pitchFamily="34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DA0AEB7-FF69-BE91-723A-48833DDCDA8F}"/>
              </a:ext>
            </a:extLst>
          </p:cNvPr>
          <p:cNvSpPr txBox="1"/>
          <p:nvPr/>
        </p:nvSpPr>
        <p:spPr>
          <a:xfrm>
            <a:off x="6740641" y="4068663"/>
            <a:ext cx="91331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100" b="1" dirty="0">
                <a:solidFill>
                  <a:srgbClr val="FF0000"/>
                </a:solidFill>
                <a:latin typeface="HD Medium" panose="020B0600000101010101" pitchFamily="34" charset="-127"/>
                <a:ea typeface="HD Medium" panose="020B0600000101010101" pitchFamily="34" charset="-127"/>
              </a:rPr>
              <a:t>(~Mar. 26)</a:t>
            </a:r>
            <a:endParaRPr lang="ko-KR" altLang="en-US" sz="1100" b="1" dirty="0">
              <a:solidFill>
                <a:srgbClr val="FF0000"/>
              </a:solidFill>
              <a:latin typeface="HD Medium" panose="020B0600000101010101" pitchFamily="34" charset="-127"/>
              <a:ea typeface="HD Medium" panose="020B0600000101010101" pitchFamily="34" charset="-127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3842CCC-B124-4EE6-6AC2-9A71597373C4}"/>
              </a:ext>
            </a:extLst>
          </p:cNvPr>
          <p:cNvSpPr txBox="1"/>
          <p:nvPr/>
        </p:nvSpPr>
        <p:spPr>
          <a:xfrm>
            <a:off x="9366907" y="4324766"/>
            <a:ext cx="91331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100" b="1" dirty="0">
                <a:latin typeface="HD Medium" panose="020B0600000101010101" pitchFamily="34" charset="-127"/>
                <a:ea typeface="HD Medium" panose="020B0600000101010101" pitchFamily="34" charset="-127"/>
              </a:rPr>
              <a:t>(</a:t>
            </a:r>
            <a:r>
              <a:rPr lang="en-US" altLang="ko-KR" sz="1100" b="1" dirty="0" err="1">
                <a:latin typeface="HD Medium" panose="020B0600000101010101" pitchFamily="34" charset="-127"/>
                <a:ea typeface="HD Medium" panose="020B0600000101010101" pitchFamily="34" charset="-127"/>
              </a:rPr>
              <a:t>Stp</a:t>
            </a:r>
            <a:r>
              <a:rPr lang="en-US" altLang="ko-KR" sz="1100" b="1" dirty="0">
                <a:latin typeface="HD Medium" panose="020B0600000101010101" pitchFamily="34" charset="-127"/>
                <a:ea typeface="HD Medium" panose="020B0600000101010101" pitchFamily="34" charset="-127"/>
              </a:rPr>
              <a:t>. 25th)</a:t>
            </a:r>
            <a:endParaRPr lang="ko-KR" altLang="en-US" sz="1100" b="1" dirty="0">
              <a:latin typeface="HD Medium" panose="020B0600000101010101" pitchFamily="34" charset="-127"/>
              <a:ea typeface="HD Medium" panose="020B0600000101010101" pitchFamily="34" charset="-127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B0E48E6-6107-CA1E-3C57-652C2A75F669}"/>
              </a:ext>
            </a:extLst>
          </p:cNvPr>
          <p:cNvSpPr txBox="1"/>
          <p:nvPr/>
        </p:nvSpPr>
        <p:spPr>
          <a:xfrm>
            <a:off x="6668633" y="1123396"/>
            <a:ext cx="91331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100" b="1" dirty="0">
                <a:latin typeface="HD Medium" panose="020B0600000101010101" pitchFamily="34" charset="-127"/>
                <a:ea typeface="HD Medium" panose="020B0600000101010101" pitchFamily="34" charset="-127"/>
              </a:rPr>
              <a:t>(May. 14)</a:t>
            </a:r>
            <a:endParaRPr lang="ko-KR" altLang="en-US" sz="1100" b="1" dirty="0">
              <a:latin typeface="HD Medium" panose="020B0600000101010101" pitchFamily="34" charset="-127"/>
              <a:ea typeface="HD Medium" panose="020B0600000101010101" pitchFamily="34" charset="-12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0F457E7E-7001-7785-188A-7493E2BCA603}"/>
              </a:ext>
            </a:extLst>
          </p:cNvPr>
          <p:cNvSpPr txBox="1"/>
          <p:nvPr/>
        </p:nvSpPr>
        <p:spPr>
          <a:xfrm>
            <a:off x="1677249" y="4071919"/>
            <a:ext cx="91331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100" b="1" dirty="0">
                <a:latin typeface="HD Medium" panose="020B0600000101010101" pitchFamily="34" charset="-127"/>
                <a:ea typeface="HD Medium" panose="020B0600000101010101" pitchFamily="34" charset="-127"/>
              </a:rPr>
              <a:t>(May. 20)</a:t>
            </a:r>
            <a:endParaRPr lang="ko-KR" altLang="en-US" sz="1100" b="1" dirty="0">
              <a:latin typeface="HD Medium" panose="020B0600000101010101" pitchFamily="34" charset="-127"/>
              <a:ea typeface="HD Medium" panose="020B0600000101010101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804238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텍스트 개체 틀 5">
            <a:extLst>
              <a:ext uri="{FF2B5EF4-FFF2-40B4-BE49-F238E27FC236}">
                <a16:creationId xmlns:a16="http://schemas.microsoft.com/office/drawing/2014/main" id="{EFAB95FB-CD07-3844-0A02-EEDF1ADC90ED}"/>
              </a:ext>
            </a:extLst>
          </p:cNvPr>
          <p:cNvSpPr txBox="1">
            <a:spLocks/>
          </p:cNvSpPr>
          <p:nvPr/>
        </p:nvSpPr>
        <p:spPr bwMode="auto">
          <a:xfrm>
            <a:off x="695989" y="2985999"/>
            <a:ext cx="9050761" cy="7946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latinLnBrk="1" hangingPunct="1">
              <a:buFont typeface="Wingdings" panose="05000000000000000000" pitchFamily="2" charset="2"/>
              <a:buNone/>
            </a:pPr>
            <a:r>
              <a:rPr kumimoji="0" lang="en-US" altLang="ko-KR" sz="4000" b="1" dirty="0">
                <a:solidFill>
                  <a:schemeClr val="bg1"/>
                </a:solidFill>
                <a:latin typeface="HD현대체 Bold" panose="02090600000101010101" pitchFamily="18" charset="-127"/>
                <a:ea typeface="HD현대체 Bold" panose="02090600000101010101" pitchFamily="18" charset="-127"/>
              </a:rPr>
              <a:t>UL Products</a:t>
            </a:r>
            <a:endParaRPr kumimoji="0" lang="ko-KR" altLang="en-US" sz="4000" dirty="0">
              <a:solidFill>
                <a:schemeClr val="bg1"/>
              </a:solidFill>
              <a:latin typeface="HD현대체 Bold" panose="02090600000101010101" pitchFamily="18" charset="-127"/>
              <a:ea typeface="HD현대체 Bold" panose="02090600000101010101" pitchFamily="18" charset="-127"/>
            </a:endParaRPr>
          </a:p>
        </p:txBody>
      </p:sp>
      <p:sp>
        <p:nvSpPr>
          <p:cNvPr id="2" name="텍스트 개체 틀 5">
            <a:extLst>
              <a:ext uri="{FF2B5EF4-FFF2-40B4-BE49-F238E27FC236}">
                <a16:creationId xmlns:a16="http://schemas.microsoft.com/office/drawing/2014/main" id="{DE16B657-B17A-FDE9-5082-D726348D5F5C}"/>
              </a:ext>
            </a:extLst>
          </p:cNvPr>
          <p:cNvSpPr txBox="1">
            <a:spLocks/>
          </p:cNvSpPr>
          <p:nvPr/>
        </p:nvSpPr>
        <p:spPr bwMode="auto">
          <a:xfrm>
            <a:off x="695989" y="4140671"/>
            <a:ext cx="9050761" cy="7946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marL="514350" indent="-514350" eaLnBrk="1" latinLnBrk="1" hangingPunct="1">
              <a:buFont typeface="Wingdings" panose="05000000000000000000" pitchFamily="2" charset="2"/>
              <a:buAutoNum type="arabicPeriod"/>
            </a:pPr>
            <a:r>
              <a:rPr kumimoji="0" lang="en-US" altLang="ko-KR" sz="2800" b="1" dirty="0">
                <a:solidFill>
                  <a:schemeClr val="bg1"/>
                </a:solidFill>
                <a:latin typeface="HD현대체 Bold" panose="02090600000101010101" pitchFamily="18" charset="-127"/>
                <a:ea typeface="HD현대체 Bold" panose="02090600000101010101" pitchFamily="18" charset="-127"/>
              </a:rPr>
              <a:t>UL</a:t>
            </a:r>
            <a:r>
              <a:rPr kumimoji="0" lang="ko-KR" altLang="en-US" sz="2800" b="1" dirty="0">
                <a:solidFill>
                  <a:schemeClr val="bg1"/>
                </a:solidFill>
                <a:latin typeface="HD현대체 Bold" panose="02090600000101010101" pitchFamily="18" charset="-127"/>
                <a:ea typeface="HD현대체 Bold" panose="02090600000101010101" pitchFamily="18" charset="-127"/>
              </a:rPr>
              <a:t> </a:t>
            </a:r>
            <a:r>
              <a:rPr kumimoji="0" lang="en-US" altLang="ko-KR" sz="2800" b="1" dirty="0">
                <a:solidFill>
                  <a:schemeClr val="bg1"/>
                </a:solidFill>
                <a:latin typeface="HD현대체 Bold" panose="02090600000101010101" pitchFamily="18" charset="-127"/>
                <a:ea typeface="HD현대체 Bold" panose="02090600000101010101" pitchFamily="18" charset="-127"/>
              </a:rPr>
              <a:t>MC</a:t>
            </a:r>
            <a:r>
              <a:rPr kumimoji="0" lang="ko-KR" altLang="en-US" sz="2800" b="1" dirty="0">
                <a:solidFill>
                  <a:schemeClr val="bg1"/>
                </a:solidFill>
                <a:latin typeface="HD현대체 Bold" panose="02090600000101010101" pitchFamily="18" charset="-127"/>
                <a:ea typeface="HD현대체 Bold" panose="02090600000101010101" pitchFamily="18" charset="-127"/>
              </a:rPr>
              <a:t> </a:t>
            </a:r>
            <a:r>
              <a:rPr kumimoji="0" lang="en-US" altLang="ko-KR" sz="2800" b="1" dirty="0">
                <a:solidFill>
                  <a:schemeClr val="bg1"/>
                </a:solidFill>
                <a:latin typeface="HD현대체 Bold" panose="02090600000101010101" pitchFamily="18" charset="-127"/>
                <a:ea typeface="HD현대체 Bold" panose="02090600000101010101" pitchFamily="18" charset="-127"/>
              </a:rPr>
              <a:t>&amp;</a:t>
            </a:r>
            <a:r>
              <a:rPr kumimoji="0" lang="ko-KR" altLang="en-US" sz="2800" b="1" dirty="0">
                <a:solidFill>
                  <a:schemeClr val="bg1"/>
                </a:solidFill>
                <a:latin typeface="HD현대체 Bold" panose="02090600000101010101" pitchFamily="18" charset="-127"/>
                <a:ea typeface="HD현대체 Bold" panose="02090600000101010101" pitchFamily="18" charset="-127"/>
              </a:rPr>
              <a:t> </a:t>
            </a:r>
            <a:r>
              <a:rPr kumimoji="0" lang="en-US" altLang="ko-KR" sz="2800" b="1" dirty="0">
                <a:solidFill>
                  <a:schemeClr val="bg1"/>
                </a:solidFill>
                <a:latin typeface="HD현대체 Bold" panose="02090600000101010101" pitchFamily="18" charset="-127"/>
                <a:ea typeface="HD현대체 Bold" panose="02090600000101010101" pitchFamily="18" charset="-127"/>
              </a:rPr>
              <a:t>TOR</a:t>
            </a:r>
          </a:p>
          <a:p>
            <a:pPr marL="514350" indent="-514350" eaLnBrk="1" latinLnBrk="1" hangingPunct="1">
              <a:buFont typeface="Wingdings" panose="05000000000000000000" pitchFamily="2" charset="2"/>
              <a:buAutoNum type="arabicPeriod"/>
            </a:pPr>
            <a:r>
              <a:rPr kumimoji="0" lang="en-US" altLang="ko-KR" sz="2800" b="1" dirty="0">
                <a:solidFill>
                  <a:schemeClr val="bg1"/>
                </a:solidFill>
                <a:latin typeface="HD현대체 Bold" panose="02090600000101010101" pitchFamily="18" charset="-127"/>
                <a:ea typeface="HD현대체 Bold" panose="02090600000101010101" pitchFamily="18" charset="-127"/>
              </a:rPr>
              <a:t>Digital Motor Protection Relay</a:t>
            </a:r>
          </a:p>
          <a:p>
            <a:pPr marL="514350" indent="-514350" eaLnBrk="1" latinLnBrk="1" hangingPunct="1">
              <a:buFont typeface="Wingdings" panose="05000000000000000000" pitchFamily="2" charset="2"/>
              <a:buAutoNum type="arabicPeriod"/>
            </a:pPr>
            <a:r>
              <a:rPr kumimoji="0" lang="en-US" altLang="ko-KR" sz="2800" b="1" dirty="0">
                <a:solidFill>
                  <a:schemeClr val="bg1"/>
                </a:solidFill>
                <a:latin typeface="HD현대체 Bold" panose="02090600000101010101" pitchFamily="18" charset="-127"/>
                <a:ea typeface="HD현대체 Bold" panose="02090600000101010101" pitchFamily="18" charset="-127"/>
              </a:rPr>
              <a:t>UL MCCB</a:t>
            </a:r>
          </a:p>
          <a:p>
            <a:pPr marL="514350" indent="-514350" eaLnBrk="1" latinLnBrk="1" hangingPunct="1">
              <a:buFont typeface="Wingdings" panose="05000000000000000000" pitchFamily="2" charset="2"/>
              <a:buAutoNum type="arabicPeriod"/>
            </a:pPr>
            <a:r>
              <a:rPr kumimoji="0" lang="en-US" altLang="ko-KR" sz="2800" b="1" dirty="0">
                <a:solidFill>
                  <a:schemeClr val="bg1"/>
                </a:solidFill>
                <a:latin typeface="HD현대체 Bold" panose="02090600000101010101" pitchFamily="18" charset="-127"/>
                <a:ea typeface="HD현대체 Bold" panose="02090600000101010101" pitchFamily="18" charset="-127"/>
              </a:rPr>
              <a:t>UL ACB</a:t>
            </a:r>
          </a:p>
          <a:p>
            <a:pPr marL="514350" indent="-514350" eaLnBrk="1" latinLnBrk="1" hangingPunct="1">
              <a:buFont typeface="Wingdings" panose="05000000000000000000" pitchFamily="2" charset="2"/>
              <a:buAutoNum type="arabicPeriod"/>
            </a:pPr>
            <a:r>
              <a:rPr kumimoji="0" lang="en-US" altLang="ko-KR" sz="2800" b="1" dirty="0">
                <a:solidFill>
                  <a:schemeClr val="bg1"/>
                </a:solidFill>
                <a:latin typeface="HD현대체 Bold" panose="02090600000101010101" pitchFamily="18" charset="-127"/>
                <a:ea typeface="HD현대체 Bold" panose="02090600000101010101" pitchFamily="18" charset="-127"/>
              </a:rPr>
              <a:t>UL VCB &amp; VI</a:t>
            </a:r>
          </a:p>
          <a:p>
            <a:pPr marL="514350" indent="-514350" eaLnBrk="1" latinLnBrk="1" hangingPunct="1">
              <a:buFont typeface="Wingdings" panose="05000000000000000000" pitchFamily="2" charset="2"/>
              <a:buAutoNum type="arabicPeriod"/>
            </a:pPr>
            <a:r>
              <a:rPr kumimoji="0" lang="en-US" altLang="ko-KR" sz="2800" b="1" dirty="0">
                <a:solidFill>
                  <a:schemeClr val="bg1"/>
                </a:solidFill>
                <a:latin typeface="HD현대체 Bold" panose="02090600000101010101" pitchFamily="18" charset="-127"/>
                <a:ea typeface="HD현대체 Bold" panose="02090600000101010101" pitchFamily="18" charset="-127"/>
              </a:rPr>
              <a:t>UL VCS</a:t>
            </a:r>
            <a:endParaRPr kumimoji="0" lang="ko-KR" altLang="en-US" sz="2800" dirty="0">
              <a:solidFill>
                <a:schemeClr val="bg1"/>
              </a:solidFill>
              <a:latin typeface="HD현대체 Bold" panose="02090600000101010101" pitchFamily="18" charset="-127"/>
              <a:ea typeface="HD현대체 Bold" panose="02090600000101010101" pitchFamily="18" charset="-127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1. UL MC</a:t>
            </a:r>
            <a:endParaRPr lang="ko-KR" altLang="en-US" dirty="0"/>
          </a:p>
        </p:txBody>
      </p:sp>
      <p:pic>
        <p:nvPicPr>
          <p:cNvPr id="4" name="그림 3" descr="텍스트, 기계, 스크린샷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6F233E96-92A4-A1FD-2D33-184B805C30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957" y="1188343"/>
            <a:ext cx="9564403" cy="5688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9753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107926" y="136277"/>
            <a:ext cx="9289032" cy="627755"/>
          </a:xfrm>
        </p:spPr>
        <p:txBody>
          <a:bodyPr>
            <a:normAutofit/>
          </a:bodyPr>
          <a:lstStyle/>
          <a:p>
            <a:pPr lvl="0"/>
            <a:r>
              <a:rPr lang="en-US" altLang="ko-KR" dirty="0"/>
              <a:t>1. UL MC &amp; TOR</a:t>
            </a:r>
            <a:endParaRPr lang="ko-KR" altLang="en-US" dirty="0"/>
          </a:p>
        </p:txBody>
      </p:sp>
      <p:sp>
        <p:nvSpPr>
          <p:cNvPr id="28" name="직사각형 27"/>
          <p:cNvSpPr/>
          <p:nvPr/>
        </p:nvSpPr>
        <p:spPr>
          <a:xfrm>
            <a:off x="431088" y="1098047"/>
            <a:ext cx="180000" cy="18000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649102" y="972319"/>
            <a:ext cx="9611952" cy="40164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 latinLnBrk="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Product Characteristics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7B91DE74-1F36-341A-A39F-679143726A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6481" y="1404367"/>
            <a:ext cx="8929886" cy="5847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325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1. UL MC &amp; TOR</a:t>
            </a:r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43DBABC2-2B81-7C4E-CED1-F9A94D30BBE7}"/>
              </a:ext>
            </a:extLst>
          </p:cNvPr>
          <p:cNvSpPr/>
          <p:nvPr/>
        </p:nvSpPr>
        <p:spPr>
          <a:xfrm>
            <a:off x="305515" y="1026039"/>
            <a:ext cx="180000" cy="18000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90941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81883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472824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963765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454707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45648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36590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927531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29C61A3E-A0BE-2D67-8819-14282A7E41FE}"/>
              </a:ext>
            </a:extLst>
          </p:cNvPr>
          <p:cNvSpPr/>
          <p:nvPr/>
        </p:nvSpPr>
        <p:spPr>
          <a:xfrm>
            <a:off x="523529" y="900311"/>
            <a:ext cx="9611952" cy="418833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094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81883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72824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63765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54707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45648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3659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2753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 latinLnBrk="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Ratings and Specifications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B0095220-1AD6-20C7-9542-1AC31D23EB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982" y="1262743"/>
            <a:ext cx="8659403" cy="6162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2934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1. UL MC &amp; TOR</a:t>
            </a:r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43DBABC2-2B81-7C4E-CED1-F9A94D30BBE7}"/>
              </a:ext>
            </a:extLst>
          </p:cNvPr>
          <p:cNvSpPr/>
          <p:nvPr/>
        </p:nvSpPr>
        <p:spPr>
          <a:xfrm>
            <a:off x="305515" y="1026039"/>
            <a:ext cx="180000" cy="18000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90941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81883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472824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963765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454707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45648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36590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927531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29C61A3E-A0BE-2D67-8819-14282A7E41FE}"/>
              </a:ext>
            </a:extLst>
          </p:cNvPr>
          <p:cNvSpPr/>
          <p:nvPr/>
        </p:nvSpPr>
        <p:spPr>
          <a:xfrm>
            <a:off x="523529" y="900311"/>
            <a:ext cx="9611952" cy="418833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094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81883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72824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63765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54707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45648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3659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2753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 latinLnBrk="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External Structure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31071CFD-7F2E-72AB-8B76-CC4995FA58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507" y="1314786"/>
            <a:ext cx="4867772" cy="2927983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EDDA7E46-8CCA-66C1-C0A9-6F7F85ABA4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4028" y="4680772"/>
            <a:ext cx="1759236" cy="2412227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9A044E14-FDFD-84DE-6135-789331BC035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5515" y="4459591"/>
            <a:ext cx="2592288" cy="2646435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92EAFE36-56A0-B7B0-9967-19062AD7001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56598" y="1617919"/>
            <a:ext cx="3126214" cy="2703015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4394AC66-1BEA-8C6F-E2A1-D72561F2A10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42910" y="4500711"/>
            <a:ext cx="2739902" cy="2295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7892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1. UL MC &amp; TOR</a:t>
            </a:r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43DBABC2-2B81-7C4E-CED1-F9A94D30BBE7}"/>
              </a:ext>
            </a:extLst>
          </p:cNvPr>
          <p:cNvSpPr/>
          <p:nvPr/>
        </p:nvSpPr>
        <p:spPr>
          <a:xfrm>
            <a:off x="305515" y="1026039"/>
            <a:ext cx="180000" cy="18000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90941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81883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472824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963765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454707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45648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36590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927531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29C61A3E-A0BE-2D67-8819-14282A7E41FE}"/>
              </a:ext>
            </a:extLst>
          </p:cNvPr>
          <p:cNvSpPr/>
          <p:nvPr/>
        </p:nvSpPr>
        <p:spPr>
          <a:xfrm>
            <a:off x="523529" y="900311"/>
            <a:ext cx="9611952" cy="418833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094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81883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72824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63765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54707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45648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3659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2753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 latinLnBrk="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Product Features 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A1EC75F0-FB3B-3F30-2EE2-E0F34D447E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515" y="4176381"/>
            <a:ext cx="3222899" cy="2757369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14050A1B-E3AD-22BD-D805-C59D5F65FA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5515" y="1433486"/>
            <a:ext cx="2978873" cy="2073441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4F8C54C4-6F91-83D5-10A0-0B335E1ED41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36318" y="4284687"/>
            <a:ext cx="3222899" cy="2485191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3E051015-B9DB-B378-DDF5-39F330AD140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71371" y="1412734"/>
            <a:ext cx="3205231" cy="1765594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7C622DD2-19E3-1330-7D70-CECF2CA48A5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50433" y="1383258"/>
            <a:ext cx="2480795" cy="2702841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1A8D66C1-6D6D-7A5B-F813-D41F78C682E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50433" y="4176381"/>
            <a:ext cx="2874286" cy="2485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00410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107926" y="136277"/>
            <a:ext cx="9289032" cy="627755"/>
          </a:xfrm>
        </p:spPr>
        <p:txBody>
          <a:bodyPr>
            <a:normAutofit/>
          </a:bodyPr>
          <a:lstStyle/>
          <a:p>
            <a:pPr lvl="0"/>
            <a:r>
              <a:rPr lang="en-US" altLang="ko-KR" dirty="0"/>
              <a:t>1. UL MC &amp; TOR</a:t>
            </a:r>
            <a:endParaRPr lang="ko-KR" altLang="en-US" dirty="0"/>
          </a:p>
        </p:txBody>
      </p:sp>
      <p:sp>
        <p:nvSpPr>
          <p:cNvPr id="28" name="직사각형 27"/>
          <p:cNvSpPr/>
          <p:nvPr/>
        </p:nvSpPr>
        <p:spPr>
          <a:xfrm>
            <a:off x="431088" y="1098047"/>
            <a:ext cx="180000" cy="18000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649102" y="972319"/>
            <a:ext cx="9611952" cy="40164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 latinLnBrk="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Accessories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1940B29E-E583-398D-4B75-04CBEDA356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50" y="1476375"/>
            <a:ext cx="4238781" cy="5877355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9E947AAD-ADDE-BE3F-F639-408931E7A8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6862" y="1373967"/>
            <a:ext cx="4238781" cy="5992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03820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제목 2"/>
          <p:cNvSpPr>
            <a:spLocks noGrp="1"/>
          </p:cNvSpPr>
          <p:nvPr>
            <p:ph type="title"/>
          </p:nvPr>
        </p:nvSpPr>
        <p:spPr>
          <a:xfrm>
            <a:off x="107926" y="136277"/>
            <a:ext cx="9289032" cy="627755"/>
          </a:xfrm>
        </p:spPr>
        <p:txBody>
          <a:bodyPr>
            <a:normAutofit/>
          </a:bodyPr>
          <a:lstStyle/>
          <a:p>
            <a:r>
              <a:rPr lang="en-US" altLang="ko-KR" dirty="0"/>
              <a:t>2. </a:t>
            </a: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Digital Motor Protection Relay (HGMP)</a:t>
            </a:r>
            <a:endParaRPr lang="ko-KR" altLang="en-US" dirty="0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9821AA2E-6329-6D03-3443-8065101C33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9102" y="1548383"/>
            <a:ext cx="4717398" cy="5746774"/>
          </a:xfrm>
          <a:prstGeom prst="rect">
            <a:avLst/>
          </a:prstGeom>
        </p:spPr>
      </p:pic>
      <p:pic>
        <p:nvPicPr>
          <p:cNvPr id="16" name="Picture 3">
            <a:extLst>
              <a:ext uri="{FF2B5EF4-FFF2-40B4-BE49-F238E27FC236}">
                <a16:creationId xmlns:a16="http://schemas.microsoft.com/office/drawing/2014/main" id="{C06312DC-AEE8-D862-6DE5-40683D59CE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582" y="3852639"/>
            <a:ext cx="3561950" cy="2614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405344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제목 2"/>
          <p:cNvSpPr>
            <a:spLocks noGrp="1"/>
          </p:cNvSpPr>
          <p:nvPr>
            <p:ph type="title"/>
          </p:nvPr>
        </p:nvSpPr>
        <p:spPr>
          <a:xfrm>
            <a:off x="107926" y="136277"/>
            <a:ext cx="9289032" cy="627755"/>
          </a:xfrm>
        </p:spPr>
        <p:txBody>
          <a:bodyPr>
            <a:normAutofit/>
          </a:bodyPr>
          <a:lstStyle/>
          <a:p>
            <a:r>
              <a:rPr lang="en-US" altLang="ko-KR" dirty="0"/>
              <a:t>2. </a:t>
            </a: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Digital Motor Protection Relay (HGMP)</a:t>
            </a:r>
            <a:endParaRPr lang="ko-KR" altLang="en-US" dirty="0"/>
          </a:p>
        </p:txBody>
      </p:sp>
      <p:sp>
        <p:nvSpPr>
          <p:cNvPr id="15" name="직사각형 14"/>
          <p:cNvSpPr/>
          <p:nvPr/>
        </p:nvSpPr>
        <p:spPr>
          <a:xfrm>
            <a:off x="431088" y="1098047"/>
            <a:ext cx="180000" cy="18000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649102" y="972319"/>
            <a:ext cx="9611952" cy="40164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 latinLnBrk="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Overview and Characteristics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C5AE9B22-6FCA-D565-F42B-A550E575F6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943" y="1612062"/>
            <a:ext cx="4968552" cy="1913509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CE0E50E8-7DEA-EA20-DB34-B600F8D85A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532" y="3636615"/>
            <a:ext cx="4932962" cy="3587151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A33147F9-AFF5-0BEF-7E7D-ECD4C09910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6472" y="1485012"/>
            <a:ext cx="5000896" cy="2295620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B47D9AB9-BC81-DF1B-2145-686A2ECBDEF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67487" y="3652621"/>
            <a:ext cx="4513065" cy="3744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13127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제목 2"/>
          <p:cNvSpPr>
            <a:spLocks noGrp="1"/>
          </p:cNvSpPr>
          <p:nvPr>
            <p:ph type="title"/>
          </p:nvPr>
        </p:nvSpPr>
        <p:spPr>
          <a:xfrm>
            <a:off x="107926" y="136277"/>
            <a:ext cx="9289032" cy="627755"/>
          </a:xfrm>
        </p:spPr>
        <p:txBody>
          <a:bodyPr>
            <a:normAutofit/>
          </a:bodyPr>
          <a:lstStyle/>
          <a:p>
            <a:r>
              <a:rPr lang="en-US" altLang="ko-KR" dirty="0"/>
              <a:t>2. </a:t>
            </a: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Digital Motor Protection Relay (HGMP)</a:t>
            </a:r>
            <a:endParaRPr lang="ko-KR" altLang="en-US" dirty="0"/>
          </a:p>
        </p:txBody>
      </p:sp>
      <p:sp>
        <p:nvSpPr>
          <p:cNvPr id="15" name="직사각형 14"/>
          <p:cNvSpPr/>
          <p:nvPr/>
        </p:nvSpPr>
        <p:spPr>
          <a:xfrm>
            <a:off x="431088" y="1098047"/>
            <a:ext cx="180000" cy="18000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649102" y="972319"/>
            <a:ext cx="9611952" cy="40164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 latinLnBrk="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Ratings and Specifications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96062E92-7B51-04DD-AACF-A7BD0184C7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9620" y="1476375"/>
            <a:ext cx="4708866" cy="5613682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BF2C63D6-6CDE-F8E0-BAF8-6719EBF7B4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2504" y="1476375"/>
            <a:ext cx="4324129" cy="5743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8714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제목 2"/>
          <p:cNvSpPr>
            <a:spLocks noGrp="1"/>
          </p:cNvSpPr>
          <p:nvPr>
            <p:ph type="title"/>
          </p:nvPr>
        </p:nvSpPr>
        <p:spPr>
          <a:xfrm>
            <a:off x="107926" y="136277"/>
            <a:ext cx="9289032" cy="627755"/>
          </a:xfrm>
        </p:spPr>
        <p:txBody>
          <a:bodyPr>
            <a:normAutofit/>
          </a:bodyPr>
          <a:lstStyle/>
          <a:p>
            <a:r>
              <a:rPr lang="en-US" altLang="ko-KR" dirty="0"/>
              <a:t>2. </a:t>
            </a: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Digital Motor Protection Relay (HGMP)</a:t>
            </a:r>
            <a:endParaRPr lang="ko-KR" altLang="en-US" dirty="0"/>
          </a:p>
        </p:txBody>
      </p:sp>
      <p:sp>
        <p:nvSpPr>
          <p:cNvPr id="15" name="직사각형 14"/>
          <p:cNvSpPr/>
          <p:nvPr/>
        </p:nvSpPr>
        <p:spPr>
          <a:xfrm>
            <a:off x="431088" y="1098047"/>
            <a:ext cx="180000" cy="18000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649102" y="972319"/>
            <a:ext cx="9611952" cy="40164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 latinLnBrk="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External Structure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6D7A10F2-98F9-994A-57D9-5D84FEAFC1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954" y="1435832"/>
            <a:ext cx="4392488" cy="5989154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9F3595EE-C67D-60EF-6C86-15E1EDD09D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6479" y="1304017"/>
            <a:ext cx="4320480" cy="6167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6251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6924588"/>
              </p:ext>
            </p:extLst>
          </p:nvPr>
        </p:nvGraphicFramePr>
        <p:xfrm>
          <a:off x="360494" y="1404367"/>
          <a:ext cx="9684542" cy="5913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37213">
                  <a:extLst>
                    <a:ext uri="{9D8B030D-6E8A-4147-A177-3AD203B41FA5}">
                      <a16:colId xmlns:a16="http://schemas.microsoft.com/office/drawing/2014/main" val="1444662784"/>
                    </a:ext>
                  </a:extLst>
                </a:gridCol>
                <a:gridCol w="2050579">
                  <a:extLst>
                    <a:ext uri="{9D8B030D-6E8A-4147-A177-3AD203B41FA5}">
                      <a16:colId xmlns:a16="http://schemas.microsoft.com/office/drawing/2014/main" val="1656716469"/>
                    </a:ext>
                  </a:extLst>
                </a:gridCol>
                <a:gridCol w="1116125">
                  <a:extLst>
                    <a:ext uri="{9D8B030D-6E8A-4147-A177-3AD203B41FA5}">
                      <a16:colId xmlns:a16="http://schemas.microsoft.com/office/drawing/2014/main" val="820325458"/>
                    </a:ext>
                  </a:extLst>
                </a:gridCol>
                <a:gridCol w="1116125">
                  <a:extLst>
                    <a:ext uri="{9D8B030D-6E8A-4147-A177-3AD203B41FA5}">
                      <a16:colId xmlns:a16="http://schemas.microsoft.com/office/drawing/2014/main" val="1923210304"/>
                    </a:ext>
                  </a:extLst>
                </a:gridCol>
                <a:gridCol w="1116125">
                  <a:extLst>
                    <a:ext uri="{9D8B030D-6E8A-4147-A177-3AD203B41FA5}">
                      <a16:colId xmlns:a16="http://schemas.microsoft.com/office/drawing/2014/main" val="829711718"/>
                    </a:ext>
                  </a:extLst>
                </a:gridCol>
                <a:gridCol w="1116125">
                  <a:extLst>
                    <a:ext uri="{9D8B030D-6E8A-4147-A177-3AD203B41FA5}">
                      <a16:colId xmlns:a16="http://schemas.microsoft.com/office/drawing/2014/main" val="4185298588"/>
                    </a:ext>
                  </a:extLst>
                </a:gridCol>
                <a:gridCol w="1116125">
                  <a:extLst>
                    <a:ext uri="{9D8B030D-6E8A-4147-A177-3AD203B41FA5}">
                      <a16:colId xmlns:a16="http://schemas.microsoft.com/office/drawing/2014/main" val="2467226718"/>
                    </a:ext>
                  </a:extLst>
                </a:gridCol>
                <a:gridCol w="1116125">
                  <a:extLst>
                    <a:ext uri="{9D8B030D-6E8A-4147-A177-3AD203B41FA5}">
                      <a16:colId xmlns:a16="http://schemas.microsoft.com/office/drawing/2014/main" val="3242269113"/>
                    </a:ext>
                  </a:extLst>
                </a:gridCol>
              </a:tblGrid>
              <a:tr h="0">
                <a:tc rowSpan="2"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</a:rPr>
                        <a:t>Model</a:t>
                      </a:r>
                      <a:endParaRPr lang="ko-KR" altLang="en-US" sz="1000" b="1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 latinLnBrk="1"/>
                      <a:endParaRPr lang="en-US" altLang="ko-KR" sz="1000" b="0" baseline="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baseline="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</a:rPr>
                        <a:t>N60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en-US" altLang="ko-KR" sz="1200" b="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baseline="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</a:rPr>
                        <a:t>A60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en-US" altLang="ko-KR" sz="1200" b="0" baseline="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</a:rPr>
                        <a:t>P100</a:t>
                      </a:r>
                      <a:r>
                        <a:rPr lang="en-US" altLang="ko-KR" sz="1000" b="1" baseline="3000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</a:rPr>
                        <a:t>1)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1357884"/>
                  </a:ext>
                </a:extLst>
              </a:tr>
              <a:tr h="0">
                <a:tc gridSpan="2" vMerge="1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algn="ctr" latinLnBrk="1"/>
                      <a:endParaRPr lang="ko-KR" altLang="en-US" sz="1000" b="0" kern="1200" baseline="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1200" baseline="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  <a:cs typeface="+mn-cs"/>
                        </a:rPr>
                        <a:t>I</a:t>
                      </a:r>
                      <a:endParaRPr lang="ko-KR" altLang="en-US" sz="1000" b="1" kern="1200" baseline="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1200" baseline="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  <a:cs typeface="+mn-cs"/>
                        </a:rPr>
                        <a:t>Z</a:t>
                      </a:r>
                      <a:endParaRPr lang="ko-KR" altLang="en-US" sz="1000" b="1" kern="1200" baseline="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1200" baseline="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  <a:cs typeface="+mn-cs"/>
                        </a:rPr>
                        <a:t>B</a:t>
                      </a:r>
                      <a:endParaRPr lang="ko-KR" altLang="en-US" sz="1000" b="1" kern="1200" baseline="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1200" baseline="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  <a:cs typeface="+mn-cs"/>
                        </a:rPr>
                        <a:t>Z</a:t>
                      </a:r>
                      <a:endParaRPr lang="ko-KR" altLang="en-US" sz="1000" b="1" kern="1200" baseline="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1200" baseline="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  <a:cs typeface="+mn-cs"/>
                        </a:rPr>
                        <a:t>B</a:t>
                      </a:r>
                      <a:endParaRPr lang="ko-KR" altLang="en-US" sz="1000" b="1" kern="1200" baseline="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1200" baseline="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  <a:cs typeface="+mn-cs"/>
                        </a:rPr>
                        <a:t>Under develop</a:t>
                      </a:r>
                      <a:endParaRPr lang="ko-KR" altLang="en-US" sz="1000" b="1" kern="1200" baseline="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7836372"/>
                  </a:ext>
                </a:extLst>
              </a:tr>
              <a:tr h="0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</a:rPr>
                        <a:t>Protection</a:t>
                      </a:r>
                    </a:p>
                    <a:p>
                      <a:pPr algn="ctr" latinLnBrk="1"/>
                      <a:r>
                        <a:rPr lang="en-US" altLang="ko-KR" sz="1000" b="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</a:rPr>
                        <a:t>Type</a:t>
                      </a:r>
                      <a:endParaRPr lang="ko-KR" altLang="en-US" sz="1000" b="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0" kern="1200" baseline="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  <a:cs typeface="+mn-cs"/>
                        </a:rPr>
                        <a:t>Current</a:t>
                      </a:r>
                      <a:endParaRPr lang="ko-KR" altLang="en-US" sz="1000" b="0" kern="1200" baseline="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●</a:t>
                      </a:r>
                      <a:endParaRPr lang="ko-KR" altLang="en-US" sz="1000" b="0" kern="1200" baseline="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262627"/>
                        </a:solidFill>
                        <a:effectLst/>
                        <a:uLnTx/>
                        <a:uFillTx/>
                        <a:latin typeface="현대체Light" panose="02020603020101020101" pitchFamily="18" charset="-127"/>
                        <a:ea typeface="현대체Light" panose="02020603020101020101" pitchFamily="18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262627"/>
                        </a:solidFill>
                        <a:effectLst/>
                        <a:uLnTx/>
                        <a:uFillTx/>
                        <a:latin typeface="현대체Light" panose="02020603020101020101" pitchFamily="18" charset="-127"/>
                        <a:ea typeface="현대체Light" panose="02020603020101020101" pitchFamily="18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262627"/>
                        </a:solidFill>
                        <a:effectLst/>
                        <a:uLnTx/>
                        <a:uFillTx/>
                        <a:latin typeface="현대체Light" panose="02020603020101020101" pitchFamily="18" charset="-127"/>
                        <a:ea typeface="현대체Light" panose="02020603020101020101" pitchFamily="18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262627"/>
                        </a:solidFill>
                        <a:effectLst/>
                        <a:uLnTx/>
                        <a:uFillTx/>
                        <a:latin typeface="현대체Light" panose="02020603020101020101" pitchFamily="18" charset="-127"/>
                        <a:ea typeface="현대체Light" panose="02020603020101020101" pitchFamily="18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●</a:t>
                      </a:r>
                      <a:endParaRPr lang="ko-KR" altLang="en-US" sz="1000" b="0" kern="1200" baseline="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59171314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0" kern="1200" baseline="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  <a:cs typeface="+mn-cs"/>
                        </a:rPr>
                        <a:t>Voltage</a:t>
                      </a:r>
                      <a:endParaRPr lang="ko-KR" altLang="en-US" sz="1000" b="0" kern="1200" baseline="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kern="1200" baseline="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  <a:cs typeface="+mn-cs"/>
                        </a:rPr>
                        <a:t>-</a:t>
                      </a:r>
                      <a:endParaRPr lang="ko-KR" altLang="en-US" sz="1000" b="0" kern="1200" baseline="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kern="1200" baseline="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  <a:cs typeface="+mn-cs"/>
                        </a:rPr>
                        <a:t>-</a:t>
                      </a:r>
                      <a:endParaRPr lang="ko-KR" altLang="en-US" sz="1000" b="0" kern="1200" baseline="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kern="1200" baseline="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  <a:cs typeface="+mn-cs"/>
                        </a:rPr>
                        <a:t>-</a:t>
                      </a:r>
                      <a:endParaRPr lang="ko-KR" altLang="en-US" sz="1000" b="0" kern="1200" baseline="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kern="1200" baseline="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  <a:cs typeface="+mn-cs"/>
                        </a:rPr>
                        <a:t>-</a:t>
                      </a:r>
                      <a:endParaRPr lang="ko-KR" altLang="en-US" sz="1000" b="0" kern="1200" baseline="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kern="1200" baseline="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  <a:cs typeface="+mn-cs"/>
                        </a:rPr>
                        <a:t>-</a:t>
                      </a:r>
                      <a:endParaRPr lang="ko-KR" altLang="en-US" sz="1000" b="0" kern="1200" baseline="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●</a:t>
                      </a:r>
                      <a:endParaRPr lang="ko-KR" altLang="en-US" sz="1000" b="0" kern="1200" baseline="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98412286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b="0" kern="1200" baseline="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  <a:cs typeface="+mn-cs"/>
                        </a:rPr>
                        <a:t>Power</a:t>
                      </a:r>
                      <a:endParaRPr lang="ko-KR" altLang="en-US" sz="1000" b="0" kern="1200" baseline="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kern="1200" baseline="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  <a:cs typeface="+mn-cs"/>
                        </a:rPr>
                        <a:t>-</a:t>
                      </a:r>
                      <a:endParaRPr lang="ko-KR" altLang="en-US" sz="1000" b="0" kern="1200" baseline="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kern="1200" baseline="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  <a:cs typeface="+mn-cs"/>
                        </a:rPr>
                        <a:t>-</a:t>
                      </a:r>
                      <a:endParaRPr lang="ko-KR" altLang="en-US" sz="1000" b="0" kern="1200" baseline="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kern="1200" baseline="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  <a:cs typeface="+mn-cs"/>
                        </a:rPr>
                        <a:t>-</a:t>
                      </a:r>
                      <a:endParaRPr lang="ko-KR" altLang="en-US" sz="1000" b="0" kern="1200" baseline="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kern="1200" baseline="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  <a:cs typeface="+mn-cs"/>
                        </a:rPr>
                        <a:t>-</a:t>
                      </a:r>
                      <a:endParaRPr lang="ko-KR" altLang="en-US" sz="1000" b="0" kern="1200" baseline="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kern="1200" baseline="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  <a:cs typeface="+mn-cs"/>
                        </a:rPr>
                        <a:t>-</a:t>
                      </a:r>
                      <a:endParaRPr lang="ko-KR" altLang="en-US" sz="1000" b="0" kern="1200" baseline="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●</a:t>
                      </a:r>
                      <a:endParaRPr lang="ko-KR" altLang="en-US" sz="1000" b="0" kern="1200" baseline="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68078763"/>
                  </a:ext>
                </a:extLst>
              </a:tr>
              <a:tr h="0">
                <a:tc rowSpan="10"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</a:rPr>
                        <a:t>Protection</a:t>
                      </a:r>
                    </a:p>
                    <a:p>
                      <a:pPr algn="ctr" latinLnBrk="1"/>
                      <a:r>
                        <a:rPr lang="en-US" altLang="ko-KR" sz="100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</a:rPr>
                        <a:t>functions</a:t>
                      </a:r>
                      <a:endParaRPr lang="ko-KR" altLang="en-US" sz="100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</a:endParaRPr>
                    </a:p>
                  </a:txBody>
                  <a:tcPr marL="36000" marR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000" dirty="0"/>
                        <a:t>Over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●</a:t>
                      </a: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●</a:t>
                      </a: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●</a:t>
                      </a:r>
                      <a:endParaRPr lang="en-US" altLang="ko-KR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0020088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</a:rPr>
                        <a:t>Under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51074239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</a:rPr>
                        <a:t>Phase failure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6611622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</a:rPr>
                        <a:t>Phase</a:t>
                      </a:r>
                      <a:r>
                        <a:rPr lang="en-US" altLang="ko-KR" sz="1000" baseline="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</a:rPr>
                        <a:t> Imbalance</a:t>
                      </a:r>
                      <a:endParaRPr lang="ko-KR" altLang="en-US" sz="100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19780989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</a:endParaRPr>
                    </a:p>
                  </a:txBody>
                  <a:tcPr marL="36000" marR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</a:rPr>
                        <a:t>Rotor – Stall</a:t>
                      </a:r>
                      <a:endParaRPr lang="ko-KR" altLang="en-US" sz="100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59860425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</a:endParaRPr>
                    </a:p>
                  </a:txBody>
                  <a:tcPr marL="36000" marR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</a:rPr>
                        <a:t>Rotor – Lock</a:t>
                      </a:r>
                      <a:endParaRPr lang="ko-KR" altLang="en-US" sz="100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4768941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</a:endParaRPr>
                    </a:p>
                  </a:txBody>
                  <a:tcPr marL="36000" marR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</a:rPr>
                        <a:t>Reverse phase</a:t>
                      </a:r>
                      <a:endParaRPr lang="ko-KR" altLang="en-US" sz="100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5041027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</a:endParaRPr>
                    </a:p>
                  </a:txBody>
                  <a:tcPr marL="36000" marR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</a:rPr>
                        <a:t>Earth leakage</a:t>
                      </a:r>
                      <a:endParaRPr lang="ko-KR" altLang="en-US" sz="100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lang="en-US" altLang="ko-KR" sz="1000" b="0" kern="100" dirty="0">
                        <a:solidFill>
                          <a:schemeClr val="tx1"/>
                        </a:solidFill>
                        <a:effectLst/>
                        <a:latin typeface="현대체Light" panose="02020603020101020101" pitchFamily="18" charset="-127"/>
                        <a:ea typeface="현대체Light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100" dirty="0">
                          <a:solidFill>
                            <a:schemeClr val="tx1"/>
                          </a:solidFill>
                          <a:effectLst/>
                          <a:latin typeface="현대체Light" panose="02020603020101020101" pitchFamily="18" charset="-127"/>
                          <a:ea typeface="현대체Light" panose="02020603020101020101" pitchFamily="18" charset="-127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100" dirty="0">
                          <a:solidFill>
                            <a:schemeClr val="tx1"/>
                          </a:solidFill>
                          <a:effectLst/>
                          <a:latin typeface="현대체Light" panose="02020603020101020101" pitchFamily="18" charset="-127"/>
                          <a:ea typeface="현대체Light" panose="02020603020101020101" pitchFamily="18" charset="-127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60048592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</a:endParaRPr>
                    </a:p>
                  </a:txBody>
                  <a:tcPr marL="36000" marR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</a:rPr>
                        <a:t>Ground fault</a:t>
                      </a:r>
                      <a:endParaRPr lang="ko-KR" altLang="en-US" sz="100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lang="en-US" altLang="ko-KR" sz="1000" b="0" kern="100" dirty="0">
                        <a:solidFill>
                          <a:schemeClr val="tx1"/>
                        </a:solidFill>
                        <a:effectLst/>
                        <a:latin typeface="현대체Light" panose="02020603020101020101" pitchFamily="18" charset="-127"/>
                        <a:ea typeface="현대체Light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lang="en-US" altLang="ko-KR" sz="1000" b="0" kern="100" dirty="0">
                        <a:solidFill>
                          <a:schemeClr val="tx1"/>
                        </a:solidFill>
                        <a:effectLst/>
                        <a:latin typeface="현대체Light" panose="02020603020101020101" pitchFamily="18" charset="-127"/>
                        <a:ea typeface="현대체Light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lang="en-US" altLang="ko-KR" sz="1000" b="0" kern="100" dirty="0">
                        <a:solidFill>
                          <a:schemeClr val="tx1"/>
                        </a:solidFill>
                        <a:effectLst/>
                        <a:latin typeface="현대체Light" panose="02020603020101020101" pitchFamily="18" charset="-127"/>
                        <a:ea typeface="현대체Light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49291213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</a:endParaRPr>
                    </a:p>
                  </a:txBody>
                  <a:tcPr marL="36000" marR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</a:rPr>
                        <a:t>Instantaneous</a:t>
                      </a:r>
                      <a:endParaRPr lang="ko-KR" altLang="en-US" sz="100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100" dirty="0">
                          <a:solidFill>
                            <a:schemeClr val="tx1"/>
                          </a:solidFill>
                          <a:effectLst/>
                          <a:latin typeface="현대체Light" panose="02020603020101020101" pitchFamily="18" charset="-127"/>
                          <a:ea typeface="현대체Light" panose="02020603020101020101" pitchFamily="18" charset="-127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lang="en-US" altLang="ko-KR" sz="1000" b="0" kern="100" dirty="0">
                        <a:solidFill>
                          <a:schemeClr val="tx1"/>
                        </a:solidFill>
                        <a:effectLst/>
                        <a:latin typeface="현대체Light" panose="02020603020101020101" pitchFamily="18" charset="-127"/>
                        <a:ea typeface="현대체Light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lang="en-US" altLang="ko-KR" sz="1000" b="0" kern="100" dirty="0">
                        <a:solidFill>
                          <a:schemeClr val="tx1"/>
                        </a:solidFill>
                        <a:effectLst/>
                        <a:latin typeface="현대체Light" panose="02020603020101020101" pitchFamily="18" charset="-127"/>
                        <a:ea typeface="현대체Light" panose="02020603020101020101" pitchFamily="18" charset="-127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6887645"/>
                  </a:ext>
                </a:extLst>
              </a:tr>
              <a:tr h="0"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</a:rPr>
                        <a:t>Display</a:t>
                      </a:r>
                    </a:p>
                    <a:p>
                      <a:pPr algn="ctr" latinLnBrk="1"/>
                      <a:r>
                        <a:rPr lang="en-US" altLang="ko-KR" sz="100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</a:rPr>
                        <a:t>information</a:t>
                      </a:r>
                      <a:endParaRPr lang="ko-KR" altLang="en-US" sz="100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</a:endParaRPr>
                    </a:p>
                  </a:txBody>
                  <a:tcPr marL="36000" marR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</a:rPr>
                        <a:t>Real-time</a:t>
                      </a:r>
                      <a:r>
                        <a:rPr lang="en-US" altLang="ko-KR" sz="1000" baseline="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</a:rPr>
                        <a:t> load current</a:t>
                      </a:r>
                      <a:endParaRPr lang="ko-KR" altLang="en-US" sz="100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7842345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</a:endParaRPr>
                    </a:p>
                  </a:txBody>
                  <a:tcPr marL="36000" marR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</a:rPr>
                        <a:t>Real-time load rate</a:t>
                      </a:r>
                      <a:endParaRPr lang="ko-KR" altLang="en-US" sz="100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77524471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</a:endParaRPr>
                    </a:p>
                  </a:txBody>
                  <a:tcPr marL="36000" marR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</a:rPr>
                        <a:t>Check parameters during operation</a:t>
                      </a:r>
                      <a:endParaRPr lang="ko-KR" altLang="en-US" sz="100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3271395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</a:endParaRPr>
                    </a:p>
                  </a:txBody>
                  <a:tcPr marL="36000" marR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</a:rPr>
                        <a:t>Check total running</a:t>
                      </a:r>
                      <a:endParaRPr lang="ko-KR" altLang="en-US" sz="100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현대체 Medium"/>
                        <a:ea typeface="현대체 Medium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7088768"/>
                  </a:ext>
                </a:extLst>
              </a:tr>
              <a:tr h="0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</a:rPr>
                        <a:t>Comm.</a:t>
                      </a:r>
                    </a:p>
                    <a:p>
                      <a:pPr algn="ctr" latinLnBrk="1"/>
                      <a:r>
                        <a:rPr lang="en-US" altLang="ko-KR" sz="1000" dirty="0" err="1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</a:rPr>
                        <a:t>protocl</a:t>
                      </a:r>
                      <a:endParaRPr lang="ko-KR" altLang="en-US" sz="100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</a:endParaRPr>
                    </a:p>
                  </a:txBody>
                  <a:tcPr marL="36000" marR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</a:rPr>
                        <a:t>RS – 485 / Modbus</a:t>
                      </a:r>
                      <a:endParaRPr lang="ko-KR" altLang="en-US" sz="100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</a:rPr>
                        <a:t>-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aseline="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</a:rPr>
                        <a:t>-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</a:rPr>
                        <a:t>-</a:t>
                      </a:r>
                      <a:endParaRPr lang="ko-KR" altLang="en-US" sz="100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●</a:t>
                      </a: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●</a:t>
                      </a: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●</a:t>
                      </a:r>
                      <a:endParaRPr lang="ko-KR" alt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22411626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</a:endParaRPr>
                    </a:p>
                  </a:txBody>
                  <a:tcPr marL="36000" marR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</a:rPr>
                        <a:t>Ethernet</a:t>
                      </a:r>
                      <a:endParaRPr lang="ko-KR" altLang="en-US" sz="100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</a:rPr>
                        <a:t>-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aseline="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</a:rPr>
                        <a:t>-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</a:rPr>
                        <a:t>-</a:t>
                      </a:r>
                      <a:endParaRPr lang="ko-KR" altLang="en-US" sz="100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1200" baseline="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  <a:cs typeface="+mn-cs"/>
                        </a:rPr>
                        <a:t>-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1200" baseline="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  <a:cs typeface="+mn-cs"/>
                        </a:rPr>
                        <a:t>-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●</a:t>
                      </a:r>
                      <a:endParaRPr lang="ko-KR" altLang="en-US" sz="100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495475"/>
                  </a:ext>
                </a:extLst>
              </a:tr>
              <a:tr h="0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err="1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</a:rPr>
                        <a:t>Ects</a:t>
                      </a:r>
                      <a:endParaRPr lang="ko-KR" altLang="en-US" sz="100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</a:endParaRPr>
                    </a:p>
                  </a:txBody>
                  <a:tcPr marL="36000" marR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</a:rPr>
                        <a:t>Contact</a:t>
                      </a:r>
                      <a:endParaRPr lang="ko-KR" altLang="en-US" sz="100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</a:rPr>
                        <a:t>Main</a:t>
                      </a:r>
                      <a:r>
                        <a:rPr lang="en-US" altLang="ko-KR" sz="1000" baseline="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</a:rPr>
                        <a:t> : 3ea</a:t>
                      </a:r>
                    </a:p>
                    <a:p>
                      <a:pPr algn="ctr" latinLnBrk="1"/>
                      <a:endParaRPr lang="en-US" altLang="ko-KR" sz="1000" baseline="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</a:rPr>
                        <a:t>Main</a:t>
                      </a:r>
                      <a:r>
                        <a:rPr lang="en-US" altLang="ko-KR" sz="1000" baseline="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</a:rPr>
                        <a:t> : 2ea</a:t>
                      </a:r>
                    </a:p>
                    <a:p>
                      <a:pPr algn="ctr" latinLnBrk="1"/>
                      <a:r>
                        <a:rPr lang="en-US" altLang="ko-KR" sz="1000" baseline="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</a:rPr>
                        <a:t>Aux : 1ea</a:t>
                      </a:r>
                      <a:endParaRPr lang="en-US" altLang="ko-KR" sz="100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</a:rPr>
                        <a:t>Main</a:t>
                      </a:r>
                      <a:r>
                        <a:rPr lang="en-US" altLang="ko-KR" sz="1000" baseline="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</a:rPr>
                        <a:t> : 2ea</a:t>
                      </a:r>
                    </a:p>
                    <a:p>
                      <a:pPr algn="ctr" latinLnBrk="1"/>
                      <a:r>
                        <a:rPr lang="en-US" altLang="ko-KR" sz="1000" baseline="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</a:rPr>
                        <a:t>Aux : 1ea</a:t>
                      </a:r>
                      <a:endParaRPr lang="en-US" altLang="ko-KR" sz="100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</a:rPr>
                        <a:t>Main</a:t>
                      </a:r>
                      <a:r>
                        <a:rPr lang="en-US" altLang="ko-KR" sz="1000" baseline="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</a:rPr>
                        <a:t> : 3ea</a:t>
                      </a:r>
                    </a:p>
                    <a:p>
                      <a:pPr marL="0" marR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kern="1200" baseline="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</a:rPr>
                        <a:t>Main</a:t>
                      </a:r>
                      <a:r>
                        <a:rPr lang="en-US" altLang="ko-KR" sz="1000" baseline="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</a:rPr>
                        <a:t> : 3ea</a:t>
                      </a:r>
                    </a:p>
                    <a:p>
                      <a:pPr marL="0" marR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kern="1200" baseline="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</a:rPr>
                        <a:t>Main : 5ea</a:t>
                      </a:r>
                    </a:p>
                    <a:p>
                      <a:pPr marL="0" marR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</a:rPr>
                        <a:t>Aux : 3 </a:t>
                      </a:r>
                      <a:r>
                        <a:rPr lang="en-US" altLang="ko-KR" sz="1000" dirty="0" err="1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</a:rPr>
                        <a:t>ea</a:t>
                      </a:r>
                      <a:endParaRPr lang="ko-KR" altLang="en-US" sz="100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96113625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</a:endParaRPr>
                    </a:p>
                  </a:txBody>
                  <a:tcPr marL="36000" marR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00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</a:rPr>
                        <a:t>Built-in ZCT</a:t>
                      </a:r>
                      <a:endParaRPr lang="ko-KR" altLang="en-US" sz="1000" dirty="0">
                        <a:solidFill>
                          <a:schemeClr val="tx2"/>
                        </a:solidFill>
                        <a:latin typeface="현대체Light" panose="02020603020101020101" pitchFamily="18" charset="-127"/>
                        <a:ea typeface="현대체Light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</a:rPr>
                        <a:t>-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aseline="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</a:rPr>
                        <a:t>-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1200" baseline="0" dirty="0">
                          <a:solidFill>
                            <a:schemeClr val="tx2"/>
                          </a:solidFill>
                          <a:latin typeface="현대체Light" panose="02020603020101020101" pitchFamily="18" charset="-127"/>
                          <a:ea typeface="현대체Light" panose="02020603020101020101" pitchFamily="18" charset="-127"/>
                          <a:cs typeface="+mn-cs"/>
                        </a:rPr>
                        <a:t>-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81883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4D4C4E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●</a:t>
                      </a:r>
                      <a:endParaRPr kumimoji="0" lang="ko-KR" altLang="en-US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4D4C4E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15010000"/>
                  </a:ext>
                </a:extLst>
              </a:tr>
            </a:tbl>
          </a:graphicData>
        </a:graphic>
      </p:graphicFrame>
      <p:sp>
        <p:nvSpPr>
          <p:cNvPr id="10" name="제목 2"/>
          <p:cNvSpPr>
            <a:spLocks noGrp="1"/>
          </p:cNvSpPr>
          <p:nvPr>
            <p:ph type="title"/>
          </p:nvPr>
        </p:nvSpPr>
        <p:spPr>
          <a:xfrm>
            <a:off x="107926" y="136277"/>
            <a:ext cx="9289032" cy="627755"/>
          </a:xfrm>
        </p:spPr>
        <p:txBody>
          <a:bodyPr>
            <a:normAutofit/>
          </a:bodyPr>
          <a:lstStyle/>
          <a:p>
            <a:pPr lvl="0"/>
            <a:r>
              <a:rPr lang="en-US" altLang="ko-KR" dirty="0"/>
              <a:t>2. </a:t>
            </a: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Digital Motor Protection Relay (HGMP)</a:t>
            </a:r>
            <a:endParaRPr lang="ko-KR" altLang="en-US" dirty="0"/>
          </a:p>
        </p:txBody>
      </p:sp>
      <p:sp>
        <p:nvSpPr>
          <p:cNvPr id="15" name="직사각형 14"/>
          <p:cNvSpPr/>
          <p:nvPr/>
        </p:nvSpPr>
        <p:spPr>
          <a:xfrm>
            <a:off x="431088" y="1098047"/>
            <a:ext cx="180000" cy="18000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649102" y="972319"/>
            <a:ext cx="9611952" cy="40164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Electric Motor Protection Relay(HGMP)</a:t>
            </a:r>
            <a:r>
              <a:rPr lang="en-US" altLang="ko-KR" b="1" kern="100" dirty="0">
                <a:latin typeface="현대체Light" panose="02020603020101020101" pitchFamily="18" charset="-127"/>
                <a:ea typeface="현대체Light" panose="02020603020101020101" pitchFamily="18" charset="-127"/>
                <a:cs typeface="Times New Roman" panose="02020603050405020304" pitchFamily="18" charset="0"/>
              </a:rPr>
              <a:t> LINE-UP</a:t>
            </a:r>
            <a:endParaRPr lang="en-US" altLang="ko-KR" b="1" dirty="0">
              <a:latin typeface="현대체Light" panose="02020603020101020101" pitchFamily="18" charset="-127"/>
              <a:ea typeface="현대체Light" panose="02020603020101020101" pitchFamily="18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942" y="7165007"/>
            <a:ext cx="73096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AutoNum type="arabicParenR"/>
            </a:pPr>
            <a:r>
              <a:rPr lang="en-US" altLang="ko-KR" sz="1000" dirty="0"/>
              <a:t>As this is a product under development, some specifications may change.</a:t>
            </a:r>
          </a:p>
          <a:p>
            <a:r>
              <a:rPr lang="en-US" altLang="ko-KR" sz="1000" dirty="0"/>
              <a:t>      And motor control function will be supported in the future.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32551989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제목 2"/>
          <p:cNvSpPr>
            <a:spLocks noGrp="1"/>
          </p:cNvSpPr>
          <p:nvPr>
            <p:ph type="title"/>
          </p:nvPr>
        </p:nvSpPr>
        <p:spPr>
          <a:xfrm>
            <a:off x="107926" y="136277"/>
            <a:ext cx="9289032" cy="627755"/>
          </a:xfrm>
        </p:spPr>
        <p:txBody>
          <a:bodyPr>
            <a:normAutofit/>
          </a:bodyPr>
          <a:lstStyle/>
          <a:p>
            <a:r>
              <a:rPr lang="en-US" altLang="ko-KR" dirty="0"/>
              <a:t>2. </a:t>
            </a: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Digital Motor Protection Relay (HGMP)</a:t>
            </a:r>
            <a:endParaRPr lang="ko-KR" altLang="en-US" dirty="0"/>
          </a:p>
        </p:txBody>
      </p:sp>
      <p:sp>
        <p:nvSpPr>
          <p:cNvPr id="15" name="직사각형 14"/>
          <p:cNvSpPr/>
          <p:nvPr/>
        </p:nvSpPr>
        <p:spPr>
          <a:xfrm>
            <a:off x="431088" y="1098047"/>
            <a:ext cx="180000" cy="18000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649102" y="972319"/>
            <a:ext cx="9611952" cy="40164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 latinLnBrk="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Communication Function(Advanced Type)</a:t>
            </a:r>
          </a:p>
        </p:txBody>
      </p:sp>
      <p:sp>
        <p:nvSpPr>
          <p:cNvPr id="9" name="내용 개체 틀 2">
            <a:extLst>
              <a:ext uri="{FF2B5EF4-FFF2-40B4-BE49-F238E27FC236}">
                <a16:creationId xmlns:a16="http://schemas.microsoft.com/office/drawing/2014/main" id="{BEBB26FF-1ECA-4CDE-38FB-1865100FE1F1}"/>
              </a:ext>
            </a:extLst>
          </p:cNvPr>
          <p:cNvSpPr txBox="1">
            <a:spLocks/>
          </p:cNvSpPr>
          <p:nvPr/>
        </p:nvSpPr>
        <p:spPr>
          <a:xfrm>
            <a:off x="383632" y="1510551"/>
            <a:ext cx="9611952" cy="115212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defPPr>
              <a:defRPr lang="ko-KR"/>
            </a:defPPr>
            <a:lvl1pPr marL="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094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81883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72824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63765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54707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45648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3659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2753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8000" indent="-180000" fontAlgn="ctr">
              <a:lnSpc>
                <a:spcPct val="150000"/>
              </a:lnSpc>
              <a:spcBef>
                <a:spcPts val="300"/>
              </a:spcBef>
              <a:buClr>
                <a:srgbClr val="FEA506"/>
              </a:buClr>
              <a:buSzPct val="80000"/>
              <a:buFont typeface="Arial" panose="020B0604020202020204" pitchFamily="34" charset="0"/>
              <a:buChar char="•"/>
            </a:pPr>
            <a:r>
              <a:rPr lang="en-US" altLang="ko-KR" dirty="0">
                <a:latin typeface="현대체Medium" panose="02020603020101020101" pitchFamily="18" charset="-127"/>
                <a:ea typeface="현대체Medium" panose="02020603020101020101" pitchFamily="18" charset="-127"/>
              </a:rPr>
              <a:t>Supports the universal industrial communication protocol RS-485/Modbus to enable easy interfacing into the user’s integrated control network. </a:t>
            </a: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A97FC049-BF06-35F4-E6FB-FF1D33EF97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730" y="3219800"/>
            <a:ext cx="5613050" cy="2830911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9B03C113-59BE-B675-0645-0E4D7BF539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50082" y="4328357"/>
            <a:ext cx="4036176" cy="1358658"/>
          </a:xfrm>
          <a:prstGeom prst="rect">
            <a:avLst/>
          </a:prstGeom>
        </p:spPr>
      </p:pic>
      <p:sp>
        <p:nvSpPr>
          <p:cNvPr id="13" name="내용 개체 틀 2">
            <a:extLst>
              <a:ext uri="{FF2B5EF4-FFF2-40B4-BE49-F238E27FC236}">
                <a16:creationId xmlns:a16="http://schemas.microsoft.com/office/drawing/2014/main" id="{C7309CC3-479A-552A-0DFF-3FB022E98150}"/>
              </a:ext>
            </a:extLst>
          </p:cNvPr>
          <p:cNvSpPr txBox="1">
            <a:spLocks/>
          </p:cNvSpPr>
          <p:nvPr/>
        </p:nvSpPr>
        <p:spPr>
          <a:xfrm>
            <a:off x="6039788" y="3219801"/>
            <a:ext cx="3920956" cy="95504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 fontScale="92500"/>
          </a:bodyPr>
          <a:lstStyle>
            <a:defPPr>
              <a:defRPr lang="ko-KR"/>
            </a:defPPr>
            <a:lvl1pPr marL="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094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81883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72824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63765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54707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45648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3659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2753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8000" indent="-180000" fontAlgn="ctr">
              <a:lnSpc>
                <a:spcPct val="125000"/>
              </a:lnSpc>
              <a:spcBef>
                <a:spcPts val="300"/>
              </a:spcBef>
              <a:buClr>
                <a:srgbClr val="FEA506"/>
              </a:buClr>
              <a:buSzPct val="80000"/>
              <a:buFont typeface="Arial" panose="020B0604020202020204" pitchFamily="34" charset="0"/>
              <a:buChar char="•"/>
            </a:pPr>
            <a:r>
              <a:rPr lang="en-US" altLang="ko-KR" dirty="0"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rPr>
              <a:t>User can get the waveform of the lasts trip by Modbus protocol</a:t>
            </a:r>
            <a:endParaRPr lang="en-US" altLang="ko-KR" dirty="0">
              <a:latin typeface="현대체Medium" panose="02020603020101020101" pitchFamily="18" charset="-127"/>
              <a:ea typeface="현대체Mediu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575961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제목 2"/>
          <p:cNvSpPr>
            <a:spLocks noGrp="1"/>
          </p:cNvSpPr>
          <p:nvPr>
            <p:ph type="title"/>
          </p:nvPr>
        </p:nvSpPr>
        <p:spPr>
          <a:xfrm>
            <a:off x="107926" y="136277"/>
            <a:ext cx="9289032" cy="627755"/>
          </a:xfrm>
        </p:spPr>
        <p:txBody>
          <a:bodyPr>
            <a:normAutofit/>
          </a:bodyPr>
          <a:lstStyle/>
          <a:p>
            <a:r>
              <a:rPr lang="en-US" altLang="ko-KR" dirty="0"/>
              <a:t>2. </a:t>
            </a: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Digital Motor Protection Relay (HGMP)</a:t>
            </a:r>
            <a:endParaRPr lang="ko-KR" altLang="en-US" dirty="0"/>
          </a:p>
        </p:txBody>
      </p:sp>
      <p:sp>
        <p:nvSpPr>
          <p:cNvPr id="15" name="직사각형 14"/>
          <p:cNvSpPr/>
          <p:nvPr/>
        </p:nvSpPr>
        <p:spPr>
          <a:xfrm>
            <a:off x="431088" y="1098047"/>
            <a:ext cx="180000" cy="18000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649102" y="972319"/>
            <a:ext cx="9611952" cy="40164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 latinLnBrk="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Installation</a:t>
            </a:r>
          </a:p>
        </p:txBody>
      </p:sp>
      <p:sp>
        <p:nvSpPr>
          <p:cNvPr id="2" name="내용 개체 틀 2">
            <a:extLst>
              <a:ext uri="{FF2B5EF4-FFF2-40B4-BE49-F238E27FC236}">
                <a16:creationId xmlns:a16="http://schemas.microsoft.com/office/drawing/2014/main" id="{B60F462D-799A-26F2-9B92-ACBDFA0640C6}"/>
              </a:ext>
            </a:extLst>
          </p:cNvPr>
          <p:cNvSpPr txBox="1">
            <a:spLocks/>
          </p:cNvSpPr>
          <p:nvPr/>
        </p:nvSpPr>
        <p:spPr>
          <a:xfrm>
            <a:off x="412196" y="1404367"/>
            <a:ext cx="9611952" cy="62775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defPPr>
              <a:defRPr lang="ko-KR"/>
            </a:defPPr>
            <a:lvl1pPr marL="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094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81883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72824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63765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54707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45648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3659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2753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8000" indent="-180000" fontAlgn="ctr">
              <a:lnSpc>
                <a:spcPct val="150000"/>
              </a:lnSpc>
              <a:spcBef>
                <a:spcPts val="300"/>
              </a:spcBef>
              <a:buClr>
                <a:srgbClr val="FEA506"/>
              </a:buClr>
              <a:buSzPct val="80000"/>
              <a:buFont typeface="Arial" panose="020B0604020202020204" pitchFamily="34" charset="0"/>
              <a:buChar char="•"/>
            </a:pPr>
            <a:r>
              <a:rPr lang="en-US" altLang="ko-KR" dirty="0">
                <a:latin typeface="현대체Medium" panose="02020603020101020101" pitchFamily="18" charset="-127"/>
                <a:ea typeface="현대체Medium" panose="02020603020101020101" pitchFamily="18" charset="-127"/>
              </a:rPr>
              <a:t>Main Part : Fixed by screw or DIN rail mount</a:t>
            </a: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A146F6D3-84F6-86A2-8998-2743F07EC8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2328" y="2104736"/>
            <a:ext cx="2605708" cy="1665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64987A24-D43A-734D-24D8-09152259F5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7793" y="2330599"/>
            <a:ext cx="2794091" cy="1440000"/>
          </a:xfrm>
          <a:prstGeom prst="rect">
            <a:avLst/>
          </a:prstGeom>
        </p:spPr>
      </p:pic>
      <p:sp>
        <p:nvSpPr>
          <p:cNvPr id="5" name="TextBox 11">
            <a:extLst>
              <a:ext uri="{FF2B5EF4-FFF2-40B4-BE49-F238E27FC236}">
                <a16:creationId xmlns:a16="http://schemas.microsoft.com/office/drawing/2014/main" id="{1B428109-710E-26E1-AECE-2F1B058A27A8}"/>
              </a:ext>
            </a:extLst>
          </p:cNvPr>
          <p:cNvSpPr txBox="1"/>
          <p:nvPr/>
        </p:nvSpPr>
        <p:spPr>
          <a:xfrm>
            <a:off x="1659760" y="3843213"/>
            <a:ext cx="1728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094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81883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72824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63765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54707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45648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3659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2753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400" dirty="0">
                <a:latin typeface="현대체Medium" panose="02020603020101020101" pitchFamily="18" charset="-127"/>
                <a:ea typeface="현대체Medium" panose="02020603020101020101" pitchFamily="18" charset="-127"/>
                <a:cs typeface="Noto Sans" panose="020B0502040504020204" pitchFamily="34" charset="0"/>
              </a:rPr>
              <a:t>[Screw</a:t>
            </a:r>
            <a:r>
              <a:rPr lang="ko-KR" altLang="en-US" sz="1400" dirty="0">
                <a:latin typeface="현대체Medium" panose="02020603020101020101" pitchFamily="18" charset="-127"/>
                <a:ea typeface="현대체Medium" panose="02020603020101020101" pitchFamily="18" charset="-127"/>
                <a:cs typeface="Noto Sans" panose="020B0502040504020204" pitchFamily="34" charset="0"/>
              </a:rPr>
              <a:t> </a:t>
            </a:r>
            <a:r>
              <a:rPr lang="en-US" altLang="ko-KR" sz="1400" dirty="0">
                <a:latin typeface="현대체Medium" panose="02020603020101020101" pitchFamily="18" charset="-127"/>
                <a:ea typeface="현대체Medium" panose="02020603020101020101" pitchFamily="18" charset="-127"/>
                <a:cs typeface="Noto Sans" panose="020B0502040504020204" pitchFamily="34" charset="0"/>
              </a:rPr>
              <a:t>type]</a:t>
            </a:r>
            <a:endParaRPr lang="ko-KR" altLang="en-US" sz="1400" dirty="0">
              <a:latin typeface="현대체Medium" panose="02020603020101020101" pitchFamily="18" charset="-127"/>
              <a:ea typeface="현대체Medium" panose="02020603020101020101" pitchFamily="18" charset="-127"/>
              <a:cs typeface="Noto Sans" panose="020B0502040504020204" pitchFamily="34" charset="0"/>
            </a:endParaRPr>
          </a:p>
        </p:txBody>
      </p:sp>
      <p:sp>
        <p:nvSpPr>
          <p:cNvPr id="6" name="TextBox 11">
            <a:extLst>
              <a:ext uri="{FF2B5EF4-FFF2-40B4-BE49-F238E27FC236}">
                <a16:creationId xmlns:a16="http://schemas.microsoft.com/office/drawing/2014/main" id="{5907C56A-467F-485F-40B2-2797A24BD241}"/>
              </a:ext>
            </a:extLst>
          </p:cNvPr>
          <p:cNvSpPr txBox="1"/>
          <p:nvPr/>
        </p:nvSpPr>
        <p:spPr>
          <a:xfrm>
            <a:off x="6212368" y="3843213"/>
            <a:ext cx="17281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094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81883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72824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63765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54707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45648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3659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2753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400" dirty="0">
                <a:latin typeface="현대체Medium" panose="02020603020101020101" pitchFamily="18" charset="-127"/>
                <a:ea typeface="현대체Medium" panose="02020603020101020101" pitchFamily="18" charset="-127"/>
                <a:cs typeface="Noto Sans" panose="020B0502040504020204" pitchFamily="34" charset="0"/>
              </a:rPr>
              <a:t>[DIN rail</a:t>
            </a:r>
            <a:r>
              <a:rPr lang="ko-KR" altLang="en-US" sz="1400" dirty="0">
                <a:latin typeface="현대체Medium" panose="02020603020101020101" pitchFamily="18" charset="-127"/>
                <a:ea typeface="현대체Medium" panose="02020603020101020101" pitchFamily="18" charset="-127"/>
                <a:cs typeface="Noto Sans" panose="020B0502040504020204" pitchFamily="34" charset="0"/>
              </a:rPr>
              <a:t> </a:t>
            </a:r>
            <a:r>
              <a:rPr lang="en-US" altLang="ko-KR" sz="1400" dirty="0">
                <a:latin typeface="현대체Medium" panose="02020603020101020101" pitchFamily="18" charset="-127"/>
                <a:ea typeface="현대체Medium" panose="02020603020101020101" pitchFamily="18" charset="-127"/>
                <a:cs typeface="Noto Sans" panose="020B0502040504020204" pitchFamily="34" charset="0"/>
              </a:rPr>
              <a:t>type]</a:t>
            </a:r>
            <a:endParaRPr lang="ko-KR" altLang="en-US" sz="1400" dirty="0">
              <a:latin typeface="현대체Medium" panose="02020603020101020101" pitchFamily="18" charset="-127"/>
              <a:ea typeface="현대체Medium" panose="02020603020101020101" pitchFamily="18" charset="-127"/>
              <a:cs typeface="Noto Sans" panose="020B0502040504020204" pitchFamily="34" charset="0"/>
            </a:endParaRP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A5C64E62-5020-0672-3C27-12286C7BD6B2}"/>
              </a:ext>
            </a:extLst>
          </p:cNvPr>
          <p:cNvSpPr txBox="1">
            <a:spLocks/>
          </p:cNvSpPr>
          <p:nvPr/>
        </p:nvSpPr>
        <p:spPr>
          <a:xfrm>
            <a:off x="416840" y="4305004"/>
            <a:ext cx="9611952" cy="62775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defPPr>
              <a:defRPr lang="ko-KR"/>
            </a:defPPr>
            <a:lvl1pPr marL="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094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81883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72824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63765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54707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45648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3659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2753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8000" indent="-180000" fontAlgn="ctr">
              <a:lnSpc>
                <a:spcPct val="150000"/>
              </a:lnSpc>
              <a:spcBef>
                <a:spcPts val="300"/>
              </a:spcBef>
              <a:buClr>
                <a:srgbClr val="FEA506"/>
              </a:buClr>
              <a:buSzPct val="80000"/>
              <a:buFont typeface="Arial" panose="020B0604020202020204" pitchFamily="34" charset="0"/>
              <a:buChar char="•"/>
            </a:pPr>
            <a:r>
              <a:rPr lang="en-US" altLang="ko-KR" dirty="0">
                <a:latin typeface="현대체Medium" panose="02020603020101020101" pitchFamily="18" charset="-127"/>
                <a:ea typeface="현대체Medium" panose="02020603020101020101" pitchFamily="18" charset="-127"/>
              </a:rPr>
              <a:t>Display Part : Fixed plate, rubber washer and screw included</a:t>
            </a:r>
          </a:p>
          <a:p>
            <a:pPr fontAlgn="ctr">
              <a:lnSpc>
                <a:spcPct val="150000"/>
              </a:lnSpc>
              <a:spcBef>
                <a:spcPts val="300"/>
              </a:spcBef>
              <a:buClr>
                <a:srgbClr val="FEA506"/>
              </a:buClr>
              <a:buSzPct val="80000"/>
            </a:pPr>
            <a:endParaRPr lang="en-US" altLang="ko-KR" dirty="0">
              <a:latin typeface="현대체Medium" panose="02020603020101020101" pitchFamily="18" charset="-127"/>
              <a:ea typeface="현대체Medium" panose="02020603020101020101" pitchFamily="18" charset="-127"/>
            </a:endParaRPr>
          </a:p>
        </p:txBody>
      </p:sp>
      <p:pic>
        <p:nvPicPr>
          <p:cNvPr id="14" name="Picture 2">
            <a:extLst>
              <a:ext uri="{FF2B5EF4-FFF2-40B4-BE49-F238E27FC236}">
                <a16:creationId xmlns:a16="http://schemas.microsoft.com/office/drawing/2014/main" id="{35C0B584-95F8-07FE-D6A1-DE6F41ECBC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765" y="5128817"/>
            <a:ext cx="4032448" cy="1829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6" name="그룹 15">
            <a:extLst>
              <a:ext uri="{FF2B5EF4-FFF2-40B4-BE49-F238E27FC236}">
                <a16:creationId xmlns:a16="http://schemas.microsoft.com/office/drawing/2014/main" id="{2EB38316-8B23-72AA-47E8-838FE6A8CDBD}"/>
              </a:ext>
            </a:extLst>
          </p:cNvPr>
          <p:cNvGrpSpPr/>
          <p:nvPr/>
        </p:nvGrpSpPr>
        <p:grpSpPr>
          <a:xfrm flipH="1">
            <a:off x="6202917" y="5157334"/>
            <a:ext cx="864097" cy="1459650"/>
            <a:chOff x="5131708" y="4996378"/>
            <a:chExt cx="1075117" cy="2047746"/>
          </a:xfrm>
        </p:grpSpPr>
        <p:pic>
          <p:nvPicPr>
            <p:cNvPr id="21" name="Picture 6">
              <a:extLst>
                <a:ext uri="{FF2B5EF4-FFF2-40B4-BE49-F238E27FC236}">
                  <a16:creationId xmlns:a16="http://schemas.microsoft.com/office/drawing/2014/main" id="{D106AF5A-CA32-07CC-F889-2DA6D0A162C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31708" y="5903664"/>
              <a:ext cx="773286" cy="108007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2" name="Picture 3">
              <a:extLst>
                <a:ext uri="{FF2B5EF4-FFF2-40B4-BE49-F238E27FC236}">
                  <a16:creationId xmlns:a16="http://schemas.microsoft.com/office/drawing/2014/main" id="{36A40F93-4362-5D20-B85B-8E675781303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77620" y="5170210"/>
              <a:ext cx="629205" cy="15831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3" name="직사각형 22">
              <a:extLst>
                <a:ext uri="{FF2B5EF4-FFF2-40B4-BE49-F238E27FC236}">
                  <a16:creationId xmlns:a16="http://schemas.microsoft.com/office/drawing/2014/main" id="{6B836F7B-3BC7-D9F2-3333-BB062BBE887C}"/>
                </a:ext>
              </a:extLst>
            </p:cNvPr>
            <p:cNvSpPr/>
            <p:nvPr/>
          </p:nvSpPr>
          <p:spPr>
            <a:xfrm>
              <a:off x="5811999" y="4996378"/>
              <a:ext cx="45719" cy="2047746"/>
            </a:xfrm>
            <a:prstGeom prst="rect">
              <a:avLst/>
            </a:pr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81883" rtl="0" eaLnBrk="1" latinLnBrk="1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90941" algn="l" defTabSz="981883" rtl="0" eaLnBrk="1" latinLnBrk="1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81883" algn="l" defTabSz="981883" rtl="0" eaLnBrk="1" latinLnBrk="1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472824" algn="l" defTabSz="981883" rtl="0" eaLnBrk="1" latinLnBrk="1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963765" algn="l" defTabSz="981883" rtl="0" eaLnBrk="1" latinLnBrk="1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454707" algn="l" defTabSz="981883" rtl="0" eaLnBrk="1" latinLnBrk="1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945648" algn="l" defTabSz="981883" rtl="0" eaLnBrk="1" latinLnBrk="1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436590" algn="l" defTabSz="981883" rtl="0" eaLnBrk="1" latinLnBrk="1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927531" algn="l" defTabSz="981883" rtl="0" eaLnBrk="1" latinLnBrk="1" hangingPunct="1">
                <a:defRPr sz="19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pic>
        <p:nvPicPr>
          <p:cNvPr id="17" name="Picture 2">
            <a:extLst>
              <a:ext uri="{FF2B5EF4-FFF2-40B4-BE49-F238E27FC236}">
                <a16:creationId xmlns:a16="http://schemas.microsoft.com/office/drawing/2014/main" id="{73A0E514-0EBF-07FE-D730-83C8EC38D9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0560" y="5302972"/>
            <a:ext cx="921896" cy="130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타원 17">
            <a:extLst>
              <a:ext uri="{FF2B5EF4-FFF2-40B4-BE49-F238E27FC236}">
                <a16:creationId xmlns:a16="http://schemas.microsoft.com/office/drawing/2014/main" id="{4BB8947D-5B57-CAD8-BC40-BBAD862B1347}"/>
              </a:ext>
            </a:extLst>
          </p:cNvPr>
          <p:cNvSpPr/>
          <p:nvPr/>
        </p:nvSpPr>
        <p:spPr>
          <a:xfrm>
            <a:off x="6532397" y="5804052"/>
            <a:ext cx="637891" cy="545789"/>
          </a:xfrm>
          <a:prstGeom prst="ellipse">
            <a:avLst/>
          </a:prstGeom>
          <a:noFill/>
          <a:ln>
            <a:solidFill>
              <a:schemeClr val="bg1">
                <a:lumMod val="50000"/>
              </a:schemeClr>
            </a:solidFill>
            <a:prstDash val="sysDot"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90941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81883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472824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963765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454707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45648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36590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927531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/>
          </a:p>
        </p:txBody>
      </p:sp>
      <p:cxnSp>
        <p:nvCxnSpPr>
          <p:cNvPr id="19" name="직선 화살표 연결선 18">
            <a:extLst>
              <a:ext uri="{FF2B5EF4-FFF2-40B4-BE49-F238E27FC236}">
                <a16:creationId xmlns:a16="http://schemas.microsoft.com/office/drawing/2014/main" id="{2DFCB8A2-C603-3BCD-53AB-A2F54667A25E}"/>
              </a:ext>
            </a:extLst>
          </p:cNvPr>
          <p:cNvCxnSpPr>
            <a:cxnSpLocks/>
            <a:stCxn id="18" idx="6"/>
            <a:endCxn id="17" idx="1"/>
          </p:cNvCxnSpPr>
          <p:nvPr/>
        </p:nvCxnSpPr>
        <p:spPr>
          <a:xfrm flipV="1">
            <a:off x="7170288" y="5957572"/>
            <a:ext cx="770272" cy="11937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1">
            <a:extLst>
              <a:ext uri="{FF2B5EF4-FFF2-40B4-BE49-F238E27FC236}">
                <a16:creationId xmlns:a16="http://schemas.microsoft.com/office/drawing/2014/main" id="{0F4A22C4-F99F-7874-123A-73728DA219E4}"/>
              </a:ext>
            </a:extLst>
          </p:cNvPr>
          <p:cNvSpPr txBox="1"/>
          <p:nvPr/>
        </p:nvSpPr>
        <p:spPr>
          <a:xfrm>
            <a:off x="6054144" y="6718763"/>
            <a:ext cx="28083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094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81883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72824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63765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54707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45648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3659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2753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400" dirty="0">
                <a:latin typeface="현대체Medium" panose="02020603020101020101" pitchFamily="18" charset="-127"/>
                <a:ea typeface="현대체Medium" panose="02020603020101020101" pitchFamily="18" charset="-127"/>
                <a:cs typeface="Noto Sans" panose="020B0502040504020204" pitchFamily="34" charset="0"/>
              </a:rPr>
              <a:t>[Main-Display connection cable]</a:t>
            </a:r>
            <a:endParaRPr lang="ko-KR" altLang="en-US" sz="1400" dirty="0">
              <a:latin typeface="현대체Medium" panose="02020603020101020101" pitchFamily="18" charset="-127"/>
              <a:ea typeface="현대체Medium" panose="02020603020101020101" pitchFamily="18" charset="-127"/>
              <a:cs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16643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제목 2"/>
          <p:cNvSpPr>
            <a:spLocks noGrp="1"/>
          </p:cNvSpPr>
          <p:nvPr>
            <p:ph type="title"/>
          </p:nvPr>
        </p:nvSpPr>
        <p:spPr>
          <a:xfrm>
            <a:off x="107926" y="136277"/>
            <a:ext cx="9289032" cy="627755"/>
          </a:xfrm>
        </p:spPr>
        <p:txBody>
          <a:bodyPr>
            <a:normAutofit/>
          </a:bodyPr>
          <a:lstStyle/>
          <a:p>
            <a:r>
              <a:rPr lang="en-US" altLang="ko-KR" dirty="0"/>
              <a:t>2. </a:t>
            </a: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Digital Motor Protection Relay (HGMP)</a:t>
            </a:r>
            <a:endParaRPr lang="ko-KR" altLang="en-US" dirty="0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9F80563D-7CC4-D94A-FAD7-B56431D2EC01}"/>
              </a:ext>
            </a:extLst>
          </p:cNvPr>
          <p:cNvSpPr/>
          <p:nvPr/>
        </p:nvSpPr>
        <p:spPr>
          <a:xfrm>
            <a:off x="305511" y="1107994"/>
            <a:ext cx="180000" cy="18000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90941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81883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472824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963765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454707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45648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36590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927531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325FF3A1-CCC7-F573-6FF2-80E2B60E1DE5}"/>
              </a:ext>
            </a:extLst>
          </p:cNvPr>
          <p:cNvSpPr/>
          <p:nvPr/>
        </p:nvSpPr>
        <p:spPr>
          <a:xfrm>
            <a:off x="523525" y="982266"/>
            <a:ext cx="9611952" cy="40164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094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81883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72824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63765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54707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45648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3659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2753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 latinLnBrk="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HGMP P100 (Under development)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7637C268-39C8-F320-52CA-F2427BAD76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4679" y="1743859"/>
            <a:ext cx="2164245" cy="1303959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02C30AF7-CB51-03EC-A81C-E5C4DD1230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5970" y="2438735"/>
            <a:ext cx="1078870" cy="909848"/>
          </a:xfrm>
          <a:prstGeom prst="rect">
            <a:avLst/>
          </a:prstGeom>
        </p:spPr>
      </p:pic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B60F462D-799A-26F2-9B92-ACBDFA0640C6}"/>
              </a:ext>
            </a:extLst>
          </p:cNvPr>
          <p:cNvSpPr txBox="1">
            <a:spLocks/>
          </p:cNvSpPr>
          <p:nvPr/>
        </p:nvSpPr>
        <p:spPr>
          <a:xfrm>
            <a:off x="3726765" y="1745000"/>
            <a:ext cx="6137206" cy="158417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defPPr>
              <a:defRPr lang="ko-KR"/>
            </a:defPPr>
            <a:lvl1pPr marL="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094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81883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72824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63765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54707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45648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3659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2753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8000" indent="-180000" fontAlgn="ctr">
              <a:lnSpc>
                <a:spcPct val="140000"/>
              </a:lnSpc>
              <a:buClr>
                <a:srgbClr val="FEA506"/>
              </a:buClr>
              <a:buSzPct val="80000"/>
              <a:buFont typeface="Arial" panose="020B0604020202020204" pitchFamily="34" charset="0"/>
              <a:buChar char="•"/>
            </a:pPr>
            <a:r>
              <a:rPr lang="en-US" altLang="ko-KR" sz="1600" dirty="0">
                <a:latin typeface="현대체Medium" panose="02020603020101020101" pitchFamily="18" charset="-127"/>
                <a:ea typeface="현대체Medium" panose="02020603020101020101" pitchFamily="18" charset="-127"/>
              </a:rPr>
              <a:t>Up to 100A rated current without external CT</a:t>
            </a:r>
          </a:p>
          <a:p>
            <a:pPr marL="108000" indent="-180000" fontAlgn="ctr">
              <a:lnSpc>
                <a:spcPct val="140000"/>
              </a:lnSpc>
              <a:buClr>
                <a:srgbClr val="FEA506"/>
              </a:buClr>
              <a:buSzPct val="80000"/>
              <a:buFont typeface="Arial" panose="020B0604020202020204" pitchFamily="34" charset="0"/>
              <a:buChar char="•"/>
            </a:pPr>
            <a:r>
              <a:rPr lang="en-US" altLang="ko-KR" sz="1600" dirty="0">
                <a:latin typeface="현대체Medium" panose="02020603020101020101" pitchFamily="18" charset="-127"/>
                <a:ea typeface="현대체Medium" panose="02020603020101020101" pitchFamily="18" charset="-127"/>
              </a:rPr>
              <a:t>Enhanced protection and monitoring for voltage and power</a:t>
            </a:r>
          </a:p>
          <a:p>
            <a:pPr marL="108000" indent="-180000" fontAlgn="ctr">
              <a:lnSpc>
                <a:spcPct val="140000"/>
              </a:lnSpc>
              <a:buClr>
                <a:srgbClr val="FEA506"/>
              </a:buClr>
              <a:buSzPct val="80000"/>
              <a:buFont typeface="Arial" panose="020B0604020202020204" pitchFamily="34" charset="0"/>
              <a:buChar char="•"/>
            </a:pPr>
            <a:r>
              <a:rPr lang="en-US" altLang="ko-KR" sz="1600" dirty="0">
                <a:latin typeface="현대체Medium" panose="02020603020101020101" pitchFamily="18" charset="-127"/>
                <a:ea typeface="현대체Medium" panose="02020603020101020101" pitchFamily="18" charset="-127"/>
              </a:rPr>
              <a:t>Network redundancy (Rapid Spanning Tree Protocol)</a:t>
            </a:r>
          </a:p>
          <a:p>
            <a:pPr marL="108000" indent="-180000" fontAlgn="ctr">
              <a:lnSpc>
                <a:spcPct val="140000"/>
              </a:lnSpc>
              <a:buClr>
                <a:srgbClr val="FEA506"/>
              </a:buClr>
              <a:buSzPct val="80000"/>
              <a:buFont typeface="Arial" panose="020B0604020202020204" pitchFamily="34" charset="0"/>
              <a:buChar char="•"/>
            </a:pPr>
            <a:r>
              <a:rPr lang="en-US" altLang="ko-KR" sz="1600" dirty="0">
                <a:latin typeface="현대체Medium" panose="02020603020101020101" pitchFamily="18" charset="-127"/>
                <a:ea typeface="현대체Medium" panose="02020603020101020101" pitchFamily="18" charset="-127"/>
              </a:rPr>
              <a:t>Motor preventive diagnostic system supports</a:t>
            </a:r>
          </a:p>
          <a:p>
            <a:pPr marL="108000" indent="-180000" fontAlgn="ctr">
              <a:lnSpc>
                <a:spcPct val="140000"/>
              </a:lnSpc>
              <a:buClr>
                <a:srgbClr val="FEA506"/>
              </a:buClr>
              <a:buSzPct val="80000"/>
              <a:buFont typeface="Arial" panose="020B0604020202020204" pitchFamily="34" charset="0"/>
              <a:buChar char="•"/>
            </a:pPr>
            <a:endParaRPr lang="en-US" altLang="ko-KR" sz="400" dirty="0">
              <a:latin typeface="현대체Medium" panose="02020603020101020101" pitchFamily="18" charset="-127"/>
              <a:ea typeface="현대체Medium" panose="02020603020101020101" pitchFamily="18" charset="-127"/>
            </a:endParaRPr>
          </a:p>
        </p:txBody>
      </p:sp>
      <p:graphicFrame>
        <p:nvGraphicFramePr>
          <p:cNvPr id="20" name="표 19">
            <a:extLst>
              <a:ext uri="{FF2B5EF4-FFF2-40B4-BE49-F238E27FC236}">
                <a16:creationId xmlns:a16="http://schemas.microsoft.com/office/drawing/2014/main" id="{4AFA8C8C-4312-41EC-068F-8354A8E5E596}"/>
              </a:ext>
            </a:extLst>
          </p:cNvPr>
          <p:cNvGraphicFramePr>
            <a:graphicFrameLocks noGrp="1"/>
          </p:cNvGraphicFramePr>
          <p:nvPr/>
        </p:nvGraphicFramePr>
        <p:xfrm>
          <a:off x="395511" y="3780631"/>
          <a:ext cx="9506697" cy="3106848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3168899">
                  <a:extLst>
                    <a:ext uri="{9D8B030D-6E8A-4147-A177-3AD203B41FA5}">
                      <a16:colId xmlns:a16="http://schemas.microsoft.com/office/drawing/2014/main" val="2592358302"/>
                    </a:ext>
                  </a:extLst>
                </a:gridCol>
                <a:gridCol w="3168899">
                  <a:extLst>
                    <a:ext uri="{9D8B030D-6E8A-4147-A177-3AD203B41FA5}">
                      <a16:colId xmlns:a16="http://schemas.microsoft.com/office/drawing/2014/main" val="1538745546"/>
                    </a:ext>
                  </a:extLst>
                </a:gridCol>
                <a:gridCol w="3168899">
                  <a:extLst>
                    <a:ext uri="{9D8B030D-6E8A-4147-A177-3AD203B41FA5}">
                      <a16:colId xmlns:a16="http://schemas.microsoft.com/office/drawing/2014/main" val="1592611486"/>
                    </a:ext>
                  </a:extLst>
                </a:gridCol>
              </a:tblGrid>
              <a:tr h="39813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0" dirty="0">
                          <a:solidFill>
                            <a:schemeClr val="tx1"/>
                          </a:solidFill>
                          <a:latin typeface="현대체Medium" panose="02020603020101020101" pitchFamily="18" charset="-127"/>
                          <a:ea typeface="현대체Medium" panose="02020603020101020101" pitchFamily="18" charset="-127"/>
                        </a:rPr>
                        <a:t>Integrated CT &amp; ZCT</a:t>
                      </a:r>
                      <a:endParaRPr lang="ko-KR" altLang="en-US" sz="1500" b="0" dirty="0">
                        <a:solidFill>
                          <a:schemeClr val="tx1"/>
                        </a:solidFill>
                        <a:latin typeface="현대체Medium" panose="02020603020101020101" pitchFamily="18" charset="-127"/>
                        <a:ea typeface="현대체Medium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0" dirty="0">
                          <a:solidFill>
                            <a:schemeClr val="tx1"/>
                          </a:solidFill>
                          <a:latin typeface="현대체Medium" panose="02020603020101020101" pitchFamily="18" charset="-127"/>
                          <a:ea typeface="현대체Medium" panose="02020603020101020101" pitchFamily="18" charset="-127"/>
                        </a:rPr>
                        <a:t>Communication Option</a:t>
                      </a:r>
                      <a:endParaRPr lang="ko-KR" altLang="en-US" sz="1500" b="0" dirty="0">
                        <a:solidFill>
                          <a:schemeClr val="tx1"/>
                        </a:solidFill>
                        <a:latin typeface="현대체Medium" panose="02020603020101020101" pitchFamily="18" charset="-127"/>
                        <a:ea typeface="현대체Medium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0" dirty="0">
                          <a:solidFill>
                            <a:schemeClr val="tx1"/>
                          </a:solidFill>
                          <a:latin typeface="현대체Medium" panose="02020603020101020101" pitchFamily="18" charset="-127"/>
                          <a:ea typeface="현대체Medium" panose="02020603020101020101" pitchFamily="18" charset="-127"/>
                        </a:rPr>
                        <a:t>Motor Control </a:t>
                      </a:r>
                      <a:endParaRPr lang="ko-KR" altLang="en-US" sz="1500" b="0" dirty="0">
                        <a:solidFill>
                          <a:schemeClr val="tx1"/>
                        </a:solidFill>
                        <a:latin typeface="현대체Medium" panose="02020603020101020101" pitchFamily="18" charset="-127"/>
                        <a:ea typeface="현대체Medium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9168932"/>
                  </a:ext>
                </a:extLst>
              </a:tr>
              <a:tr h="2708716">
                <a:tc>
                  <a:txBody>
                    <a:bodyPr/>
                    <a:lstStyle/>
                    <a:p>
                      <a:pPr marL="87313" indent="-87313" algn="l" latinLnBrk="1"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현대체Medium" panose="02020603020101020101" pitchFamily="18" charset="-127"/>
                          <a:ea typeface="현대체Medium" panose="02020603020101020101" pitchFamily="18" charset="-127"/>
                        </a:rPr>
                        <a:t>Integrated 3phase CT module including ZCT</a:t>
                      </a:r>
                    </a:p>
                    <a:p>
                      <a:pPr marL="0" indent="0" algn="l" latinLnBrk="1">
                        <a:buFont typeface="Arial" panose="020B0604020202020204" pitchFamily="34" charset="0"/>
                        <a:buNone/>
                      </a:pP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현대체Medium" panose="02020603020101020101" pitchFamily="18" charset="-127"/>
                          <a:ea typeface="현대체Medium" panose="02020603020101020101" pitchFamily="18" charset="-127"/>
                        </a:rPr>
                        <a:t>  for earth leakage protection</a:t>
                      </a:r>
                    </a:p>
                    <a:p>
                      <a:pPr marL="87313" indent="-87313" algn="l" latinLnBrk="1"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현대체Medium" panose="02020603020101020101" pitchFamily="18" charset="-127"/>
                          <a:ea typeface="현대체Medium" panose="02020603020101020101" pitchFamily="18" charset="-127"/>
                        </a:rPr>
                        <a:t>Rated current : 0.5~100A</a:t>
                      </a:r>
                    </a:p>
                    <a:p>
                      <a:pPr marL="87313" indent="-87313" algn="l" latinLnBrk="1"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현대체Medium" panose="02020603020101020101" pitchFamily="18" charset="-127"/>
                          <a:ea typeface="현대체Medium" panose="02020603020101020101" pitchFamily="18" charset="-127"/>
                        </a:rPr>
                        <a:t>ZCT measurement range: 30mA~10A</a:t>
                      </a:r>
                    </a:p>
                    <a:p>
                      <a:pPr algn="l" latinLnBrk="1"/>
                      <a:endParaRPr lang="en-US" altLang="ko-KR" sz="1200" b="0" dirty="0">
                        <a:solidFill>
                          <a:schemeClr val="tx1"/>
                        </a:solidFill>
                        <a:latin typeface="현대체Medium" panose="02020603020101020101" pitchFamily="18" charset="-127"/>
                        <a:ea typeface="현대체Medium" panose="02020603020101020101" pitchFamily="18" charset="-127"/>
                      </a:endParaRPr>
                    </a:p>
                    <a:p>
                      <a:pPr algn="l" latinLnBrk="1"/>
                      <a:endParaRPr lang="ko-KR" altLang="en-US" sz="1200" b="0" dirty="0">
                        <a:solidFill>
                          <a:schemeClr val="tx1"/>
                        </a:solidFill>
                        <a:latin typeface="현대체Medium" panose="02020603020101020101" pitchFamily="18" charset="-127"/>
                        <a:ea typeface="현대체Medium" panose="02020603020101020101" pitchFamily="18" charset="-127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87313" indent="-87313" algn="l" latinLnBrk="1"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현대체Medium" panose="02020603020101020101" pitchFamily="18" charset="-127"/>
                          <a:ea typeface="현대체Medium" panose="02020603020101020101" pitchFamily="18" charset="-127"/>
                          <a:cs typeface="+mn-cs"/>
                        </a:rPr>
                        <a:t>Modbus/RTU(RS485): 9600~57600bps</a:t>
                      </a:r>
                    </a:p>
                    <a:p>
                      <a:pPr marL="87313" indent="-87313" algn="l" latinLnBrk="1"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200" b="0" kern="1200" spc="-40" baseline="0" dirty="0">
                          <a:solidFill>
                            <a:schemeClr val="tx1"/>
                          </a:solidFill>
                          <a:latin typeface="현대체Medium" panose="02020603020101020101" pitchFamily="18" charset="-127"/>
                          <a:ea typeface="현대체Medium" panose="02020603020101020101" pitchFamily="18" charset="-127"/>
                          <a:cs typeface="+mn-cs"/>
                        </a:rPr>
                        <a:t>Modbus/TCP(RJ45): 100Mbps, RSTP supports</a:t>
                      </a:r>
                    </a:p>
                    <a:p>
                      <a:pPr marL="0" indent="0" algn="l" latinLnBrk="1">
                        <a:buFont typeface="Arial" panose="020B0604020202020204" pitchFamily="34" charset="0"/>
                        <a:buNone/>
                      </a:pP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현대체Medium" panose="02020603020101020101" pitchFamily="18" charset="-127"/>
                          <a:ea typeface="현대체Medium" panose="02020603020101020101" pitchFamily="18" charset="-127"/>
                          <a:cs typeface="+mn-cs"/>
                        </a:rPr>
                        <a:t>※ RSTP(Rapid spanning Tree Protocol)</a:t>
                      </a:r>
                    </a:p>
                    <a:p>
                      <a:pPr marL="0" indent="0" algn="l" latinLnBrk="1">
                        <a:buFont typeface="Arial" panose="020B0604020202020204" pitchFamily="34" charset="0"/>
                        <a:buNone/>
                      </a:pP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현대체Medium" panose="02020603020101020101" pitchFamily="18" charset="-127"/>
                          <a:ea typeface="현대체Medium" panose="02020603020101020101" pitchFamily="18" charset="-127"/>
                          <a:cs typeface="+mn-cs"/>
                        </a:rPr>
                        <a:t>  network protocol that builds a loop-free</a:t>
                      </a:r>
                    </a:p>
                    <a:p>
                      <a:pPr marL="0" indent="0" algn="l" latinLnBrk="1">
                        <a:buFont typeface="Arial" panose="020B0604020202020204" pitchFamily="34" charset="0"/>
                        <a:buNone/>
                      </a:pPr>
                      <a:r>
                        <a:rPr lang="en-US" altLang="ko-KR" sz="1200" b="0" kern="1200" dirty="0">
                          <a:solidFill>
                            <a:schemeClr val="tx1"/>
                          </a:solidFill>
                          <a:latin typeface="현대체Medium" panose="02020603020101020101" pitchFamily="18" charset="-127"/>
                          <a:ea typeface="현대체Medium" panose="02020603020101020101" pitchFamily="18" charset="-127"/>
                          <a:cs typeface="+mn-cs"/>
                        </a:rPr>
                        <a:t>  logical topology for Ethernet networks. </a:t>
                      </a:r>
                    </a:p>
                    <a:p>
                      <a:pPr algn="l" latinLnBrk="1"/>
                      <a:endParaRPr lang="en-US" altLang="ko-KR" sz="1200" b="0" dirty="0">
                        <a:solidFill>
                          <a:schemeClr val="tx1"/>
                        </a:solidFill>
                        <a:latin typeface="현대체Medium" panose="02020603020101020101" pitchFamily="18" charset="-127"/>
                        <a:ea typeface="현대체Medium" panose="02020603020101020101" pitchFamily="18" charset="-127"/>
                      </a:endParaRPr>
                    </a:p>
                    <a:p>
                      <a:pPr algn="l" latinLnBrk="1"/>
                      <a:endParaRPr lang="ko-KR" altLang="en-US" sz="1200" b="0" dirty="0">
                        <a:solidFill>
                          <a:schemeClr val="tx1"/>
                        </a:solidFill>
                        <a:latin typeface="현대체Medium" panose="02020603020101020101" pitchFamily="18" charset="-127"/>
                        <a:ea typeface="현대체Medium" panose="02020603020101020101" pitchFamily="18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87313" indent="-87313" algn="l" latinLnBrk="1"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현대체Medium" panose="02020603020101020101" pitchFamily="18" charset="-127"/>
                          <a:ea typeface="현대체Medium" panose="02020603020101020101" pitchFamily="18" charset="-127"/>
                        </a:rPr>
                        <a:t>HGMP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현대체Medium" panose="02020603020101020101" pitchFamily="18" charset="-127"/>
                          <a:ea typeface="현대체Medium" panose="02020603020101020101" pitchFamily="18" charset="-127"/>
                        </a:rPr>
                        <a:t> 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현대체Medium" panose="02020603020101020101" pitchFamily="18" charset="-127"/>
                          <a:ea typeface="현대체Medium" panose="02020603020101020101" pitchFamily="18" charset="-127"/>
                        </a:rPr>
                        <a:t>P100 type: Power type/Control type</a:t>
                      </a:r>
                    </a:p>
                    <a:p>
                      <a:pPr marL="0" indent="0" algn="l" latinLnBrk="1">
                        <a:buFont typeface="Arial" panose="020B0604020202020204" pitchFamily="34" charset="0"/>
                        <a:buNone/>
                      </a:pP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현대체Medium" panose="02020603020101020101" pitchFamily="18" charset="-127"/>
                          <a:ea typeface="현대체Medium" panose="02020603020101020101" pitchFamily="18" charset="-127"/>
                        </a:rPr>
                        <a:t> - Control type has DI 4 channels and DO 2 channels to control the motor (I/O module)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089111470"/>
                  </a:ext>
                </a:extLst>
              </a:tr>
            </a:tbl>
          </a:graphicData>
        </a:graphic>
      </p:graphicFrame>
      <p:pic>
        <p:nvPicPr>
          <p:cNvPr id="21" name="그림 20">
            <a:extLst>
              <a:ext uri="{FF2B5EF4-FFF2-40B4-BE49-F238E27FC236}">
                <a16:creationId xmlns:a16="http://schemas.microsoft.com/office/drawing/2014/main" id="{EC933136-1AFB-9694-8E5A-4B69186375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50042" y="5174661"/>
            <a:ext cx="2123808" cy="1673303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7D0B8C0D-6832-0921-8815-9FB6EB6BD41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6144" y="5067353"/>
            <a:ext cx="2051800" cy="1760319"/>
          </a:xfrm>
          <a:prstGeom prst="rect">
            <a:avLst/>
          </a:prstGeom>
        </p:spPr>
      </p:pic>
      <p:pic>
        <p:nvPicPr>
          <p:cNvPr id="23" name="그림 22">
            <a:extLst>
              <a:ext uri="{FF2B5EF4-FFF2-40B4-BE49-F238E27FC236}">
                <a16:creationId xmlns:a16="http://schemas.microsoft.com/office/drawing/2014/main" id="{4F9DB3C3-AD92-9AF6-9EBF-26764A48DA2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25948" y="5154369"/>
            <a:ext cx="2383884" cy="1673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1076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107926" y="136277"/>
            <a:ext cx="9289032" cy="627755"/>
          </a:xfrm>
        </p:spPr>
        <p:txBody>
          <a:bodyPr>
            <a:normAutofit/>
          </a:bodyPr>
          <a:lstStyle/>
          <a:p>
            <a:pPr lvl="0"/>
            <a:r>
              <a:rPr lang="en-US" altLang="ko-KR" dirty="0"/>
              <a:t>2. UL MCCB</a:t>
            </a:r>
            <a:endParaRPr lang="ko-KR" altLang="en-US" dirty="0"/>
          </a:p>
        </p:txBody>
      </p:sp>
      <p:sp>
        <p:nvSpPr>
          <p:cNvPr id="28" name="직사각형 27"/>
          <p:cNvSpPr/>
          <p:nvPr/>
        </p:nvSpPr>
        <p:spPr>
          <a:xfrm>
            <a:off x="431088" y="1098047"/>
            <a:ext cx="180000" cy="18000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649102" y="972319"/>
            <a:ext cx="9611952" cy="45243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 latinLnBrk="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Overview – HD HYUNDAI ELECTRIC</a:t>
            </a:r>
          </a:p>
        </p:txBody>
      </p:sp>
      <p:pic>
        <p:nvPicPr>
          <p:cNvPr id="5" name="그림 4" descr="텍스트, 스크린샷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CE0D716D-757B-5142-72B7-35A4F3D479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088" y="1424751"/>
            <a:ext cx="9360798" cy="5703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48730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107926" y="136277"/>
            <a:ext cx="9289032" cy="627755"/>
          </a:xfrm>
        </p:spPr>
        <p:txBody>
          <a:bodyPr>
            <a:normAutofit/>
          </a:bodyPr>
          <a:lstStyle/>
          <a:p>
            <a:pPr lvl="0"/>
            <a:r>
              <a:rPr lang="en-US" altLang="ko-KR" dirty="0"/>
              <a:t>2. UL MCCB</a:t>
            </a:r>
            <a:endParaRPr lang="ko-KR" altLang="en-US" dirty="0"/>
          </a:p>
        </p:txBody>
      </p:sp>
      <p:sp>
        <p:nvSpPr>
          <p:cNvPr id="28" name="직사각형 27"/>
          <p:cNvSpPr/>
          <p:nvPr/>
        </p:nvSpPr>
        <p:spPr>
          <a:xfrm>
            <a:off x="431088" y="1098047"/>
            <a:ext cx="180000" cy="18000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649102" y="972319"/>
            <a:ext cx="9611952" cy="40164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 latinLnBrk="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Product Characteristics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088" y="1620846"/>
            <a:ext cx="9546754" cy="522271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0491A8F-103D-92AE-E5B3-9FC20A55319F}"/>
              </a:ext>
            </a:extLst>
          </p:cNvPr>
          <p:cNvSpPr txBox="1"/>
          <p:nvPr/>
        </p:nvSpPr>
        <p:spPr>
          <a:xfrm>
            <a:off x="2612966" y="3989035"/>
            <a:ext cx="1152128" cy="189283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US" altLang="ko-KR" sz="1230" dirty="0"/>
              <a:t>600Y/347Vac</a:t>
            </a:r>
            <a:endParaRPr lang="ko-KR" altLang="en-US" sz="123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5FC619E-49C5-54E7-2452-DE1EEE4FB3E0}"/>
              </a:ext>
            </a:extLst>
          </p:cNvPr>
          <p:cNvSpPr txBox="1"/>
          <p:nvPr/>
        </p:nvSpPr>
        <p:spPr>
          <a:xfrm>
            <a:off x="2154630" y="4237763"/>
            <a:ext cx="360040" cy="189283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en-US" altLang="ko-KR" sz="1230" dirty="0"/>
              <a:t>65kA</a:t>
            </a:r>
            <a:endParaRPr lang="ko-KR" altLang="en-US" sz="1230" dirty="0"/>
          </a:p>
        </p:txBody>
      </p:sp>
    </p:spTree>
    <p:extLst>
      <p:ext uri="{BB962C8B-B14F-4D97-AF65-F5344CB8AC3E}">
        <p14:creationId xmlns:p14="http://schemas.microsoft.com/office/powerpoint/2010/main" val="103691851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107926" y="136277"/>
            <a:ext cx="9289032" cy="627755"/>
          </a:xfrm>
        </p:spPr>
        <p:txBody>
          <a:bodyPr>
            <a:normAutofit/>
          </a:bodyPr>
          <a:lstStyle/>
          <a:p>
            <a:pPr lvl="0"/>
            <a:r>
              <a:rPr lang="en-US" altLang="ko-KR" dirty="0"/>
              <a:t>2. UL MCCB</a:t>
            </a:r>
            <a:endParaRPr lang="ko-KR" altLang="en-US" dirty="0"/>
          </a:p>
        </p:txBody>
      </p:sp>
      <p:sp>
        <p:nvSpPr>
          <p:cNvPr id="28" name="직사각형 27"/>
          <p:cNvSpPr/>
          <p:nvPr/>
        </p:nvSpPr>
        <p:spPr>
          <a:xfrm>
            <a:off x="431088" y="1098047"/>
            <a:ext cx="180000" cy="18000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649102" y="972319"/>
            <a:ext cx="9611952" cy="40164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 latinLnBrk="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SPECIFICATION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3"/>
          <a:srcRect t="8650"/>
          <a:stretch/>
        </p:blipFill>
        <p:spPr>
          <a:xfrm>
            <a:off x="490237" y="3424569"/>
            <a:ext cx="9363501" cy="3384376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E8379D7B-D298-AF5E-37F5-1858DB93BD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723" y="1727342"/>
            <a:ext cx="2483643" cy="169722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08FD352E-9C56-713C-F4E4-EB51ABF809F0}"/>
              </a:ext>
            </a:extLst>
          </p:cNvPr>
          <p:cNvSpPr txBox="1"/>
          <p:nvPr/>
        </p:nvSpPr>
        <p:spPr>
          <a:xfrm>
            <a:off x="4703670" y="4684142"/>
            <a:ext cx="360040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1100" dirty="0">
                <a:solidFill>
                  <a:schemeClr val="tx1">
                    <a:lumMod val="60000"/>
                    <a:lumOff val="40000"/>
                  </a:schemeClr>
                </a:solidFill>
              </a:rPr>
              <a:t>65</a:t>
            </a:r>
            <a:endParaRPr lang="ko-KR" altLang="en-US" sz="1100" dirty="0">
              <a:solidFill>
                <a:schemeClr val="tx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9FD29F5-7F24-3501-3E7D-ECEB7F580C14}"/>
              </a:ext>
            </a:extLst>
          </p:cNvPr>
          <p:cNvSpPr txBox="1"/>
          <p:nvPr/>
        </p:nvSpPr>
        <p:spPr>
          <a:xfrm>
            <a:off x="6110364" y="4684142"/>
            <a:ext cx="360040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1100" dirty="0">
                <a:solidFill>
                  <a:schemeClr val="tx1">
                    <a:lumMod val="60000"/>
                    <a:lumOff val="40000"/>
                  </a:schemeClr>
                </a:solidFill>
              </a:rPr>
              <a:t>65</a:t>
            </a:r>
            <a:endParaRPr lang="ko-KR" altLang="en-US" sz="1100" dirty="0">
              <a:solidFill>
                <a:schemeClr val="tx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92557FB-3BA6-1DFB-DDEF-641BE4F3692C}"/>
              </a:ext>
            </a:extLst>
          </p:cNvPr>
          <p:cNvSpPr txBox="1"/>
          <p:nvPr/>
        </p:nvSpPr>
        <p:spPr>
          <a:xfrm>
            <a:off x="7517058" y="4684142"/>
            <a:ext cx="360040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1100" dirty="0">
                <a:solidFill>
                  <a:schemeClr val="tx1">
                    <a:lumMod val="60000"/>
                    <a:lumOff val="40000"/>
                  </a:schemeClr>
                </a:solidFill>
              </a:rPr>
              <a:t>65</a:t>
            </a:r>
            <a:endParaRPr lang="ko-KR" altLang="en-US" sz="1100" dirty="0">
              <a:solidFill>
                <a:schemeClr val="tx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E75B8E1-5FED-55A6-FBF8-42736A85FD99}"/>
              </a:ext>
            </a:extLst>
          </p:cNvPr>
          <p:cNvSpPr txBox="1"/>
          <p:nvPr/>
        </p:nvSpPr>
        <p:spPr>
          <a:xfrm>
            <a:off x="8916068" y="4689060"/>
            <a:ext cx="360040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1100" dirty="0">
                <a:solidFill>
                  <a:schemeClr val="tx1">
                    <a:lumMod val="60000"/>
                    <a:lumOff val="40000"/>
                  </a:schemeClr>
                </a:solidFill>
              </a:rPr>
              <a:t>65</a:t>
            </a:r>
            <a:endParaRPr lang="ko-KR" altLang="en-US" sz="1100" dirty="0">
              <a:solidFill>
                <a:schemeClr val="tx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9A0011B-97A1-F714-219B-9BDCCBD768E5}"/>
              </a:ext>
            </a:extLst>
          </p:cNvPr>
          <p:cNvSpPr txBox="1"/>
          <p:nvPr/>
        </p:nvSpPr>
        <p:spPr>
          <a:xfrm>
            <a:off x="1548086" y="4197440"/>
            <a:ext cx="640929" cy="176972"/>
          </a:xfrm>
          <a:prstGeom prst="rect">
            <a:avLst/>
          </a:prstGeom>
          <a:solidFill>
            <a:srgbClr val="EFF0F0"/>
          </a:solidFill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ko-KR" sz="113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120/240V</a:t>
            </a:r>
            <a:endParaRPr lang="ko-KR" altLang="en-US" sz="1130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35" name="그룹 34">
            <a:extLst>
              <a:ext uri="{FF2B5EF4-FFF2-40B4-BE49-F238E27FC236}">
                <a16:creationId xmlns:a16="http://schemas.microsoft.com/office/drawing/2014/main" id="{8B61C215-1752-71B0-78A1-77115BEE4D79}"/>
              </a:ext>
            </a:extLst>
          </p:cNvPr>
          <p:cNvGrpSpPr/>
          <p:nvPr/>
        </p:nvGrpSpPr>
        <p:grpSpPr>
          <a:xfrm>
            <a:off x="2800941" y="2273205"/>
            <a:ext cx="1221364" cy="1151364"/>
            <a:chOff x="2891591" y="972319"/>
            <a:chExt cx="1888611" cy="1780369"/>
          </a:xfrm>
        </p:grpSpPr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2A76B2CB-213C-7F7E-A89E-4B3980AE1D9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250543" y="979646"/>
              <a:ext cx="594157" cy="1765713"/>
            </a:xfrm>
            <a:prstGeom prst="rect">
              <a:avLst/>
            </a:prstGeom>
          </p:spPr>
        </p:pic>
        <p:pic>
          <p:nvPicPr>
            <p:cNvPr id="22" name="그림 21">
              <a:extLst>
                <a:ext uri="{FF2B5EF4-FFF2-40B4-BE49-F238E27FC236}">
                  <a16:creationId xmlns:a16="http://schemas.microsoft.com/office/drawing/2014/main" id="{AD624411-C585-9E19-70DA-4D2978031D4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890017" y="972319"/>
              <a:ext cx="890185" cy="1780369"/>
            </a:xfrm>
            <a:prstGeom prst="rect">
              <a:avLst/>
            </a:prstGeom>
          </p:spPr>
        </p:pic>
        <p:pic>
          <p:nvPicPr>
            <p:cNvPr id="24" name="그림 23">
              <a:extLst>
                <a:ext uri="{FF2B5EF4-FFF2-40B4-BE49-F238E27FC236}">
                  <a16:creationId xmlns:a16="http://schemas.microsoft.com/office/drawing/2014/main" id="{F18B590F-5617-3F48-97EE-8A410F39FA1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891591" y="979646"/>
              <a:ext cx="308618" cy="1757448"/>
            </a:xfrm>
            <a:prstGeom prst="rect">
              <a:avLst/>
            </a:prstGeom>
          </p:spPr>
        </p:pic>
      </p:grpSp>
      <p:pic>
        <p:nvPicPr>
          <p:cNvPr id="26" name="그림 25">
            <a:extLst>
              <a:ext uri="{FF2B5EF4-FFF2-40B4-BE49-F238E27FC236}">
                <a16:creationId xmlns:a16="http://schemas.microsoft.com/office/drawing/2014/main" id="{0959456F-5C32-DACB-A753-40A7CCE6CE1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64665" y="1891260"/>
            <a:ext cx="838049" cy="1533309"/>
          </a:xfrm>
          <a:prstGeom prst="rect">
            <a:avLst/>
          </a:prstGeom>
        </p:spPr>
      </p:pic>
      <p:pic>
        <p:nvPicPr>
          <p:cNvPr id="30" name="그림 29">
            <a:extLst>
              <a:ext uri="{FF2B5EF4-FFF2-40B4-BE49-F238E27FC236}">
                <a16:creationId xmlns:a16="http://schemas.microsoft.com/office/drawing/2014/main" id="{66AA5635-0317-578B-CE15-9E95CBFCE65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29188" y="1534073"/>
            <a:ext cx="922392" cy="1890496"/>
          </a:xfrm>
          <a:prstGeom prst="rect">
            <a:avLst/>
          </a:prstGeom>
        </p:spPr>
      </p:pic>
      <p:pic>
        <p:nvPicPr>
          <p:cNvPr id="32" name="그림 31">
            <a:extLst>
              <a:ext uri="{FF2B5EF4-FFF2-40B4-BE49-F238E27FC236}">
                <a16:creationId xmlns:a16="http://schemas.microsoft.com/office/drawing/2014/main" id="{03178EAB-3D35-7051-C2B4-AA4813A3430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09180" y="1215705"/>
            <a:ext cx="975796" cy="2208864"/>
          </a:xfrm>
          <a:prstGeom prst="rect">
            <a:avLst/>
          </a:prstGeom>
        </p:spPr>
      </p:pic>
      <p:pic>
        <p:nvPicPr>
          <p:cNvPr id="34" name="그림 33">
            <a:extLst>
              <a:ext uri="{FF2B5EF4-FFF2-40B4-BE49-F238E27FC236}">
                <a16:creationId xmlns:a16="http://schemas.microsoft.com/office/drawing/2014/main" id="{48426F6E-F9B1-84C3-395E-F7AABB13344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619563" y="975874"/>
            <a:ext cx="953049" cy="2448695"/>
          </a:xfrm>
          <a:prstGeom prst="rect">
            <a:avLst/>
          </a:prstGeom>
        </p:spPr>
      </p:pic>
      <p:pic>
        <p:nvPicPr>
          <p:cNvPr id="39" name="그림 38">
            <a:extLst>
              <a:ext uri="{FF2B5EF4-FFF2-40B4-BE49-F238E27FC236}">
                <a16:creationId xmlns:a16="http://schemas.microsoft.com/office/drawing/2014/main" id="{89449F98-3D32-D5A9-2135-7DA481CA1A7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173996" y="6203940"/>
            <a:ext cx="1638786" cy="178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06939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UL MCCB</a:t>
            </a:r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43DBABC2-2B81-7C4E-CED1-F9A94D30BBE7}"/>
              </a:ext>
            </a:extLst>
          </p:cNvPr>
          <p:cNvSpPr/>
          <p:nvPr/>
        </p:nvSpPr>
        <p:spPr>
          <a:xfrm>
            <a:off x="305515" y="1026039"/>
            <a:ext cx="180000" cy="18000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90941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81883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472824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963765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454707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45648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36590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927531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29C61A3E-A0BE-2D67-8819-14282A7E41FE}"/>
              </a:ext>
            </a:extLst>
          </p:cNvPr>
          <p:cNvSpPr/>
          <p:nvPr/>
        </p:nvSpPr>
        <p:spPr>
          <a:xfrm>
            <a:off x="523529" y="900311"/>
            <a:ext cx="9611952" cy="418833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094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81883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72824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63765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54707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45648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3659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2753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 latinLnBrk="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External Structure</a:t>
            </a:r>
          </a:p>
        </p:txBody>
      </p:sp>
      <p:grpSp>
        <p:nvGrpSpPr>
          <p:cNvPr id="43" name="그룹 42">
            <a:extLst>
              <a:ext uri="{FF2B5EF4-FFF2-40B4-BE49-F238E27FC236}">
                <a16:creationId xmlns:a16="http://schemas.microsoft.com/office/drawing/2014/main" id="{178FB9B1-F098-F668-5585-7AA6D55E8FD6}"/>
              </a:ext>
            </a:extLst>
          </p:cNvPr>
          <p:cNvGrpSpPr/>
          <p:nvPr/>
        </p:nvGrpSpPr>
        <p:grpSpPr>
          <a:xfrm>
            <a:off x="972022" y="1455423"/>
            <a:ext cx="8838764" cy="5061512"/>
            <a:chOff x="972022" y="1455423"/>
            <a:chExt cx="8838764" cy="5061512"/>
          </a:xfrm>
        </p:grpSpPr>
        <p:pic>
          <p:nvPicPr>
            <p:cNvPr id="4" name="그림 3">
              <a:extLst>
                <a:ext uri="{FF2B5EF4-FFF2-40B4-BE49-F238E27FC236}">
                  <a16:creationId xmlns:a16="http://schemas.microsoft.com/office/drawing/2014/main" id="{B3629212-D0E4-62D7-CDB8-60B83E75F2D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72022" y="1455423"/>
              <a:ext cx="2988823" cy="4989504"/>
            </a:xfrm>
            <a:prstGeom prst="rect">
              <a:avLst/>
            </a:prstGeom>
          </p:spPr>
        </p:pic>
        <p:grpSp>
          <p:nvGrpSpPr>
            <p:cNvPr id="38" name="그룹 37">
              <a:extLst>
                <a:ext uri="{FF2B5EF4-FFF2-40B4-BE49-F238E27FC236}">
                  <a16:creationId xmlns:a16="http://schemas.microsoft.com/office/drawing/2014/main" id="{33B1AF3C-D05A-9C34-397C-2D5B32B54EF5}"/>
                </a:ext>
              </a:extLst>
            </p:cNvPr>
            <p:cNvGrpSpPr/>
            <p:nvPr/>
          </p:nvGrpSpPr>
          <p:grpSpPr>
            <a:xfrm>
              <a:off x="3776957" y="2533635"/>
              <a:ext cx="2451649" cy="3103964"/>
              <a:chOff x="3446777" y="1845176"/>
              <a:chExt cx="2451649" cy="3103964"/>
            </a:xfrm>
          </p:grpSpPr>
          <p:pic>
            <p:nvPicPr>
              <p:cNvPr id="14" name="그림 13">
                <a:extLst>
                  <a:ext uri="{FF2B5EF4-FFF2-40B4-BE49-F238E27FC236}">
                    <a16:creationId xmlns:a16="http://schemas.microsoft.com/office/drawing/2014/main" id="{515104EF-558B-4A2D-0B43-11E0A15F4DD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379760" y="2734419"/>
                <a:ext cx="1518666" cy="2214721"/>
              </a:xfrm>
              <a:prstGeom prst="rect">
                <a:avLst/>
              </a:prstGeom>
            </p:spPr>
          </p:pic>
          <p:cxnSp>
            <p:nvCxnSpPr>
              <p:cNvPr id="16" name="직선 연결선 15">
                <a:extLst>
                  <a:ext uri="{FF2B5EF4-FFF2-40B4-BE49-F238E27FC236}">
                    <a16:creationId xmlns:a16="http://schemas.microsoft.com/office/drawing/2014/main" id="{84BE7DD2-CEED-E380-B223-4F5E2F279DFA}"/>
                  </a:ext>
                </a:extLst>
              </p:cNvPr>
              <p:cNvCxnSpPr>
                <a:cxnSpLocks/>
                <a:endCxn id="14" idx="0"/>
              </p:cNvCxnSpPr>
              <p:nvPr/>
            </p:nvCxnSpPr>
            <p:spPr>
              <a:xfrm>
                <a:off x="3446777" y="1845176"/>
                <a:ext cx="1692316" cy="889243"/>
              </a:xfrm>
              <a:prstGeom prst="bentConnector2">
                <a:avLst/>
              </a:prstGeom>
              <a:ln w="9525">
                <a:solidFill>
                  <a:schemeClr val="tx2">
                    <a:lumMod val="50000"/>
                    <a:lumOff val="50000"/>
                  </a:schemeClr>
                </a:solidFill>
                <a:tailEnd type="none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6" name="그룹 35">
              <a:extLst>
                <a:ext uri="{FF2B5EF4-FFF2-40B4-BE49-F238E27FC236}">
                  <a16:creationId xmlns:a16="http://schemas.microsoft.com/office/drawing/2014/main" id="{3320C525-7D54-FB86-E8D9-C04BF445ABD3}"/>
                </a:ext>
              </a:extLst>
            </p:cNvPr>
            <p:cNvGrpSpPr/>
            <p:nvPr/>
          </p:nvGrpSpPr>
          <p:grpSpPr>
            <a:xfrm>
              <a:off x="3212281" y="1886871"/>
              <a:ext cx="6598505" cy="4630064"/>
              <a:chOff x="3310520" y="1548383"/>
              <a:chExt cx="6598505" cy="4630064"/>
            </a:xfrm>
          </p:grpSpPr>
          <p:grpSp>
            <p:nvGrpSpPr>
              <p:cNvPr id="12" name="그룹 11">
                <a:extLst>
                  <a:ext uri="{FF2B5EF4-FFF2-40B4-BE49-F238E27FC236}">
                    <a16:creationId xmlns:a16="http://schemas.microsoft.com/office/drawing/2014/main" id="{8D1C6503-4438-72E3-5155-EC32849075C0}"/>
                  </a:ext>
                </a:extLst>
              </p:cNvPr>
              <p:cNvGrpSpPr/>
              <p:nvPr/>
            </p:nvGrpSpPr>
            <p:grpSpPr>
              <a:xfrm>
                <a:off x="8513170" y="1548383"/>
                <a:ext cx="1395855" cy="4630064"/>
                <a:chOff x="7425038" y="1469767"/>
                <a:chExt cx="1395855" cy="4630064"/>
              </a:xfrm>
            </p:grpSpPr>
            <p:pic>
              <p:nvPicPr>
                <p:cNvPr id="6" name="그림 5">
                  <a:extLst>
                    <a:ext uri="{FF2B5EF4-FFF2-40B4-BE49-F238E27FC236}">
                      <a16:creationId xmlns:a16="http://schemas.microsoft.com/office/drawing/2014/main" id="{941D9C7C-0B63-0FC6-6A0E-5D6203A9B28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7425038" y="1469767"/>
                  <a:ext cx="1395855" cy="1398771"/>
                </a:xfrm>
                <a:prstGeom prst="rect">
                  <a:avLst/>
                </a:prstGeom>
              </p:spPr>
            </p:pic>
            <p:pic>
              <p:nvPicPr>
                <p:cNvPr id="5" name="그림 4">
                  <a:extLst>
                    <a:ext uri="{FF2B5EF4-FFF2-40B4-BE49-F238E27FC236}">
                      <a16:creationId xmlns:a16="http://schemas.microsoft.com/office/drawing/2014/main" id="{B29FE1B9-3396-C3CF-AD7D-2D534E3A43D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7425038" y="2940884"/>
                  <a:ext cx="1395855" cy="2084222"/>
                </a:xfrm>
                <a:prstGeom prst="rect">
                  <a:avLst/>
                </a:prstGeom>
              </p:spPr>
            </p:pic>
            <p:pic>
              <p:nvPicPr>
                <p:cNvPr id="8" name="그림 7">
                  <a:extLst>
                    <a:ext uri="{FF2B5EF4-FFF2-40B4-BE49-F238E27FC236}">
                      <a16:creationId xmlns:a16="http://schemas.microsoft.com/office/drawing/2014/main" id="{2FB9BD70-D008-E06F-0E19-A6BC142D1E6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7425038" y="5097452"/>
                  <a:ext cx="1395855" cy="1002379"/>
                </a:xfrm>
                <a:prstGeom prst="rect">
                  <a:avLst/>
                </a:prstGeom>
              </p:spPr>
            </p:pic>
          </p:grpSp>
          <p:grpSp>
            <p:nvGrpSpPr>
              <p:cNvPr id="35" name="그룹 34">
                <a:extLst>
                  <a:ext uri="{FF2B5EF4-FFF2-40B4-BE49-F238E27FC236}">
                    <a16:creationId xmlns:a16="http://schemas.microsoft.com/office/drawing/2014/main" id="{B2E91E9C-5EB6-A913-F9AC-C966DE956423}"/>
                  </a:ext>
                </a:extLst>
              </p:cNvPr>
              <p:cNvGrpSpPr/>
              <p:nvPr/>
            </p:nvGrpSpPr>
            <p:grpSpPr>
              <a:xfrm>
                <a:off x="3310520" y="2247769"/>
                <a:ext cx="5202650" cy="3429489"/>
                <a:chOff x="3310520" y="2247769"/>
                <a:chExt cx="5202650" cy="3429489"/>
              </a:xfrm>
            </p:grpSpPr>
            <p:cxnSp>
              <p:nvCxnSpPr>
                <p:cNvPr id="24" name="직선 연결선 15">
                  <a:extLst>
                    <a:ext uri="{FF2B5EF4-FFF2-40B4-BE49-F238E27FC236}">
                      <a16:creationId xmlns:a16="http://schemas.microsoft.com/office/drawing/2014/main" id="{9865D6A6-50DB-99FA-D708-8A91C3FA29FE}"/>
                    </a:ext>
                  </a:extLst>
                </p:cNvPr>
                <p:cNvCxnSpPr>
                  <a:cxnSpLocks/>
                  <a:endCxn id="6" idx="1"/>
                </p:cNvCxnSpPr>
                <p:nvPr/>
              </p:nvCxnSpPr>
              <p:spPr>
                <a:xfrm flipV="1">
                  <a:off x="3310520" y="2247769"/>
                  <a:ext cx="5202650" cy="586209"/>
                </a:xfrm>
                <a:prstGeom prst="bentConnector3">
                  <a:avLst>
                    <a:gd name="adj1" fmla="val 79732"/>
                  </a:avLst>
                </a:prstGeom>
                <a:ln w="9525">
                  <a:solidFill>
                    <a:schemeClr val="tx2">
                      <a:lumMod val="50000"/>
                      <a:lumOff val="50000"/>
                    </a:schemeClr>
                  </a:solidFill>
                  <a:tailEnd type="none" w="lg" len="lg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" name="직선 연결선 15">
                  <a:extLst>
                    <a:ext uri="{FF2B5EF4-FFF2-40B4-BE49-F238E27FC236}">
                      <a16:creationId xmlns:a16="http://schemas.microsoft.com/office/drawing/2014/main" id="{14BB73D6-E23F-A13B-E656-F49823E41E10}"/>
                    </a:ext>
                  </a:extLst>
                </p:cNvPr>
                <p:cNvCxnSpPr>
                  <a:cxnSpLocks/>
                  <a:endCxn id="8" idx="1"/>
                </p:cNvCxnSpPr>
                <p:nvPr/>
              </p:nvCxnSpPr>
              <p:spPr>
                <a:xfrm rot="16200000" flipH="1">
                  <a:off x="6561315" y="3725403"/>
                  <a:ext cx="2843282" cy="1060428"/>
                </a:xfrm>
                <a:prstGeom prst="bentConnector2">
                  <a:avLst/>
                </a:prstGeom>
                <a:ln w="9525">
                  <a:solidFill>
                    <a:schemeClr val="tx2">
                      <a:lumMod val="50000"/>
                      <a:lumOff val="50000"/>
                    </a:schemeClr>
                  </a:solidFill>
                  <a:tailEnd type="none" w="lg" len="lg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1" name="직선 연결선 15">
                  <a:extLst>
                    <a:ext uri="{FF2B5EF4-FFF2-40B4-BE49-F238E27FC236}">
                      <a16:creationId xmlns:a16="http://schemas.microsoft.com/office/drawing/2014/main" id="{DFDA4C82-E635-F478-9BA3-8A316D813BFD}"/>
                    </a:ext>
                  </a:extLst>
                </p:cNvPr>
                <p:cNvCxnSpPr>
                  <a:cxnSpLocks/>
                  <a:endCxn id="5" idx="1"/>
                </p:cNvCxnSpPr>
                <p:nvPr/>
              </p:nvCxnSpPr>
              <p:spPr>
                <a:xfrm>
                  <a:off x="7452742" y="4061611"/>
                  <a:ext cx="1060428" cy="0"/>
                </a:xfrm>
                <a:prstGeom prst="straightConnector1">
                  <a:avLst/>
                </a:prstGeom>
                <a:ln w="9525">
                  <a:solidFill>
                    <a:schemeClr val="tx2">
                      <a:lumMod val="50000"/>
                      <a:lumOff val="50000"/>
                    </a:schemeClr>
                  </a:solidFill>
                  <a:tailEnd type="none" w="lg" len="lg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58" name="그룹 57">
            <a:extLst>
              <a:ext uri="{FF2B5EF4-FFF2-40B4-BE49-F238E27FC236}">
                <a16:creationId xmlns:a16="http://schemas.microsoft.com/office/drawing/2014/main" id="{83F14D18-9D3D-144C-AE1B-41D274C23D19}"/>
              </a:ext>
            </a:extLst>
          </p:cNvPr>
          <p:cNvGrpSpPr/>
          <p:nvPr/>
        </p:nvGrpSpPr>
        <p:grpSpPr>
          <a:xfrm>
            <a:off x="471283" y="2852147"/>
            <a:ext cx="1981665" cy="361227"/>
            <a:chOff x="471283" y="2852147"/>
            <a:chExt cx="1981665" cy="361227"/>
          </a:xfrm>
        </p:grpSpPr>
        <p:cxnSp>
          <p:nvCxnSpPr>
            <p:cNvPr id="45" name="직선 연결선 15">
              <a:extLst>
                <a:ext uri="{FF2B5EF4-FFF2-40B4-BE49-F238E27FC236}">
                  <a16:creationId xmlns:a16="http://schemas.microsoft.com/office/drawing/2014/main" id="{E691E07F-D2CD-DE46-AB81-8B2C0B32A137}"/>
                </a:ext>
              </a:extLst>
            </p:cNvPr>
            <p:cNvCxnSpPr>
              <a:cxnSpLocks/>
            </p:cNvCxnSpPr>
            <p:nvPr/>
          </p:nvCxnSpPr>
          <p:spPr>
            <a:xfrm>
              <a:off x="683990" y="2978256"/>
              <a:ext cx="1768958" cy="235118"/>
            </a:xfrm>
            <a:prstGeom prst="bentConnector3">
              <a:avLst>
                <a:gd name="adj1" fmla="val 99897"/>
              </a:avLst>
            </a:prstGeom>
            <a:ln w="9525">
              <a:solidFill>
                <a:schemeClr val="accent4">
                  <a:lumMod val="20000"/>
                  <a:lumOff val="80000"/>
                </a:schemeClr>
              </a:solidFill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직사각형 56">
              <a:extLst>
                <a:ext uri="{FF2B5EF4-FFF2-40B4-BE49-F238E27FC236}">
                  <a16:creationId xmlns:a16="http://schemas.microsoft.com/office/drawing/2014/main" id="{6E636B35-FD3C-2B59-5CE9-38235FEE90AE}"/>
                </a:ext>
              </a:extLst>
            </p:cNvPr>
            <p:cNvSpPr/>
            <p:nvPr/>
          </p:nvSpPr>
          <p:spPr>
            <a:xfrm>
              <a:off x="471283" y="2852147"/>
              <a:ext cx="318623" cy="23511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dirty="0">
                  <a:solidFill>
                    <a:srgbClr val="00B0F0"/>
                  </a:solidFill>
                </a:rPr>
                <a:t>③</a:t>
              </a:r>
              <a:endParaRPr lang="ko-KR" altLang="en-US" sz="1000" dirty="0">
                <a:solidFill>
                  <a:srgbClr val="00B0F0"/>
                </a:solidFill>
              </a:endParaRPr>
            </a:p>
          </p:txBody>
        </p:sp>
      </p:grpSp>
      <p:grpSp>
        <p:nvGrpSpPr>
          <p:cNvPr id="59" name="그룹 58">
            <a:extLst>
              <a:ext uri="{FF2B5EF4-FFF2-40B4-BE49-F238E27FC236}">
                <a16:creationId xmlns:a16="http://schemas.microsoft.com/office/drawing/2014/main" id="{9B21D5FA-939D-85EC-B434-F3F1C506FF2E}"/>
              </a:ext>
            </a:extLst>
          </p:cNvPr>
          <p:cNvGrpSpPr/>
          <p:nvPr/>
        </p:nvGrpSpPr>
        <p:grpSpPr>
          <a:xfrm>
            <a:off x="470890" y="3283466"/>
            <a:ext cx="717155" cy="235118"/>
            <a:chOff x="473010" y="2877185"/>
            <a:chExt cx="717155" cy="235118"/>
          </a:xfrm>
        </p:grpSpPr>
        <p:cxnSp>
          <p:nvCxnSpPr>
            <p:cNvPr id="60" name="직선 연결선 15">
              <a:extLst>
                <a:ext uri="{FF2B5EF4-FFF2-40B4-BE49-F238E27FC236}">
                  <a16:creationId xmlns:a16="http://schemas.microsoft.com/office/drawing/2014/main" id="{39143D26-D4EA-C77F-F436-C25F7C34CA17}"/>
                </a:ext>
              </a:extLst>
            </p:cNvPr>
            <p:cNvCxnSpPr>
              <a:cxnSpLocks/>
            </p:cNvCxnSpPr>
            <p:nvPr/>
          </p:nvCxnSpPr>
          <p:spPr>
            <a:xfrm>
              <a:off x="683989" y="3005471"/>
              <a:ext cx="506176" cy="0"/>
            </a:xfrm>
            <a:prstGeom prst="straightConnector1">
              <a:avLst/>
            </a:prstGeom>
            <a:ln w="9525">
              <a:solidFill>
                <a:schemeClr val="accent4">
                  <a:lumMod val="20000"/>
                  <a:lumOff val="80000"/>
                </a:schemeClr>
              </a:solidFill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1" name="직사각형 60">
              <a:extLst>
                <a:ext uri="{FF2B5EF4-FFF2-40B4-BE49-F238E27FC236}">
                  <a16:creationId xmlns:a16="http://schemas.microsoft.com/office/drawing/2014/main" id="{0183E86D-EFBC-5FE9-DA12-3DACD2A9EE31}"/>
                </a:ext>
              </a:extLst>
            </p:cNvPr>
            <p:cNvSpPr/>
            <p:nvPr/>
          </p:nvSpPr>
          <p:spPr>
            <a:xfrm>
              <a:off x="473010" y="2877185"/>
              <a:ext cx="318623" cy="23511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dirty="0">
                  <a:solidFill>
                    <a:srgbClr val="00B0F0"/>
                  </a:solidFill>
                </a:rPr>
                <a:t>②</a:t>
              </a:r>
              <a:endParaRPr lang="ko-KR" altLang="en-US" sz="1000" dirty="0">
                <a:solidFill>
                  <a:srgbClr val="00B0F0"/>
                </a:solidFill>
              </a:endParaRPr>
            </a:p>
          </p:txBody>
        </p:sp>
      </p:grpSp>
      <p:grpSp>
        <p:nvGrpSpPr>
          <p:cNvPr id="67" name="그룹 66">
            <a:extLst>
              <a:ext uri="{FF2B5EF4-FFF2-40B4-BE49-F238E27FC236}">
                <a16:creationId xmlns:a16="http://schemas.microsoft.com/office/drawing/2014/main" id="{AD5F5402-3671-CAEA-A56E-21DEAC437477}"/>
              </a:ext>
            </a:extLst>
          </p:cNvPr>
          <p:cNvGrpSpPr/>
          <p:nvPr/>
        </p:nvGrpSpPr>
        <p:grpSpPr>
          <a:xfrm>
            <a:off x="473565" y="3443805"/>
            <a:ext cx="1992868" cy="335944"/>
            <a:chOff x="475685" y="2754282"/>
            <a:chExt cx="1992868" cy="335944"/>
          </a:xfrm>
        </p:grpSpPr>
        <p:cxnSp>
          <p:nvCxnSpPr>
            <p:cNvPr id="68" name="직선 연결선 15">
              <a:extLst>
                <a:ext uri="{FF2B5EF4-FFF2-40B4-BE49-F238E27FC236}">
                  <a16:creationId xmlns:a16="http://schemas.microsoft.com/office/drawing/2014/main" id="{93071F72-FBCB-0214-B1EA-FD34BD17DC8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83990" y="2754282"/>
              <a:ext cx="1784563" cy="223974"/>
            </a:xfrm>
            <a:prstGeom prst="bentConnector3">
              <a:avLst>
                <a:gd name="adj1" fmla="val 99905"/>
              </a:avLst>
            </a:prstGeom>
            <a:ln w="9525">
              <a:solidFill>
                <a:schemeClr val="accent4">
                  <a:lumMod val="20000"/>
                  <a:lumOff val="80000"/>
                </a:schemeClr>
              </a:solidFill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직사각형 68">
              <a:extLst>
                <a:ext uri="{FF2B5EF4-FFF2-40B4-BE49-F238E27FC236}">
                  <a16:creationId xmlns:a16="http://schemas.microsoft.com/office/drawing/2014/main" id="{4B2B4E03-28C3-4B67-8765-15D37D336A23}"/>
                </a:ext>
              </a:extLst>
            </p:cNvPr>
            <p:cNvSpPr/>
            <p:nvPr/>
          </p:nvSpPr>
          <p:spPr>
            <a:xfrm>
              <a:off x="475685" y="2855108"/>
              <a:ext cx="318623" cy="23511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dirty="0">
                  <a:solidFill>
                    <a:srgbClr val="00B0F0"/>
                  </a:solidFill>
                </a:rPr>
                <a:t>①</a:t>
              </a:r>
              <a:endParaRPr lang="ko-KR" altLang="en-US" sz="1000" dirty="0">
                <a:solidFill>
                  <a:srgbClr val="00B0F0"/>
                </a:solidFill>
              </a:endParaRPr>
            </a:p>
          </p:txBody>
        </p:sp>
      </p:grpSp>
      <p:grpSp>
        <p:nvGrpSpPr>
          <p:cNvPr id="78" name="그룹 77">
            <a:extLst>
              <a:ext uri="{FF2B5EF4-FFF2-40B4-BE49-F238E27FC236}">
                <a16:creationId xmlns:a16="http://schemas.microsoft.com/office/drawing/2014/main" id="{515C9462-610B-F136-1740-9974A78B0B2A}"/>
              </a:ext>
            </a:extLst>
          </p:cNvPr>
          <p:cNvGrpSpPr/>
          <p:nvPr/>
        </p:nvGrpSpPr>
        <p:grpSpPr>
          <a:xfrm>
            <a:off x="474316" y="5148783"/>
            <a:ext cx="1438219" cy="277074"/>
            <a:chOff x="995118" y="2793195"/>
            <a:chExt cx="1438219" cy="277074"/>
          </a:xfrm>
        </p:grpSpPr>
        <p:cxnSp>
          <p:nvCxnSpPr>
            <p:cNvPr id="79" name="직선 연결선 15">
              <a:extLst>
                <a:ext uri="{FF2B5EF4-FFF2-40B4-BE49-F238E27FC236}">
                  <a16:creationId xmlns:a16="http://schemas.microsoft.com/office/drawing/2014/main" id="{E96662FA-E473-539E-D8CB-10AEE697541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202671" y="2793195"/>
              <a:ext cx="1230666" cy="150760"/>
            </a:xfrm>
            <a:prstGeom prst="bentConnector3">
              <a:avLst>
                <a:gd name="adj1" fmla="val 101598"/>
              </a:avLst>
            </a:prstGeom>
            <a:ln w="9525">
              <a:solidFill>
                <a:schemeClr val="accent4">
                  <a:lumMod val="20000"/>
                  <a:lumOff val="80000"/>
                </a:schemeClr>
              </a:solidFill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0" name="직사각형 79">
              <a:extLst>
                <a:ext uri="{FF2B5EF4-FFF2-40B4-BE49-F238E27FC236}">
                  <a16:creationId xmlns:a16="http://schemas.microsoft.com/office/drawing/2014/main" id="{42392EE6-B22B-F831-A5F4-96F86FE2EC1F}"/>
                </a:ext>
              </a:extLst>
            </p:cNvPr>
            <p:cNvSpPr/>
            <p:nvPr/>
          </p:nvSpPr>
          <p:spPr>
            <a:xfrm>
              <a:off x="995118" y="2835151"/>
              <a:ext cx="318623" cy="23511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dirty="0">
                  <a:solidFill>
                    <a:srgbClr val="00B0F0"/>
                  </a:solidFill>
                </a:rPr>
                <a:t>④</a:t>
              </a:r>
              <a:endParaRPr lang="ko-KR" altLang="en-US" sz="1000" dirty="0">
                <a:solidFill>
                  <a:srgbClr val="00B0F0"/>
                </a:solidFill>
              </a:endParaRPr>
            </a:p>
          </p:txBody>
        </p:sp>
      </p:grpSp>
      <p:grpSp>
        <p:nvGrpSpPr>
          <p:cNvPr id="84" name="그룹 83">
            <a:extLst>
              <a:ext uri="{FF2B5EF4-FFF2-40B4-BE49-F238E27FC236}">
                <a16:creationId xmlns:a16="http://schemas.microsoft.com/office/drawing/2014/main" id="{A12FFD8A-63C3-35A2-F100-5289BEAE800C}"/>
              </a:ext>
            </a:extLst>
          </p:cNvPr>
          <p:cNvGrpSpPr/>
          <p:nvPr/>
        </p:nvGrpSpPr>
        <p:grpSpPr>
          <a:xfrm>
            <a:off x="465945" y="4560591"/>
            <a:ext cx="1987003" cy="349153"/>
            <a:chOff x="1060465" y="2746383"/>
            <a:chExt cx="1987003" cy="349153"/>
          </a:xfrm>
        </p:grpSpPr>
        <p:cxnSp>
          <p:nvCxnSpPr>
            <p:cNvPr id="85" name="직선 연결선 15">
              <a:extLst>
                <a:ext uri="{FF2B5EF4-FFF2-40B4-BE49-F238E27FC236}">
                  <a16:creationId xmlns:a16="http://schemas.microsoft.com/office/drawing/2014/main" id="{8535B45A-9BEE-035F-4190-6EB07B594FA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278895" y="2746383"/>
              <a:ext cx="1768573" cy="240349"/>
            </a:xfrm>
            <a:prstGeom prst="bentConnector3">
              <a:avLst>
                <a:gd name="adj1" fmla="val 100985"/>
              </a:avLst>
            </a:prstGeom>
            <a:ln w="9525">
              <a:solidFill>
                <a:schemeClr val="accent4">
                  <a:lumMod val="20000"/>
                  <a:lumOff val="80000"/>
                </a:schemeClr>
              </a:solidFill>
              <a:tailEnd type="non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" name="직사각형 85">
              <a:extLst>
                <a:ext uri="{FF2B5EF4-FFF2-40B4-BE49-F238E27FC236}">
                  <a16:creationId xmlns:a16="http://schemas.microsoft.com/office/drawing/2014/main" id="{02A3E47C-B7E5-5FFB-DE79-E84E0DD208CB}"/>
                </a:ext>
              </a:extLst>
            </p:cNvPr>
            <p:cNvSpPr/>
            <p:nvPr/>
          </p:nvSpPr>
          <p:spPr>
            <a:xfrm>
              <a:off x="1060465" y="2860418"/>
              <a:ext cx="318623" cy="235118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dirty="0">
                  <a:solidFill>
                    <a:srgbClr val="00B0F0"/>
                  </a:solidFill>
                </a:rPr>
                <a:t>⑤</a:t>
              </a:r>
              <a:endParaRPr lang="ko-KR" altLang="en-US" sz="1000" dirty="0">
                <a:solidFill>
                  <a:srgbClr val="00B0F0"/>
                </a:solidFill>
              </a:endParaRPr>
            </a:p>
          </p:txBody>
        </p:sp>
      </p:grp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E58E8657-CFE5-67BA-1725-8B4CF3FE3BC6}"/>
              </a:ext>
            </a:extLst>
          </p:cNvPr>
          <p:cNvSpPr/>
          <p:nvPr/>
        </p:nvSpPr>
        <p:spPr>
          <a:xfrm>
            <a:off x="3931970" y="3507839"/>
            <a:ext cx="318623" cy="2351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>
                <a:solidFill>
                  <a:srgbClr val="00B0F0"/>
                </a:solidFill>
              </a:rPr>
              <a:t>⑥</a:t>
            </a:r>
            <a:endParaRPr lang="ko-KR" altLang="en-US" sz="1000" dirty="0">
              <a:solidFill>
                <a:srgbClr val="00B0F0"/>
              </a:solidFill>
            </a:endParaRPr>
          </a:p>
        </p:txBody>
      </p:sp>
      <p:cxnSp>
        <p:nvCxnSpPr>
          <p:cNvPr id="26" name="직선 연결선 15">
            <a:extLst>
              <a:ext uri="{FF2B5EF4-FFF2-40B4-BE49-F238E27FC236}">
                <a16:creationId xmlns:a16="http://schemas.microsoft.com/office/drawing/2014/main" id="{402073EC-E5C0-9F67-800F-BD3F00554806}"/>
              </a:ext>
            </a:extLst>
          </p:cNvPr>
          <p:cNvCxnSpPr>
            <a:cxnSpLocks/>
          </p:cNvCxnSpPr>
          <p:nvPr/>
        </p:nvCxnSpPr>
        <p:spPr>
          <a:xfrm>
            <a:off x="3258795" y="3340382"/>
            <a:ext cx="834911" cy="222762"/>
          </a:xfrm>
          <a:prstGeom prst="bentConnector2">
            <a:avLst/>
          </a:prstGeom>
          <a:ln w="9525">
            <a:solidFill>
              <a:schemeClr val="accent4">
                <a:lumMod val="40000"/>
                <a:lumOff val="60000"/>
              </a:schemeClr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83AB98C5-4CFF-C091-08AA-A8DEEC871773}"/>
              </a:ext>
            </a:extLst>
          </p:cNvPr>
          <p:cNvSpPr/>
          <p:nvPr/>
        </p:nvSpPr>
        <p:spPr>
          <a:xfrm>
            <a:off x="3931970" y="4683381"/>
            <a:ext cx="318623" cy="2351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>
                <a:solidFill>
                  <a:srgbClr val="00B0F0"/>
                </a:solidFill>
              </a:rPr>
              <a:t>⑦</a:t>
            </a:r>
          </a:p>
        </p:txBody>
      </p:sp>
      <p:cxnSp>
        <p:nvCxnSpPr>
          <p:cNvPr id="33" name="직선 연결선 15">
            <a:extLst>
              <a:ext uri="{FF2B5EF4-FFF2-40B4-BE49-F238E27FC236}">
                <a16:creationId xmlns:a16="http://schemas.microsoft.com/office/drawing/2014/main" id="{B6CB07FE-FA50-226F-274A-A31565604600}"/>
              </a:ext>
            </a:extLst>
          </p:cNvPr>
          <p:cNvCxnSpPr>
            <a:cxnSpLocks/>
            <a:endCxn id="32" idx="0"/>
          </p:cNvCxnSpPr>
          <p:nvPr/>
        </p:nvCxnSpPr>
        <p:spPr>
          <a:xfrm>
            <a:off x="3500481" y="4534291"/>
            <a:ext cx="590801" cy="149090"/>
          </a:xfrm>
          <a:prstGeom prst="bentConnector2">
            <a:avLst/>
          </a:prstGeom>
          <a:ln w="9525">
            <a:solidFill>
              <a:schemeClr val="accent4">
                <a:lumMod val="40000"/>
                <a:lumOff val="60000"/>
              </a:schemeClr>
            </a:solidFill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그림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16038" y="6401473"/>
            <a:ext cx="4625439" cy="1027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40815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563005-E099-0E36-6BB7-E764CDF0D3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D129C77B-01DB-338A-7C63-48329424ED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926" y="136277"/>
            <a:ext cx="9289032" cy="627755"/>
          </a:xfrm>
        </p:spPr>
        <p:txBody>
          <a:bodyPr>
            <a:normAutofit/>
          </a:bodyPr>
          <a:lstStyle/>
          <a:p>
            <a:r>
              <a:rPr lang="en-US" altLang="ko-KR" dirty="0"/>
              <a:t>2. </a:t>
            </a: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Frame Size : 125AF</a:t>
            </a:r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BA9CA9D9-5756-E8CE-B8B9-0238A40DAD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942" y="1476375"/>
            <a:ext cx="9720000" cy="5561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23572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3C5279-2882-4A41-55F7-CD67E25097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5475E869-92D5-27E0-5C4B-B89215319B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926" y="136277"/>
            <a:ext cx="9289032" cy="627755"/>
          </a:xfrm>
        </p:spPr>
        <p:txBody>
          <a:bodyPr>
            <a:normAutofit/>
          </a:bodyPr>
          <a:lstStyle/>
          <a:p>
            <a:r>
              <a:rPr lang="en-US" altLang="ko-KR" dirty="0"/>
              <a:t>2. </a:t>
            </a: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Frame Size : 150/250AF</a:t>
            </a:r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F5375524-B9DD-0933-1AFF-3F9D6DEB26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360" y="1476375"/>
            <a:ext cx="9520069" cy="5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50513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A88015-BE21-E9C4-87F2-43896983C7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96E33F83-C777-2F28-2929-524CD18756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926" y="136277"/>
            <a:ext cx="9289032" cy="627755"/>
          </a:xfrm>
        </p:spPr>
        <p:txBody>
          <a:bodyPr>
            <a:normAutofit/>
          </a:bodyPr>
          <a:lstStyle/>
          <a:p>
            <a:r>
              <a:rPr lang="en-US" altLang="ko-KR" dirty="0"/>
              <a:t>2. </a:t>
            </a: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Frame Size : 400/600AF</a:t>
            </a:r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6B92B011-38DE-20F8-2BE5-42A57A868B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958" y="1476375"/>
            <a:ext cx="9517852" cy="5400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FC3C4E5-A555-AC07-02DE-F20C22112AD0}"/>
              </a:ext>
            </a:extLst>
          </p:cNvPr>
          <p:cNvSpPr txBox="1"/>
          <p:nvPr/>
        </p:nvSpPr>
        <p:spPr>
          <a:xfrm rot="16200000">
            <a:off x="3619552" y="3397942"/>
            <a:ext cx="776989" cy="24622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1000" dirty="0"/>
              <a:t>13.39(340)</a:t>
            </a:r>
            <a:endParaRPr lang="ko-KR" altLang="en-US" sz="1000" dirty="0"/>
          </a:p>
        </p:txBody>
      </p:sp>
    </p:spTree>
    <p:extLst>
      <p:ext uri="{BB962C8B-B14F-4D97-AF65-F5344CB8AC3E}">
        <p14:creationId xmlns:p14="http://schemas.microsoft.com/office/powerpoint/2010/main" val="339462566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107926" y="136277"/>
            <a:ext cx="9289032" cy="627755"/>
          </a:xfrm>
        </p:spPr>
        <p:txBody>
          <a:bodyPr>
            <a:normAutofit/>
          </a:bodyPr>
          <a:lstStyle/>
          <a:p>
            <a:pPr lvl="0"/>
            <a:r>
              <a:rPr lang="en-US" altLang="ko-KR" dirty="0"/>
              <a:t>2. UL MCCB</a:t>
            </a:r>
            <a:endParaRPr lang="ko-KR" altLang="en-US" dirty="0"/>
          </a:p>
        </p:txBody>
      </p:sp>
      <p:sp>
        <p:nvSpPr>
          <p:cNvPr id="28" name="직사각형 27"/>
          <p:cNvSpPr/>
          <p:nvPr/>
        </p:nvSpPr>
        <p:spPr>
          <a:xfrm>
            <a:off x="431088" y="1098047"/>
            <a:ext cx="180000" cy="18000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649102" y="972319"/>
            <a:ext cx="9611952" cy="40164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 latinLnBrk="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Lug</a:t>
            </a:r>
            <a:r>
              <a:rPr lang="ko-KR" altLang="en-US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 </a:t>
            </a: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specification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44A4F741-E7FE-07E5-A6A1-A95CB19900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958" y="1458787"/>
            <a:ext cx="4552533" cy="5942465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44BDD5F6-447D-CFE8-8C31-57A2BCDF72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6478" y="1188047"/>
            <a:ext cx="4552533" cy="6012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43577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107926" y="136277"/>
            <a:ext cx="9289032" cy="627755"/>
          </a:xfrm>
        </p:spPr>
        <p:txBody>
          <a:bodyPr>
            <a:normAutofit/>
          </a:bodyPr>
          <a:lstStyle/>
          <a:p>
            <a:pPr lvl="0"/>
            <a:r>
              <a:rPr lang="en-US" altLang="ko-KR" dirty="0"/>
              <a:t>2. UL MCCB</a:t>
            </a:r>
            <a:endParaRPr lang="ko-KR" altLang="en-US" dirty="0"/>
          </a:p>
        </p:txBody>
      </p:sp>
      <p:sp>
        <p:nvSpPr>
          <p:cNvPr id="28" name="직사각형 27"/>
          <p:cNvSpPr/>
          <p:nvPr/>
        </p:nvSpPr>
        <p:spPr>
          <a:xfrm>
            <a:off x="431088" y="1098047"/>
            <a:ext cx="180000" cy="18000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649102" y="972319"/>
            <a:ext cx="9611952" cy="40164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 latinLnBrk="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Accessories</a:t>
            </a: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16F7E2F1-F832-B39A-C797-D6B2F605CE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421" y="1349792"/>
            <a:ext cx="5199329" cy="5959231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A9A112FB-7BA9-C52E-CB59-FF62FC49DC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20494" y="1598556"/>
            <a:ext cx="5094073" cy="1404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85244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107926" y="136277"/>
            <a:ext cx="9289032" cy="627755"/>
          </a:xfrm>
        </p:spPr>
        <p:txBody>
          <a:bodyPr>
            <a:normAutofit/>
          </a:bodyPr>
          <a:lstStyle/>
          <a:p>
            <a:pPr lvl="0"/>
            <a:r>
              <a:rPr lang="en-US" altLang="ko-KR" dirty="0"/>
              <a:t>2. UL MCCB</a:t>
            </a:r>
            <a:endParaRPr lang="ko-KR" altLang="en-US" dirty="0"/>
          </a:p>
        </p:txBody>
      </p:sp>
      <p:sp>
        <p:nvSpPr>
          <p:cNvPr id="28" name="직사각형 27"/>
          <p:cNvSpPr/>
          <p:nvPr/>
        </p:nvSpPr>
        <p:spPr>
          <a:xfrm>
            <a:off x="431088" y="1098047"/>
            <a:ext cx="180000" cy="18000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649102" y="972319"/>
            <a:ext cx="9611952" cy="40164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 latinLnBrk="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Accessories Detail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0622D8EA-CDAE-5729-C94A-10EB375C9E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42949" y="1692069"/>
            <a:ext cx="5170915" cy="1315813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42AED849-F182-6F86-25CC-D3F7389D56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16716" y="3075460"/>
            <a:ext cx="4618072" cy="3600400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9353" y="1701101"/>
            <a:ext cx="5021555" cy="4974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58045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B0CAC0-2AA2-3216-85AF-2FBD5177E3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52407A29-AE8D-D5CB-FD51-6DFC2C893D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926" y="136277"/>
            <a:ext cx="9289032" cy="627755"/>
          </a:xfrm>
        </p:spPr>
        <p:txBody>
          <a:bodyPr>
            <a:normAutofit/>
          </a:bodyPr>
          <a:lstStyle/>
          <a:p>
            <a:pPr lvl="0"/>
            <a:r>
              <a:rPr lang="en-US" altLang="ko-KR" dirty="0"/>
              <a:t>2. UL MCCB</a:t>
            </a:r>
            <a:endParaRPr lang="ko-KR" altLang="en-US" dirty="0"/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040F02AF-3C59-988C-D15C-26AD5AFA8310}"/>
              </a:ext>
            </a:extLst>
          </p:cNvPr>
          <p:cNvSpPr/>
          <p:nvPr/>
        </p:nvSpPr>
        <p:spPr>
          <a:xfrm>
            <a:off x="431088" y="1098047"/>
            <a:ext cx="180000" cy="18000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A064BAB4-B0A1-C729-48D6-C86E7EEFAA8B}"/>
              </a:ext>
            </a:extLst>
          </p:cNvPr>
          <p:cNvSpPr/>
          <p:nvPr/>
        </p:nvSpPr>
        <p:spPr>
          <a:xfrm>
            <a:off x="649102" y="972319"/>
            <a:ext cx="9611952" cy="40164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 latinLnBrk="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Accessories Detail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6494C81B-FFEF-2BAC-CA87-4EEA8AD643B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6084"/>
          <a:stretch/>
        </p:blipFill>
        <p:spPr>
          <a:xfrm>
            <a:off x="521088" y="1373967"/>
            <a:ext cx="4299442" cy="4492435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2BCE8121-E46B-1FEC-48DE-1E1AFA7577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6478" y="1373967"/>
            <a:ext cx="4392488" cy="6101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86096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107926" y="136277"/>
            <a:ext cx="9289032" cy="627755"/>
          </a:xfrm>
        </p:spPr>
        <p:txBody>
          <a:bodyPr>
            <a:normAutofit/>
          </a:bodyPr>
          <a:lstStyle/>
          <a:p>
            <a:pPr lvl="0"/>
            <a:r>
              <a:rPr lang="en-US" altLang="ko-KR" dirty="0"/>
              <a:t>2. UL MCCB</a:t>
            </a:r>
            <a:endParaRPr lang="ko-KR" altLang="en-US" dirty="0"/>
          </a:p>
        </p:txBody>
      </p:sp>
      <p:sp>
        <p:nvSpPr>
          <p:cNvPr id="28" name="직사각형 27"/>
          <p:cNvSpPr/>
          <p:nvPr/>
        </p:nvSpPr>
        <p:spPr>
          <a:xfrm>
            <a:off x="431088" y="1098047"/>
            <a:ext cx="180000" cy="18000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649102" y="972319"/>
            <a:ext cx="9611952" cy="40164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 latinLnBrk="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Accessories Detail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3304" y="3636616"/>
            <a:ext cx="5037229" cy="2674538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57360" y="1511611"/>
            <a:ext cx="4711650" cy="1420164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1088" y="1579699"/>
            <a:ext cx="4716626" cy="1506860"/>
          </a:xfrm>
          <a:prstGeom prst="rect">
            <a:avLst/>
          </a:prstGeom>
        </p:spPr>
      </p:pic>
      <p:pic>
        <p:nvPicPr>
          <p:cNvPr id="2" name="그림 1">
            <a:extLst>
              <a:ext uri="{FF2B5EF4-FFF2-40B4-BE49-F238E27FC236}">
                <a16:creationId xmlns:a16="http://schemas.microsoft.com/office/drawing/2014/main" id="{E760D928-2FD9-824B-A707-ADACB6C2982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24550" y="3511590"/>
            <a:ext cx="1475197" cy="1669676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D8ABB096-34EA-9849-5D59-AF0648F477D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40149" y="5364807"/>
            <a:ext cx="1643997" cy="1970605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0780DFC3-D063-38F1-861F-44B84A255CA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56798" y="2971466"/>
            <a:ext cx="1747014" cy="220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53999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107926" y="136277"/>
            <a:ext cx="9289032" cy="627755"/>
          </a:xfrm>
        </p:spPr>
        <p:txBody>
          <a:bodyPr>
            <a:normAutofit/>
          </a:bodyPr>
          <a:lstStyle/>
          <a:p>
            <a:pPr lvl="0"/>
            <a:r>
              <a:rPr lang="en-US" altLang="ko-KR" dirty="0"/>
              <a:t>2. UL MCCB</a:t>
            </a:r>
            <a:endParaRPr lang="ko-KR" altLang="en-US" dirty="0"/>
          </a:p>
        </p:txBody>
      </p:sp>
      <p:sp>
        <p:nvSpPr>
          <p:cNvPr id="28" name="직사각형 27"/>
          <p:cNvSpPr/>
          <p:nvPr/>
        </p:nvSpPr>
        <p:spPr>
          <a:xfrm>
            <a:off x="431088" y="1098047"/>
            <a:ext cx="180000" cy="18000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649102" y="972319"/>
            <a:ext cx="9611952" cy="40164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 latinLnBrk="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sz="1800" dirty="0">
                <a:solidFill>
                  <a:schemeClr val="tx1"/>
                </a:solidFill>
              </a:rPr>
              <a:t>Handle Accessories</a:t>
            </a:r>
            <a:r>
              <a:rPr lang="ko-KR" altLang="en-US" sz="1800" dirty="0">
                <a:solidFill>
                  <a:schemeClr val="tx1"/>
                </a:solidFill>
              </a:rPr>
              <a:t> </a:t>
            </a:r>
            <a:r>
              <a:rPr lang="en-US" altLang="ko-KR" sz="1800" dirty="0">
                <a:solidFill>
                  <a:schemeClr val="tx1"/>
                </a:solidFill>
              </a:rPr>
              <a:t>NEMA rating</a:t>
            </a:r>
            <a:r>
              <a:rPr lang="ko-KR" altLang="en-US" sz="1800" dirty="0">
                <a:solidFill>
                  <a:schemeClr val="tx1"/>
                </a:solidFill>
              </a:rPr>
              <a:t> </a:t>
            </a:r>
            <a:r>
              <a:rPr lang="en-US" altLang="ko-KR" sz="1800" dirty="0">
                <a:solidFill>
                  <a:schemeClr val="tx1"/>
                </a:solidFill>
              </a:rPr>
              <a:t>(UL 50E Cert.)</a:t>
            </a:r>
            <a:endParaRPr lang="en-US" altLang="ko-KR" b="1" dirty="0">
              <a:latin typeface="현대체Light" panose="02020603020101020101" pitchFamily="18" charset="-127"/>
              <a:ea typeface="현대체Light" panose="02020603020101020101" pitchFamily="18" charset="-127"/>
            </a:endParaRPr>
          </a:p>
        </p:txBody>
      </p:sp>
      <p:sp>
        <p:nvSpPr>
          <p:cNvPr id="5" name="텍스트 개체 틀 2">
            <a:extLst>
              <a:ext uri="{FF2B5EF4-FFF2-40B4-BE49-F238E27FC236}">
                <a16:creationId xmlns:a16="http://schemas.microsoft.com/office/drawing/2014/main" id="{954EE9AF-D085-82A6-C3C0-F28626277BDB}"/>
              </a:ext>
            </a:extLst>
          </p:cNvPr>
          <p:cNvSpPr txBox="1">
            <a:spLocks/>
          </p:cNvSpPr>
          <p:nvPr/>
        </p:nvSpPr>
        <p:spPr>
          <a:xfrm>
            <a:off x="463801" y="6924906"/>
            <a:ext cx="6707129" cy="34588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400" dirty="0">
                <a:solidFill>
                  <a:schemeClr val="tx1"/>
                </a:solidFill>
              </a:rPr>
              <a:t>Lock</a:t>
            </a:r>
            <a:r>
              <a:rPr lang="ko-KR" altLang="en-US" sz="1400" dirty="0">
                <a:solidFill>
                  <a:schemeClr val="tx1"/>
                </a:solidFill>
              </a:rPr>
              <a:t> </a:t>
            </a:r>
            <a:r>
              <a:rPr lang="en-US" altLang="ko-KR" sz="1400" dirty="0">
                <a:solidFill>
                  <a:schemeClr val="tx1"/>
                </a:solidFill>
              </a:rPr>
              <a:t>out,</a:t>
            </a:r>
            <a:r>
              <a:rPr lang="ko-KR" altLang="en-US" sz="1400" dirty="0">
                <a:solidFill>
                  <a:schemeClr val="tx1"/>
                </a:solidFill>
              </a:rPr>
              <a:t> </a:t>
            </a:r>
            <a:r>
              <a:rPr lang="en-US" altLang="ko-KR" sz="1400" dirty="0">
                <a:solidFill>
                  <a:schemeClr val="tx1"/>
                </a:solidFill>
              </a:rPr>
              <a:t>Tag-out,</a:t>
            </a:r>
            <a:r>
              <a:rPr lang="ko-KR" altLang="en-US" sz="1400" dirty="0">
                <a:solidFill>
                  <a:schemeClr val="tx1"/>
                </a:solidFill>
              </a:rPr>
              <a:t> </a:t>
            </a:r>
            <a:r>
              <a:rPr lang="en-US" altLang="ko-KR" sz="1400" dirty="0">
                <a:solidFill>
                  <a:schemeClr val="tx1"/>
                </a:solidFill>
              </a:rPr>
              <a:t>Interlock,</a:t>
            </a:r>
            <a:r>
              <a:rPr lang="ko-KR" altLang="en-US" sz="1400" dirty="0">
                <a:solidFill>
                  <a:schemeClr val="tx1"/>
                </a:solidFill>
              </a:rPr>
              <a:t> </a:t>
            </a:r>
            <a:r>
              <a:rPr lang="en-US" altLang="ko-KR" sz="1400" dirty="0">
                <a:solidFill>
                  <a:schemeClr val="tx1"/>
                </a:solidFill>
              </a:rPr>
              <a:t>Door</a:t>
            </a:r>
            <a:r>
              <a:rPr lang="ko-KR" altLang="en-US" sz="1400" dirty="0">
                <a:solidFill>
                  <a:schemeClr val="tx1"/>
                </a:solidFill>
              </a:rPr>
              <a:t> </a:t>
            </a:r>
            <a:r>
              <a:rPr lang="en-US" altLang="ko-KR" sz="1400" dirty="0">
                <a:solidFill>
                  <a:schemeClr val="tx1"/>
                </a:solidFill>
              </a:rPr>
              <a:t>Release function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13A4CAF2-EBCF-2508-9C15-17A3FB1D7589}"/>
              </a:ext>
            </a:extLst>
          </p:cNvPr>
          <p:cNvPicPr>
            <a:picLocks noChangeAspect="1" noChangeArrowheads="1"/>
            <a:extLst>
              <a:ext uri="{84589F7E-364E-4C9E-8A38-B11213B215E9}">
                <a14:cameraTool xmlns:a14="http://schemas.microsoft.com/office/drawing/2010/main" cellRange="$E$9:$M$17"/>
              </a:ext>
            </a:extLst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6903" y="1990295"/>
            <a:ext cx="10167181" cy="4350880"/>
          </a:xfrm>
          <a:prstGeom prst="rect">
            <a:avLst/>
          </a:prstGeom>
          <a:solidFill>
            <a:srgbClr xmlns:mc="http://schemas.openxmlformats.org/markup-compatibility/2006" xmlns:a14="http://schemas.microsoft.com/office/drawing/2010/main" val="FFFFFF" mc:Ignorable="a14" a14:legacySpreadsheetColorIndex="9"/>
          </a:solidFill>
          <a:ln w="9525">
            <a:solidFill>
              <a:srgbClr xmlns:mc="http://schemas.openxmlformats.org/markup-compatibility/2006" xmlns:a14="http://schemas.microsoft.com/office/drawing/2010/main" val="000000" mc:Ignorable="a14" a14:legacySpreadsheetColorIndex="64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6020768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E58B67-6A8A-B3E7-8D09-0F37EE4D16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ED68D261-DC01-0419-34B9-2E8EB34B9B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926" y="136277"/>
            <a:ext cx="9289032" cy="627755"/>
          </a:xfrm>
        </p:spPr>
        <p:txBody>
          <a:bodyPr>
            <a:normAutofit/>
          </a:bodyPr>
          <a:lstStyle/>
          <a:p>
            <a:pPr lvl="0"/>
            <a:r>
              <a:rPr lang="en-US" altLang="ko-KR" dirty="0"/>
              <a:t>2. UL MCCB</a:t>
            </a:r>
            <a:endParaRPr lang="ko-KR" altLang="en-US" dirty="0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84CB70B1-11AB-51B1-EB6E-0B36392320BD}"/>
              </a:ext>
            </a:extLst>
          </p:cNvPr>
          <p:cNvSpPr/>
          <p:nvPr/>
        </p:nvSpPr>
        <p:spPr>
          <a:xfrm>
            <a:off x="5259744" y="972319"/>
            <a:ext cx="5001310" cy="40164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 latinLnBrk="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HGU 150/250/400/600</a:t>
            </a: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17BEBB0F-4784-EA4D-E9F4-31D5A0CE02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182" y="1373967"/>
            <a:ext cx="4195942" cy="5791040"/>
          </a:xfrm>
          <a:prstGeom prst="rect">
            <a:avLst/>
          </a:prstGeom>
        </p:spPr>
      </p:pic>
      <p:sp>
        <p:nvSpPr>
          <p:cNvPr id="12" name="직사각형 11">
            <a:extLst>
              <a:ext uri="{FF2B5EF4-FFF2-40B4-BE49-F238E27FC236}">
                <a16:creationId xmlns:a16="http://schemas.microsoft.com/office/drawing/2014/main" id="{41E14772-D422-041D-4FC2-607D2942A416}"/>
              </a:ext>
            </a:extLst>
          </p:cNvPr>
          <p:cNvSpPr/>
          <p:nvPr/>
        </p:nvSpPr>
        <p:spPr>
          <a:xfrm>
            <a:off x="529182" y="972319"/>
            <a:ext cx="5001310" cy="40164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 latinLnBrk="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HGU 125</a:t>
            </a: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2297A376-2E49-3B38-ECB0-2C9E1238FA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78631" y="1373967"/>
            <a:ext cx="4418327" cy="5926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29910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107926" y="136277"/>
            <a:ext cx="9289032" cy="627755"/>
          </a:xfrm>
        </p:spPr>
        <p:txBody>
          <a:bodyPr>
            <a:normAutofit/>
          </a:bodyPr>
          <a:lstStyle/>
          <a:p>
            <a:pPr lvl="0"/>
            <a:r>
              <a:rPr lang="en-US" altLang="ko-KR" dirty="0"/>
              <a:t>3. UL ACB</a:t>
            </a:r>
            <a:endParaRPr lang="ko-KR" altLang="en-US" dirty="0"/>
          </a:p>
        </p:txBody>
      </p:sp>
      <p:sp>
        <p:nvSpPr>
          <p:cNvPr id="28" name="직사각형 27"/>
          <p:cNvSpPr/>
          <p:nvPr/>
        </p:nvSpPr>
        <p:spPr>
          <a:xfrm>
            <a:off x="431088" y="1098047"/>
            <a:ext cx="180000" cy="18000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649102" y="972319"/>
            <a:ext cx="9611952" cy="45243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 latinLnBrk="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Overview – HD HYUNDAI ELECTRIC</a:t>
            </a:r>
          </a:p>
        </p:txBody>
      </p:sp>
      <p:pic>
        <p:nvPicPr>
          <p:cNvPr id="7" name="그림 6" descr="텍스트, 기계, 디자인이(가) 표시된 사진&#10;&#10;AI 생성 콘텐츠는 정확하지 않을 수 있습니다.">
            <a:extLst>
              <a:ext uri="{FF2B5EF4-FFF2-40B4-BE49-F238E27FC236}">
                <a16:creationId xmlns:a16="http://schemas.microsoft.com/office/drawing/2014/main" id="{80640D53-1BC8-933E-84E2-7D4747E098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087" y="1424751"/>
            <a:ext cx="9396389" cy="559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08311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107926" y="136277"/>
            <a:ext cx="9289032" cy="627755"/>
          </a:xfrm>
        </p:spPr>
        <p:txBody>
          <a:bodyPr>
            <a:normAutofit/>
          </a:bodyPr>
          <a:lstStyle/>
          <a:p>
            <a:pPr lvl="0"/>
            <a:r>
              <a:rPr lang="en-US" altLang="ko-KR" dirty="0"/>
              <a:t>3. UL ACB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431088" y="1098047"/>
            <a:ext cx="180000" cy="18000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D Medium" panose="020B0600000101010101" pitchFamily="34" charset="-127"/>
              <a:ea typeface="HD Medium" panose="020B0600000101010101" pitchFamily="34" charset="-127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649102" y="972319"/>
            <a:ext cx="9611952" cy="424283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b="1" dirty="0">
                <a:latin typeface="HD Medium" panose="020B0600000101010101" pitchFamily="34" charset="-127"/>
                <a:ea typeface="HD Medium" panose="020B0600000101010101" pitchFamily="34" charset="-127"/>
              </a:rPr>
              <a:t>Overview</a:t>
            </a: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D1A08D7D-E455-25A9-D4B8-6533696F35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6038" y="1895779"/>
            <a:ext cx="7353300" cy="5114925"/>
          </a:xfrm>
          <a:prstGeom prst="rect">
            <a:avLst/>
          </a:prstGeom>
        </p:spPr>
      </p:pic>
      <p:sp>
        <p:nvSpPr>
          <p:cNvPr id="5" name="TextBox 6">
            <a:extLst>
              <a:ext uri="{FF2B5EF4-FFF2-40B4-BE49-F238E27FC236}">
                <a16:creationId xmlns:a16="http://schemas.microsoft.com/office/drawing/2014/main" id="{1F38D2F6-A553-DE19-6D89-860D6FD896EF}"/>
              </a:ext>
            </a:extLst>
          </p:cNvPr>
          <p:cNvSpPr txBox="1"/>
          <p:nvPr/>
        </p:nvSpPr>
        <p:spPr>
          <a:xfrm>
            <a:off x="1692102" y="1381764"/>
            <a:ext cx="324036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094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81883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72824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63765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54707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45648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3659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2753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HD Medium" panose="020B0600000101010101" pitchFamily="34" charset="-127"/>
                <a:ea typeface="HD Medium" panose="020B0600000101010101" pitchFamily="34" charset="-127"/>
              </a:rPr>
              <a:t>Rated</a:t>
            </a:r>
            <a:r>
              <a:rPr lang="ko-KR" altLang="en-US" dirty="0">
                <a:latin typeface="HD Medium" panose="020B0600000101010101" pitchFamily="34" charset="-127"/>
                <a:ea typeface="HD Medium" panose="020B0600000101010101" pitchFamily="34" charset="-127"/>
              </a:rPr>
              <a:t> </a:t>
            </a:r>
            <a:r>
              <a:rPr lang="en-US" altLang="ko-KR" dirty="0">
                <a:latin typeface="HD Medium" panose="020B0600000101010101" pitchFamily="34" charset="-127"/>
                <a:ea typeface="HD Medium" panose="020B0600000101010101" pitchFamily="34" charset="-127"/>
              </a:rPr>
              <a:t>Impulse Withstand Voltage : 1000V</a:t>
            </a:r>
            <a:endParaRPr lang="ko-KR" altLang="en-US" dirty="0">
              <a:latin typeface="HD Medium" panose="020B0600000101010101" pitchFamily="34" charset="-127"/>
              <a:ea typeface="HD Medium" panose="020B0600000101010101" pitchFamily="34" charset="-127"/>
            </a:endParaRPr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id="{B8478ACB-8210-EBD6-E236-531E202B9EF1}"/>
              </a:ext>
            </a:extLst>
          </p:cNvPr>
          <p:cNvSpPr txBox="1"/>
          <p:nvPr/>
        </p:nvSpPr>
        <p:spPr>
          <a:xfrm>
            <a:off x="5080720" y="1392811"/>
            <a:ext cx="396468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094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81883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72824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63765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54707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45648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3659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2753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HD Medium" panose="020B0600000101010101" pitchFamily="34" charset="-127"/>
                <a:ea typeface="HD Medium" panose="020B0600000101010101" pitchFamily="34" charset="-127"/>
              </a:rPr>
              <a:t>100% N Phase Current Flow</a:t>
            </a:r>
          </a:p>
          <a:p>
            <a:r>
              <a:rPr lang="en-US" altLang="ko-KR" dirty="0">
                <a:latin typeface="HD Medium" panose="020B0600000101010101" pitchFamily="34" charset="-127"/>
                <a:ea typeface="HD Medium" panose="020B0600000101010101" pitchFamily="34" charset="-127"/>
              </a:rPr>
              <a:t>Capacity for all Types</a:t>
            </a:r>
            <a:endParaRPr lang="ko-KR" altLang="en-US" dirty="0">
              <a:latin typeface="HD Medium" panose="020B0600000101010101" pitchFamily="34" charset="-127"/>
              <a:ea typeface="HD Medium" panose="020B0600000101010101" pitchFamily="34" charset="-127"/>
            </a:endParaRPr>
          </a:p>
        </p:txBody>
      </p:sp>
      <p:sp>
        <p:nvSpPr>
          <p:cNvPr id="8" name="TextBox 8">
            <a:extLst>
              <a:ext uri="{FF2B5EF4-FFF2-40B4-BE49-F238E27FC236}">
                <a16:creationId xmlns:a16="http://schemas.microsoft.com/office/drawing/2014/main" id="{16448BB2-76DB-5280-61FE-E678B610FE29}"/>
              </a:ext>
            </a:extLst>
          </p:cNvPr>
          <p:cNvSpPr txBox="1"/>
          <p:nvPr/>
        </p:nvSpPr>
        <p:spPr>
          <a:xfrm>
            <a:off x="1611884" y="4056020"/>
            <a:ext cx="32403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094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81883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72824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63765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54707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45648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3659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2753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400" b="1" dirty="0">
                <a:latin typeface="HD Medium" panose="020B0600000101010101" pitchFamily="34" charset="-127"/>
                <a:ea typeface="HD Medium" panose="020B0600000101010101" pitchFamily="34" charset="-127"/>
              </a:rPr>
              <a:t>A Frame [635V : 65kA, 508V : 85kA ]</a:t>
            </a:r>
            <a:endParaRPr lang="ko-KR" altLang="en-US" sz="1400" b="1" dirty="0">
              <a:latin typeface="HD Medium" panose="020B0600000101010101" pitchFamily="34" charset="-127"/>
              <a:ea typeface="HD Medium" panose="020B0600000101010101" pitchFamily="34" charset="-127"/>
            </a:endParaRPr>
          </a:p>
        </p:txBody>
      </p:sp>
      <p:sp>
        <p:nvSpPr>
          <p:cNvPr id="9" name="TextBox 9">
            <a:extLst>
              <a:ext uri="{FF2B5EF4-FFF2-40B4-BE49-F238E27FC236}">
                <a16:creationId xmlns:a16="http://schemas.microsoft.com/office/drawing/2014/main" id="{849756FA-FE19-D575-211F-759B4BDA0193}"/>
              </a:ext>
            </a:extLst>
          </p:cNvPr>
          <p:cNvSpPr txBox="1"/>
          <p:nvPr/>
        </p:nvSpPr>
        <p:spPr>
          <a:xfrm>
            <a:off x="1611884" y="4363797"/>
            <a:ext cx="195242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094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81883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72824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63765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54707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45648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3659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2753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100" dirty="0">
                <a:latin typeface="HD Medium" panose="020B0600000101010101" pitchFamily="34" charset="-127"/>
                <a:ea typeface="HD Medium" panose="020B0600000101010101" pitchFamily="34" charset="-127"/>
              </a:rPr>
              <a:t>400 ~ 1600A (HGL)</a:t>
            </a:r>
            <a:endParaRPr lang="ko-KR" altLang="en-US" sz="1100" dirty="0">
              <a:latin typeface="HD Medium" panose="020B0600000101010101" pitchFamily="34" charset="-127"/>
              <a:ea typeface="HD Medium" panose="020B0600000101010101" pitchFamily="34" charset="-127"/>
            </a:endParaRPr>
          </a:p>
        </p:txBody>
      </p:sp>
      <p:sp>
        <p:nvSpPr>
          <p:cNvPr id="10" name="TextBox 10">
            <a:extLst>
              <a:ext uri="{FF2B5EF4-FFF2-40B4-BE49-F238E27FC236}">
                <a16:creationId xmlns:a16="http://schemas.microsoft.com/office/drawing/2014/main" id="{1A61D6C9-FA97-133D-02BA-F229F96329D4}"/>
              </a:ext>
            </a:extLst>
          </p:cNvPr>
          <p:cNvSpPr txBox="1"/>
          <p:nvPr/>
        </p:nvSpPr>
        <p:spPr>
          <a:xfrm>
            <a:off x="5180384" y="4036274"/>
            <a:ext cx="43605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094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81883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72824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63765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54707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45648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3659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2753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400" b="1" dirty="0">
                <a:latin typeface="HD Medium" panose="020B0600000101010101" pitchFamily="34" charset="-127"/>
                <a:ea typeface="HD Medium" panose="020B0600000101010101" pitchFamily="34" charset="-127"/>
              </a:rPr>
              <a:t>B Frame [635V : 85kA, 508V : 100kA]</a:t>
            </a:r>
            <a:endParaRPr lang="ko-KR" altLang="en-US" sz="1400" b="1" dirty="0">
              <a:latin typeface="HD Medium" panose="020B0600000101010101" pitchFamily="34" charset="-127"/>
              <a:ea typeface="HD Medium" panose="020B0600000101010101" pitchFamily="34" charset="-127"/>
            </a:endParaRPr>
          </a:p>
        </p:txBody>
      </p:sp>
      <p:sp>
        <p:nvSpPr>
          <p:cNvPr id="11" name="TextBox 11">
            <a:extLst>
              <a:ext uri="{FF2B5EF4-FFF2-40B4-BE49-F238E27FC236}">
                <a16:creationId xmlns:a16="http://schemas.microsoft.com/office/drawing/2014/main" id="{829605E3-23AD-3865-A758-5D87D575C3CA}"/>
              </a:ext>
            </a:extLst>
          </p:cNvPr>
          <p:cNvSpPr txBox="1"/>
          <p:nvPr/>
        </p:nvSpPr>
        <p:spPr>
          <a:xfrm>
            <a:off x="5180385" y="4344051"/>
            <a:ext cx="195242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094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81883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72824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63765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54707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45648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3659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2753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100" dirty="0">
                <a:latin typeface="HD Medium" panose="020B0600000101010101" pitchFamily="34" charset="-127"/>
                <a:ea typeface="HD Medium" panose="020B0600000101010101" pitchFamily="34" charset="-127"/>
              </a:rPr>
              <a:t>400 ~ 3200A (HGL)</a:t>
            </a:r>
            <a:endParaRPr lang="ko-KR" altLang="en-US" sz="1100" dirty="0">
              <a:latin typeface="HD Medium" panose="020B0600000101010101" pitchFamily="34" charset="-127"/>
              <a:ea typeface="HD Medium" panose="020B0600000101010101" pitchFamily="34" charset="-127"/>
            </a:endParaRPr>
          </a:p>
        </p:txBody>
      </p:sp>
      <p:sp>
        <p:nvSpPr>
          <p:cNvPr id="12" name="TextBox 12">
            <a:extLst>
              <a:ext uri="{FF2B5EF4-FFF2-40B4-BE49-F238E27FC236}">
                <a16:creationId xmlns:a16="http://schemas.microsoft.com/office/drawing/2014/main" id="{2BEC9775-987E-E2EC-6E09-4E2A99E5839D}"/>
              </a:ext>
            </a:extLst>
          </p:cNvPr>
          <p:cNvSpPr txBox="1"/>
          <p:nvPr/>
        </p:nvSpPr>
        <p:spPr>
          <a:xfrm>
            <a:off x="1611884" y="6628562"/>
            <a:ext cx="33524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094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81883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72824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63765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54707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45648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3659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2753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400" b="1" dirty="0">
                <a:latin typeface="HD Medium" panose="020B0600000101010101" pitchFamily="34" charset="-127"/>
                <a:ea typeface="HD Medium" panose="020B0600000101010101" pitchFamily="34" charset="-127"/>
              </a:rPr>
              <a:t>C Frame [635V : 85kA, 508V : 100kA]</a:t>
            </a:r>
            <a:endParaRPr lang="ko-KR" altLang="en-US" sz="1400" b="1" dirty="0">
              <a:latin typeface="HD Medium" panose="020B0600000101010101" pitchFamily="34" charset="-127"/>
              <a:ea typeface="HD Medium" panose="020B0600000101010101" pitchFamily="34" charset="-127"/>
            </a:endParaRPr>
          </a:p>
        </p:txBody>
      </p:sp>
      <p:sp>
        <p:nvSpPr>
          <p:cNvPr id="13" name="TextBox 13">
            <a:extLst>
              <a:ext uri="{FF2B5EF4-FFF2-40B4-BE49-F238E27FC236}">
                <a16:creationId xmlns:a16="http://schemas.microsoft.com/office/drawing/2014/main" id="{DE63752D-7DA5-4B59-A9AC-1F75F3A9F498}"/>
              </a:ext>
            </a:extLst>
          </p:cNvPr>
          <p:cNvSpPr txBox="1"/>
          <p:nvPr/>
        </p:nvSpPr>
        <p:spPr>
          <a:xfrm>
            <a:off x="1611884" y="6936339"/>
            <a:ext cx="195242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094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81883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72824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63765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54707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45648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3659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2753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100" dirty="0">
                <a:latin typeface="HD Medium" panose="020B0600000101010101" pitchFamily="34" charset="-127"/>
                <a:ea typeface="HD Medium" panose="020B0600000101010101" pitchFamily="34" charset="-127"/>
              </a:rPr>
              <a:t>1600 ~ 4000A (HGL)</a:t>
            </a:r>
            <a:endParaRPr lang="ko-KR" altLang="en-US" sz="1100" dirty="0">
              <a:latin typeface="HD Medium" panose="020B0600000101010101" pitchFamily="34" charset="-127"/>
              <a:ea typeface="HD Medium" panose="020B0600000101010101" pitchFamily="34" charset="-127"/>
            </a:endParaRPr>
          </a:p>
        </p:txBody>
      </p:sp>
      <p:sp>
        <p:nvSpPr>
          <p:cNvPr id="14" name="TextBox 14">
            <a:extLst>
              <a:ext uri="{FF2B5EF4-FFF2-40B4-BE49-F238E27FC236}">
                <a16:creationId xmlns:a16="http://schemas.microsoft.com/office/drawing/2014/main" id="{B27E5E58-4DB1-62AC-11DF-0A49E367BE35}"/>
              </a:ext>
            </a:extLst>
          </p:cNvPr>
          <p:cNvSpPr txBox="1"/>
          <p:nvPr/>
        </p:nvSpPr>
        <p:spPr>
          <a:xfrm>
            <a:off x="5180384" y="6610332"/>
            <a:ext cx="33524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094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81883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72824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63765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54707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45648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3659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2753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400" b="1" dirty="0">
                <a:latin typeface="HD Medium" panose="020B0600000101010101" pitchFamily="34" charset="-127"/>
                <a:ea typeface="HD Medium" panose="020B0600000101010101" pitchFamily="34" charset="-127"/>
              </a:rPr>
              <a:t>D Frame [635V : 100kA, 508V : 130kA]</a:t>
            </a:r>
            <a:endParaRPr lang="ko-KR" altLang="en-US" sz="1400" b="1" dirty="0">
              <a:latin typeface="HD Medium" panose="020B0600000101010101" pitchFamily="34" charset="-127"/>
              <a:ea typeface="HD Medium" panose="020B0600000101010101" pitchFamily="34" charset="-127"/>
            </a:endParaRPr>
          </a:p>
        </p:txBody>
      </p:sp>
      <p:sp>
        <p:nvSpPr>
          <p:cNvPr id="15" name="TextBox 15">
            <a:extLst>
              <a:ext uri="{FF2B5EF4-FFF2-40B4-BE49-F238E27FC236}">
                <a16:creationId xmlns:a16="http://schemas.microsoft.com/office/drawing/2014/main" id="{6C34E645-1583-412E-EBE1-B39FC2DB05CF}"/>
              </a:ext>
            </a:extLst>
          </p:cNvPr>
          <p:cNvSpPr txBox="1"/>
          <p:nvPr/>
        </p:nvSpPr>
        <p:spPr>
          <a:xfrm>
            <a:off x="5180385" y="6918109"/>
            <a:ext cx="195242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094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81883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72824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63765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54707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45648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3659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2753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100" dirty="0">
                <a:latin typeface="HD Medium" panose="020B0600000101010101" pitchFamily="34" charset="-127"/>
                <a:ea typeface="HD Medium" panose="020B0600000101010101" pitchFamily="34" charset="-127"/>
              </a:rPr>
              <a:t>2500 ~ 6000A (HGL)</a:t>
            </a:r>
            <a:endParaRPr lang="ko-KR" altLang="en-US" sz="1100" dirty="0">
              <a:latin typeface="HD Medium" panose="020B0600000101010101" pitchFamily="34" charset="-127"/>
              <a:ea typeface="HD Medium" panose="020B0600000101010101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5007875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107926" y="136277"/>
            <a:ext cx="9289032" cy="627755"/>
          </a:xfrm>
        </p:spPr>
        <p:txBody>
          <a:bodyPr>
            <a:normAutofit/>
          </a:bodyPr>
          <a:lstStyle/>
          <a:p>
            <a:pPr lvl="0"/>
            <a:r>
              <a:rPr lang="en-US" altLang="ko-KR" dirty="0"/>
              <a:t>3. UL ACB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431088" y="1098047"/>
            <a:ext cx="180000" cy="18000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649102" y="972319"/>
            <a:ext cx="9611952" cy="40164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SPECIFICATION – HD HYUNDAI ELECTRIC (Under developing, ~’25.06)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19F374BB-6952-4F9F-DFBF-E011A5074F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088" y="1301783"/>
            <a:ext cx="8461814" cy="6065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27327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F309A8-142C-32E5-65CB-5D2F53215F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4ADBCD9D-50DE-0E98-C2E3-FBDD87008E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926" y="136277"/>
            <a:ext cx="9289032" cy="627755"/>
          </a:xfrm>
        </p:spPr>
        <p:txBody>
          <a:bodyPr>
            <a:normAutofit/>
          </a:bodyPr>
          <a:lstStyle/>
          <a:p>
            <a:pPr lvl="0"/>
            <a:r>
              <a:rPr lang="en-US" altLang="ko-KR" dirty="0"/>
              <a:t>3. UL ACB</a:t>
            </a:r>
            <a:endParaRPr lang="ko-KR" altLang="en-US" dirty="0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71BD5379-BF42-7D55-9B9A-79A8999694F7}"/>
              </a:ext>
            </a:extLst>
          </p:cNvPr>
          <p:cNvSpPr/>
          <p:nvPr/>
        </p:nvSpPr>
        <p:spPr>
          <a:xfrm>
            <a:off x="431088" y="1098047"/>
            <a:ext cx="180000" cy="18000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F04EB303-2CA5-1B79-82BE-FCC1B77112E3}"/>
              </a:ext>
            </a:extLst>
          </p:cNvPr>
          <p:cNvSpPr/>
          <p:nvPr/>
        </p:nvSpPr>
        <p:spPr>
          <a:xfrm>
            <a:off x="649102" y="972319"/>
            <a:ext cx="9611952" cy="40164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LAY-OUT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F0B16754-511A-74CB-72F8-B1E719EF8B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9424" y="1491123"/>
            <a:ext cx="1878581" cy="2527597"/>
          </a:xfrm>
          <a:prstGeom prst="rect">
            <a:avLst/>
          </a:prstGeom>
        </p:spPr>
      </p:pic>
      <p:grpSp>
        <p:nvGrpSpPr>
          <p:cNvPr id="13" name="그룹 12">
            <a:extLst>
              <a:ext uri="{FF2B5EF4-FFF2-40B4-BE49-F238E27FC236}">
                <a16:creationId xmlns:a16="http://schemas.microsoft.com/office/drawing/2014/main" id="{38D19341-0CF3-5D82-AEEC-F1CA5898CDDA}"/>
              </a:ext>
            </a:extLst>
          </p:cNvPr>
          <p:cNvGrpSpPr>
            <a:grpSpLocks noChangeAspect="1"/>
          </p:cNvGrpSpPr>
          <p:nvPr/>
        </p:nvGrpSpPr>
        <p:grpSpPr>
          <a:xfrm>
            <a:off x="3852342" y="1343821"/>
            <a:ext cx="3806217" cy="2842519"/>
            <a:chOff x="4752444" y="1692401"/>
            <a:chExt cx="3806217" cy="2842519"/>
          </a:xfrm>
        </p:grpSpPr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28E23D0C-11FD-7ADA-7A23-C0074A35AD9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752444" y="1692401"/>
              <a:ext cx="3647625" cy="2842519"/>
            </a:xfrm>
            <a:prstGeom prst="rect">
              <a:avLst/>
            </a:prstGeom>
          </p:spPr>
        </p:pic>
        <p:sp>
          <p:nvSpPr>
            <p:cNvPr id="12" name="직사각형 11">
              <a:extLst>
                <a:ext uri="{FF2B5EF4-FFF2-40B4-BE49-F238E27FC236}">
                  <a16:creationId xmlns:a16="http://schemas.microsoft.com/office/drawing/2014/main" id="{7837E2FB-B7D8-ED68-9A0C-1EA2FB7DB190}"/>
                </a:ext>
              </a:extLst>
            </p:cNvPr>
            <p:cNvSpPr/>
            <p:nvPr/>
          </p:nvSpPr>
          <p:spPr>
            <a:xfrm>
              <a:off x="8054605" y="1699918"/>
              <a:ext cx="504056" cy="5040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pic>
        <p:nvPicPr>
          <p:cNvPr id="16" name="그림 15">
            <a:extLst>
              <a:ext uri="{FF2B5EF4-FFF2-40B4-BE49-F238E27FC236}">
                <a16:creationId xmlns:a16="http://schemas.microsoft.com/office/drawing/2014/main" id="{0A016897-E1FB-19E5-75A0-3648651DD68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5922" y="4834980"/>
            <a:ext cx="2026459" cy="2371505"/>
          </a:xfrm>
          <a:prstGeom prst="rect">
            <a:avLst/>
          </a:prstGeom>
        </p:spPr>
      </p:pic>
      <p:sp>
        <p:nvSpPr>
          <p:cNvPr id="21" name="직사각형 20">
            <a:extLst>
              <a:ext uri="{FF2B5EF4-FFF2-40B4-BE49-F238E27FC236}">
                <a16:creationId xmlns:a16="http://schemas.microsoft.com/office/drawing/2014/main" id="{4E9E29A3-B559-890D-76E4-A74B8BA8375F}"/>
              </a:ext>
            </a:extLst>
          </p:cNvPr>
          <p:cNvSpPr/>
          <p:nvPr/>
        </p:nvSpPr>
        <p:spPr>
          <a:xfrm>
            <a:off x="415515" y="2497283"/>
            <a:ext cx="1115008" cy="40164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1,600AF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BA020622-0FA1-12F1-07F7-55CCFFADAB1D}"/>
              </a:ext>
            </a:extLst>
          </p:cNvPr>
          <p:cNvSpPr/>
          <p:nvPr/>
        </p:nvSpPr>
        <p:spPr>
          <a:xfrm>
            <a:off x="415515" y="5500839"/>
            <a:ext cx="1115008" cy="40164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2,500AF</a:t>
            </a:r>
          </a:p>
        </p:txBody>
      </p:sp>
      <p:pic>
        <p:nvPicPr>
          <p:cNvPr id="27" name="그림 26">
            <a:extLst>
              <a:ext uri="{FF2B5EF4-FFF2-40B4-BE49-F238E27FC236}">
                <a16:creationId xmlns:a16="http://schemas.microsoft.com/office/drawing/2014/main" id="{C2485E28-B91C-8CC5-C443-0F5D9CC210C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75948" y="1702513"/>
            <a:ext cx="1686964" cy="2125137"/>
          </a:xfrm>
          <a:prstGeom prst="rect">
            <a:avLst/>
          </a:prstGeom>
        </p:spPr>
      </p:pic>
      <p:pic>
        <p:nvPicPr>
          <p:cNvPr id="29" name="그림 28">
            <a:extLst>
              <a:ext uri="{FF2B5EF4-FFF2-40B4-BE49-F238E27FC236}">
                <a16:creationId xmlns:a16="http://schemas.microsoft.com/office/drawing/2014/main" id="{08CD637D-39FD-FF10-E203-F8ED0FD1268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30765" y="4812668"/>
            <a:ext cx="2128601" cy="2245436"/>
          </a:xfrm>
          <a:prstGeom prst="rect">
            <a:avLst/>
          </a:prstGeom>
        </p:spPr>
      </p:pic>
      <p:grpSp>
        <p:nvGrpSpPr>
          <p:cNvPr id="31" name="그룹 30">
            <a:extLst>
              <a:ext uri="{FF2B5EF4-FFF2-40B4-BE49-F238E27FC236}">
                <a16:creationId xmlns:a16="http://schemas.microsoft.com/office/drawing/2014/main" id="{65937E90-F813-81C6-E131-CB098BA2A606}"/>
              </a:ext>
            </a:extLst>
          </p:cNvPr>
          <p:cNvGrpSpPr/>
          <p:nvPr/>
        </p:nvGrpSpPr>
        <p:grpSpPr>
          <a:xfrm>
            <a:off x="3870758" y="4474940"/>
            <a:ext cx="3629209" cy="2920893"/>
            <a:chOff x="3870758" y="4356695"/>
            <a:chExt cx="3629209" cy="2920893"/>
          </a:xfrm>
        </p:grpSpPr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3E85E168-271C-26F6-B10D-10EDCC6A926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3870758" y="4356695"/>
              <a:ext cx="3629209" cy="2920893"/>
            </a:xfrm>
            <a:prstGeom prst="rect">
              <a:avLst/>
            </a:prstGeom>
          </p:spPr>
        </p:pic>
        <p:sp>
          <p:nvSpPr>
            <p:cNvPr id="30" name="직사각형 29">
              <a:extLst>
                <a:ext uri="{FF2B5EF4-FFF2-40B4-BE49-F238E27FC236}">
                  <a16:creationId xmlns:a16="http://schemas.microsoft.com/office/drawing/2014/main" id="{40111530-C32F-0519-B49C-F3A4053AF119}"/>
                </a:ext>
              </a:extLst>
            </p:cNvPr>
            <p:cNvSpPr/>
            <p:nvPr/>
          </p:nvSpPr>
          <p:spPr>
            <a:xfrm>
              <a:off x="6995911" y="4361494"/>
              <a:ext cx="504056" cy="5040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5EE1FCC2-305E-181C-2438-3A408E5948A7}"/>
              </a:ext>
            </a:extLst>
          </p:cNvPr>
          <p:cNvSpPr/>
          <p:nvPr/>
        </p:nvSpPr>
        <p:spPr>
          <a:xfrm>
            <a:off x="2124150" y="1150514"/>
            <a:ext cx="1281847" cy="33291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45720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sz="1400" b="1" dirty="0">
                <a:latin typeface="현대체 Medium" panose="02020603020101020101" pitchFamily="18" charset="-127"/>
                <a:ea typeface="현대체 Medium" panose="02020603020101020101" pitchFamily="18" charset="-127"/>
              </a:rPr>
              <a:t>Front</a:t>
            </a:r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DEB6DB73-3BCA-4A6C-8DC6-6CA36E799C01}"/>
              </a:ext>
            </a:extLst>
          </p:cNvPr>
          <p:cNvSpPr/>
          <p:nvPr/>
        </p:nvSpPr>
        <p:spPr>
          <a:xfrm>
            <a:off x="4814154" y="1205328"/>
            <a:ext cx="1281847" cy="33291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45720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sz="1400" b="1" dirty="0">
                <a:latin typeface="현대체 Medium" panose="02020603020101020101" pitchFamily="18" charset="-127"/>
                <a:ea typeface="현대체 Medium" panose="02020603020101020101" pitchFamily="18" charset="-127"/>
              </a:rPr>
              <a:t>Side</a:t>
            </a: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608F5931-A9A1-1D62-157A-2D98D8F8AB24}"/>
              </a:ext>
            </a:extLst>
          </p:cNvPr>
          <p:cNvSpPr/>
          <p:nvPr/>
        </p:nvSpPr>
        <p:spPr>
          <a:xfrm>
            <a:off x="7978506" y="1184882"/>
            <a:ext cx="1281847" cy="33291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45720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sz="1400" b="1" dirty="0">
                <a:latin typeface="현대체 Medium" panose="02020603020101020101" pitchFamily="18" charset="-127"/>
                <a:ea typeface="현대체 Medium" panose="02020603020101020101" pitchFamily="18" charset="-127"/>
              </a:rPr>
              <a:t>Bottom</a:t>
            </a: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86AA7758-927C-234B-DA21-3F5C0764661A}"/>
              </a:ext>
            </a:extLst>
          </p:cNvPr>
          <p:cNvSpPr/>
          <p:nvPr/>
        </p:nvSpPr>
        <p:spPr>
          <a:xfrm>
            <a:off x="2132033" y="4334670"/>
            <a:ext cx="1281847" cy="33291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45720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sz="1400" b="1" dirty="0">
                <a:latin typeface="현대체 Medium" panose="02020603020101020101" pitchFamily="18" charset="-127"/>
                <a:ea typeface="현대체 Medium" panose="02020603020101020101" pitchFamily="18" charset="-127"/>
              </a:rPr>
              <a:t>Front</a:t>
            </a:r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D62F35AD-8D62-19A9-54DC-F8B5D37B665C}"/>
              </a:ext>
            </a:extLst>
          </p:cNvPr>
          <p:cNvSpPr/>
          <p:nvPr/>
        </p:nvSpPr>
        <p:spPr>
          <a:xfrm>
            <a:off x="4822037" y="4389484"/>
            <a:ext cx="1281847" cy="33291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45720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sz="1400" b="1" dirty="0">
                <a:latin typeface="현대체 Medium" panose="02020603020101020101" pitchFamily="18" charset="-127"/>
                <a:ea typeface="현대체 Medium" panose="02020603020101020101" pitchFamily="18" charset="-127"/>
              </a:rPr>
              <a:t>Side</a:t>
            </a: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661360C4-5EE1-23FB-D441-5F8DA813DAB0}"/>
              </a:ext>
            </a:extLst>
          </p:cNvPr>
          <p:cNvSpPr/>
          <p:nvPr/>
        </p:nvSpPr>
        <p:spPr>
          <a:xfrm>
            <a:off x="7986389" y="4369038"/>
            <a:ext cx="1281847" cy="33291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45720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sz="1400" b="1" dirty="0">
                <a:latin typeface="현대체 Medium" panose="02020603020101020101" pitchFamily="18" charset="-127"/>
                <a:ea typeface="현대체 Medium" panose="02020603020101020101" pitchFamily="18" charset="-127"/>
              </a:rPr>
              <a:t>Bottom</a:t>
            </a:r>
          </a:p>
        </p:txBody>
      </p:sp>
    </p:spTree>
    <p:extLst>
      <p:ext uri="{BB962C8B-B14F-4D97-AF65-F5344CB8AC3E}">
        <p14:creationId xmlns:p14="http://schemas.microsoft.com/office/powerpoint/2010/main" val="346822019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D89924-0AC6-8695-5EAB-D13BE921A6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그룹 40">
            <a:extLst>
              <a:ext uri="{FF2B5EF4-FFF2-40B4-BE49-F238E27FC236}">
                <a16:creationId xmlns:a16="http://schemas.microsoft.com/office/drawing/2014/main" id="{E6B60ECD-769E-267D-B098-1ACAD69C4DF6}"/>
              </a:ext>
            </a:extLst>
          </p:cNvPr>
          <p:cNvGrpSpPr/>
          <p:nvPr/>
        </p:nvGrpSpPr>
        <p:grpSpPr>
          <a:xfrm>
            <a:off x="3750666" y="4326084"/>
            <a:ext cx="3683976" cy="2899203"/>
            <a:chOff x="3750666" y="4326084"/>
            <a:chExt cx="3683976" cy="2899203"/>
          </a:xfrm>
        </p:grpSpPr>
        <p:pic>
          <p:nvPicPr>
            <p:cNvPr id="36" name="그림 35">
              <a:extLst>
                <a:ext uri="{FF2B5EF4-FFF2-40B4-BE49-F238E27FC236}">
                  <a16:creationId xmlns:a16="http://schemas.microsoft.com/office/drawing/2014/main" id="{9C90C6E2-BFD2-1D33-56A1-F302DC0CD07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750666" y="4381068"/>
              <a:ext cx="3683976" cy="2844219"/>
            </a:xfrm>
            <a:prstGeom prst="rect">
              <a:avLst/>
            </a:prstGeom>
          </p:spPr>
        </p:pic>
        <p:sp>
          <p:nvSpPr>
            <p:cNvPr id="37" name="직사각형 36">
              <a:extLst>
                <a:ext uri="{FF2B5EF4-FFF2-40B4-BE49-F238E27FC236}">
                  <a16:creationId xmlns:a16="http://schemas.microsoft.com/office/drawing/2014/main" id="{C7E66FF6-BFFC-6660-0570-A75B4ADC0A02}"/>
                </a:ext>
              </a:extLst>
            </p:cNvPr>
            <p:cNvSpPr/>
            <p:nvPr/>
          </p:nvSpPr>
          <p:spPr>
            <a:xfrm>
              <a:off x="4506983" y="4326084"/>
              <a:ext cx="1633553" cy="2281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" name="제목 2">
            <a:extLst>
              <a:ext uri="{FF2B5EF4-FFF2-40B4-BE49-F238E27FC236}">
                <a16:creationId xmlns:a16="http://schemas.microsoft.com/office/drawing/2014/main" id="{87F7F27B-61B6-44DA-6812-4C0BE1FDAD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926" y="136277"/>
            <a:ext cx="9289032" cy="627755"/>
          </a:xfrm>
        </p:spPr>
        <p:txBody>
          <a:bodyPr>
            <a:normAutofit/>
          </a:bodyPr>
          <a:lstStyle/>
          <a:p>
            <a:pPr lvl="0"/>
            <a:r>
              <a:rPr lang="en-US" altLang="ko-KR" dirty="0"/>
              <a:t>3. UL ACB</a:t>
            </a:r>
            <a:endParaRPr lang="ko-KR" altLang="en-US" dirty="0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8A98F02E-1C55-4142-C13F-D65C546FA8AB}"/>
              </a:ext>
            </a:extLst>
          </p:cNvPr>
          <p:cNvSpPr/>
          <p:nvPr/>
        </p:nvSpPr>
        <p:spPr>
          <a:xfrm>
            <a:off x="431088" y="1098047"/>
            <a:ext cx="180000" cy="18000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C61E3370-42BD-EF59-0377-D06600D289DF}"/>
              </a:ext>
            </a:extLst>
          </p:cNvPr>
          <p:cNvSpPr/>
          <p:nvPr/>
        </p:nvSpPr>
        <p:spPr>
          <a:xfrm>
            <a:off x="649102" y="972319"/>
            <a:ext cx="9611952" cy="40164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LAY-OUT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9B18AD71-D557-8C1D-9E1D-41FDE160CEE7}"/>
              </a:ext>
            </a:extLst>
          </p:cNvPr>
          <p:cNvSpPr/>
          <p:nvPr/>
        </p:nvSpPr>
        <p:spPr>
          <a:xfrm>
            <a:off x="415515" y="2497283"/>
            <a:ext cx="1115008" cy="40164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4,000AF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596626CB-8841-B578-16FB-6E53F165D049}"/>
              </a:ext>
            </a:extLst>
          </p:cNvPr>
          <p:cNvSpPr/>
          <p:nvPr/>
        </p:nvSpPr>
        <p:spPr>
          <a:xfrm>
            <a:off x="415515" y="5500839"/>
            <a:ext cx="1115008" cy="40164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6,000AF</a:t>
            </a:r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D8AA91D9-6F80-BC64-FF6F-D10C69856397}"/>
              </a:ext>
            </a:extLst>
          </p:cNvPr>
          <p:cNvSpPr/>
          <p:nvPr/>
        </p:nvSpPr>
        <p:spPr>
          <a:xfrm>
            <a:off x="2124150" y="1150514"/>
            <a:ext cx="1281847" cy="33291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45720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sz="1400" b="1" dirty="0">
                <a:latin typeface="현대체 Medium" panose="02020603020101020101" pitchFamily="18" charset="-127"/>
                <a:ea typeface="현대체 Medium" panose="02020603020101020101" pitchFamily="18" charset="-127"/>
              </a:rPr>
              <a:t>Front</a:t>
            </a: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A16665DA-6E85-BC07-5BB8-B9D326AA728B}"/>
              </a:ext>
            </a:extLst>
          </p:cNvPr>
          <p:cNvSpPr/>
          <p:nvPr/>
        </p:nvSpPr>
        <p:spPr>
          <a:xfrm>
            <a:off x="7978506" y="1184882"/>
            <a:ext cx="1281847" cy="33291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45720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sz="1400" b="1" dirty="0">
                <a:latin typeface="현대체 Medium" panose="02020603020101020101" pitchFamily="18" charset="-127"/>
                <a:ea typeface="현대체 Medium" panose="02020603020101020101" pitchFamily="18" charset="-127"/>
              </a:rPr>
              <a:t>Bottom</a:t>
            </a: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BBFCEAF2-BABB-501C-A092-15A6B0F659EB}"/>
              </a:ext>
            </a:extLst>
          </p:cNvPr>
          <p:cNvSpPr/>
          <p:nvPr/>
        </p:nvSpPr>
        <p:spPr>
          <a:xfrm>
            <a:off x="2132033" y="4334670"/>
            <a:ext cx="1281847" cy="33291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45720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sz="1400" b="1" dirty="0">
                <a:latin typeface="현대체 Medium" panose="02020603020101020101" pitchFamily="18" charset="-127"/>
                <a:ea typeface="현대체 Medium" panose="02020603020101020101" pitchFamily="18" charset="-127"/>
              </a:rPr>
              <a:t>Front</a:t>
            </a:r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4C79A3B6-B186-09C3-208A-AECC1DF5020A}"/>
              </a:ext>
            </a:extLst>
          </p:cNvPr>
          <p:cNvSpPr/>
          <p:nvPr/>
        </p:nvSpPr>
        <p:spPr>
          <a:xfrm>
            <a:off x="4822037" y="4389484"/>
            <a:ext cx="1281847" cy="33291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45720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sz="1400" b="1" dirty="0">
                <a:latin typeface="현대체 Medium" panose="02020603020101020101" pitchFamily="18" charset="-127"/>
                <a:ea typeface="현대체 Medium" panose="02020603020101020101" pitchFamily="18" charset="-127"/>
              </a:rPr>
              <a:t>Side</a:t>
            </a: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D7F5A066-DE55-C049-AEE4-0BB17E4B6C64}"/>
              </a:ext>
            </a:extLst>
          </p:cNvPr>
          <p:cNvSpPr/>
          <p:nvPr/>
        </p:nvSpPr>
        <p:spPr>
          <a:xfrm>
            <a:off x="7986389" y="4369038"/>
            <a:ext cx="1281847" cy="33291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45720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sz="1400" b="1" dirty="0">
                <a:latin typeface="현대체 Medium" panose="02020603020101020101" pitchFamily="18" charset="-127"/>
                <a:ea typeface="현대체 Medium" panose="02020603020101020101" pitchFamily="18" charset="-127"/>
              </a:rPr>
              <a:t>Bottom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9EB7A6B6-E60D-AABE-69BC-E1A92B54E4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94" y="1972537"/>
            <a:ext cx="2092089" cy="1873022"/>
          </a:xfrm>
          <a:prstGeom prst="rect">
            <a:avLst/>
          </a:prstGeom>
        </p:spPr>
      </p:pic>
      <p:grpSp>
        <p:nvGrpSpPr>
          <p:cNvPr id="10" name="그룹 9">
            <a:extLst>
              <a:ext uri="{FF2B5EF4-FFF2-40B4-BE49-F238E27FC236}">
                <a16:creationId xmlns:a16="http://schemas.microsoft.com/office/drawing/2014/main" id="{E8ED8295-351A-D558-70CB-2D0D1B094CD8}"/>
              </a:ext>
            </a:extLst>
          </p:cNvPr>
          <p:cNvGrpSpPr/>
          <p:nvPr/>
        </p:nvGrpSpPr>
        <p:grpSpPr>
          <a:xfrm>
            <a:off x="7546001" y="1848081"/>
            <a:ext cx="2146856" cy="2192357"/>
            <a:chOff x="7546001" y="1848081"/>
            <a:chExt cx="2146856" cy="2192357"/>
          </a:xfrm>
        </p:grpSpPr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32F88D89-94B7-8E6B-28DF-C4ADC256949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546001" y="1848081"/>
              <a:ext cx="2146856" cy="2190670"/>
            </a:xfrm>
            <a:prstGeom prst="rect">
              <a:avLst/>
            </a:prstGeom>
          </p:spPr>
        </p:pic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F8198079-7FF8-7682-B9D7-114A22C9EF3B}"/>
                </a:ext>
              </a:extLst>
            </p:cNvPr>
            <p:cNvSpPr/>
            <p:nvPr/>
          </p:nvSpPr>
          <p:spPr>
            <a:xfrm>
              <a:off x="9188801" y="3812258"/>
              <a:ext cx="504056" cy="2281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E2E3C141-E56C-DA76-3027-D72A61CAB67C}"/>
              </a:ext>
            </a:extLst>
          </p:cNvPr>
          <p:cNvSpPr/>
          <p:nvPr/>
        </p:nvSpPr>
        <p:spPr>
          <a:xfrm>
            <a:off x="9341201" y="3964658"/>
            <a:ext cx="504056" cy="2281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39B71CE5-C5EB-6C9E-A7FB-C9A0D6F65B0A}"/>
              </a:ext>
            </a:extLst>
          </p:cNvPr>
          <p:cNvGrpSpPr/>
          <p:nvPr/>
        </p:nvGrpSpPr>
        <p:grpSpPr>
          <a:xfrm>
            <a:off x="3656364" y="1318983"/>
            <a:ext cx="3537931" cy="2827932"/>
            <a:chOff x="3656364" y="1318983"/>
            <a:chExt cx="3537931" cy="2827932"/>
          </a:xfrm>
        </p:grpSpPr>
        <p:pic>
          <p:nvPicPr>
            <p:cNvPr id="15" name="그림 14">
              <a:extLst>
                <a:ext uri="{FF2B5EF4-FFF2-40B4-BE49-F238E27FC236}">
                  <a16:creationId xmlns:a16="http://schemas.microsoft.com/office/drawing/2014/main" id="{2F60A614-4EB3-6356-FA03-27F0216EF55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656364" y="1328253"/>
              <a:ext cx="3537931" cy="2818662"/>
            </a:xfrm>
            <a:prstGeom prst="rect">
              <a:avLst/>
            </a:prstGeom>
          </p:spPr>
        </p:pic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600BC2C7-5DDE-2A7E-B39F-3862857F63CC}"/>
                </a:ext>
              </a:extLst>
            </p:cNvPr>
            <p:cNvSpPr/>
            <p:nvPr/>
          </p:nvSpPr>
          <p:spPr>
            <a:xfrm>
              <a:off x="4608552" y="1318983"/>
              <a:ext cx="1633553" cy="2281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2AEF1724-DC92-1D22-8ABD-80E353633F2F}"/>
              </a:ext>
            </a:extLst>
          </p:cNvPr>
          <p:cNvSpPr/>
          <p:nvPr/>
        </p:nvSpPr>
        <p:spPr>
          <a:xfrm>
            <a:off x="4814154" y="1205328"/>
            <a:ext cx="1281847" cy="33291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45720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sz="1400" b="1" dirty="0">
                <a:latin typeface="현대체 Medium" panose="02020603020101020101" pitchFamily="18" charset="-127"/>
                <a:ea typeface="현대체 Medium" panose="02020603020101020101" pitchFamily="18" charset="-127"/>
              </a:rPr>
              <a:t>Side</a:t>
            </a:r>
          </a:p>
        </p:txBody>
      </p:sp>
      <p:pic>
        <p:nvPicPr>
          <p:cNvPr id="24" name="그림 23">
            <a:extLst>
              <a:ext uri="{FF2B5EF4-FFF2-40B4-BE49-F238E27FC236}">
                <a16:creationId xmlns:a16="http://schemas.microsoft.com/office/drawing/2014/main" id="{C2F2AE46-4A8D-7CC3-9500-EC34B151802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50316" y="5156693"/>
            <a:ext cx="2431643" cy="1840162"/>
          </a:xfrm>
          <a:prstGeom prst="rect">
            <a:avLst/>
          </a:prstGeom>
        </p:spPr>
      </p:pic>
      <p:pic>
        <p:nvPicPr>
          <p:cNvPr id="28" name="그림 27">
            <a:extLst>
              <a:ext uri="{FF2B5EF4-FFF2-40B4-BE49-F238E27FC236}">
                <a16:creationId xmlns:a16="http://schemas.microsoft.com/office/drawing/2014/main" id="{C8C8EEF0-CFDB-E654-8EF3-4B9EBD58B09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34642" y="4896640"/>
            <a:ext cx="2369574" cy="2212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771898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107926" y="136277"/>
            <a:ext cx="9289032" cy="627755"/>
          </a:xfrm>
        </p:spPr>
        <p:txBody>
          <a:bodyPr>
            <a:normAutofit/>
          </a:bodyPr>
          <a:lstStyle/>
          <a:p>
            <a:pPr lvl="0"/>
            <a:r>
              <a:rPr lang="en-US" altLang="ko-KR" dirty="0"/>
              <a:t>3. UL ACB</a:t>
            </a:r>
            <a:endParaRPr lang="ko-KR" altLang="en-US" dirty="0"/>
          </a:p>
        </p:txBody>
      </p:sp>
      <p:sp>
        <p:nvSpPr>
          <p:cNvPr id="28" name="직사각형 27"/>
          <p:cNvSpPr/>
          <p:nvPr/>
        </p:nvSpPr>
        <p:spPr>
          <a:xfrm>
            <a:off x="431088" y="1098047"/>
            <a:ext cx="180000" cy="18000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649102" y="972319"/>
            <a:ext cx="9611952" cy="40164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 latinLnBrk="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OCR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FADC4AF9-BDE9-F9E3-6FF6-6CBADC05F0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958" y="1365097"/>
            <a:ext cx="5695171" cy="896378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40051D9C-3C5A-EF66-D190-7709166598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1088" y="2261475"/>
            <a:ext cx="6320841" cy="4896545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B337F4CF-7E50-B9CB-626B-35EF59B41A7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48686" y="4698394"/>
            <a:ext cx="2736304" cy="203810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A177677-2F68-3B78-99B5-A52C8878EBB1}"/>
              </a:ext>
            </a:extLst>
          </p:cNvPr>
          <p:cNvSpPr txBox="1"/>
          <p:nvPr/>
        </p:nvSpPr>
        <p:spPr>
          <a:xfrm>
            <a:off x="7308726" y="6736503"/>
            <a:ext cx="212680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600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OCR/CT Rating Plug</a:t>
            </a:r>
            <a:endParaRPr lang="ko-KR" altLang="en-US" sz="16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0D32140-D830-0377-C41F-B61F3BDA2D21}"/>
              </a:ext>
            </a:extLst>
          </p:cNvPr>
          <p:cNvSpPr txBox="1"/>
          <p:nvPr/>
        </p:nvSpPr>
        <p:spPr>
          <a:xfrm>
            <a:off x="8964910" y="4698394"/>
            <a:ext cx="672855" cy="26161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altLang="ko-KR" sz="1050" dirty="0"/>
              <a:t>Case</a:t>
            </a:r>
            <a:endParaRPr lang="ko-KR" altLang="en-US" sz="105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3980D90-FE05-47C0-53BE-55BB30AC49CF}"/>
              </a:ext>
            </a:extLst>
          </p:cNvPr>
          <p:cNvSpPr txBox="1"/>
          <p:nvPr/>
        </p:nvSpPr>
        <p:spPr>
          <a:xfrm>
            <a:off x="8172822" y="6458139"/>
            <a:ext cx="1152128" cy="26161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endParaRPr lang="ko-KR" altLang="en-US" sz="1050" dirty="0"/>
          </a:p>
        </p:txBody>
      </p:sp>
    </p:spTree>
    <p:extLst>
      <p:ext uri="{BB962C8B-B14F-4D97-AF65-F5344CB8AC3E}">
        <p14:creationId xmlns:p14="http://schemas.microsoft.com/office/powerpoint/2010/main" val="374452731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107926" y="136277"/>
            <a:ext cx="9289032" cy="627755"/>
          </a:xfrm>
        </p:spPr>
        <p:txBody>
          <a:bodyPr>
            <a:normAutofit/>
          </a:bodyPr>
          <a:lstStyle/>
          <a:p>
            <a:pPr lvl="0"/>
            <a:r>
              <a:rPr lang="en-US" altLang="ko-KR" dirty="0"/>
              <a:t>3. UL ACB</a:t>
            </a:r>
            <a:endParaRPr lang="ko-KR" altLang="en-US" dirty="0"/>
          </a:p>
        </p:txBody>
      </p:sp>
      <p:sp>
        <p:nvSpPr>
          <p:cNvPr id="4" name="직사각형 3"/>
          <p:cNvSpPr/>
          <p:nvPr/>
        </p:nvSpPr>
        <p:spPr>
          <a:xfrm>
            <a:off x="431088" y="1098047"/>
            <a:ext cx="180000" cy="18000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649102" y="972319"/>
            <a:ext cx="9611952" cy="41274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Ethernet</a:t>
            </a:r>
            <a:r>
              <a:rPr lang="ko-KR" altLang="en-US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 </a:t>
            </a: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Communication Option(under Development, ~26.12)</a:t>
            </a: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B7E980C1-8282-7927-22A4-54D8D251FC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867" y="3829908"/>
            <a:ext cx="1518449" cy="1710172"/>
          </a:xfrm>
          <a:prstGeom prst="rect">
            <a:avLst/>
          </a:prstGeom>
        </p:spPr>
      </p:pic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9A86B244-24C6-8ACC-CA2B-CE674C29BFD8}"/>
              </a:ext>
            </a:extLst>
          </p:cNvPr>
          <p:cNvCxnSpPr/>
          <p:nvPr/>
        </p:nvCxnSpPr>
        <p:spPr>
          <a:xfrm>
            <a:off x="650867" y="2201771"/>
            <a:ext cx="442894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연결선: 꺾임 5">
            <a:extLst>
              <a:ext uri="{FF2B5EF4-FFF2-40B4-BE49-F238E27FC236}">
                <a16:creationId xmlns:a16="http://schemas.microsoft.com/office/drawing/2014/main" id="{22E434CA-D19F-8589-BA71-A6A8482BAB32}"/>
              </a:ext>
            </a:extLst>
          </p:cNvPr>
          <p:cNvCxnSpPr>
            <a:cxnSpLocks/>
          </p:cNvCxnSpPr>
          <p:nvPr/>
        </p:nvCxnSpPr>
        <p:spPr>
          <a:xfrm flipV="1">
            <a:off x="1391508" y="3235362"/>
            <a:ext cx="2163040" cy="360641"/>
          </a:xfrm>
          <a:prstGeom prst="bentConnector3">
            <a:avLst>
              <a:gd name="adj1" fmla="val 99837"/>
            </a:avLst>
          </a:prstGeom>
          <a:ln w="127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92850646-4666-A903-F3F1-A4B345BEDD4C}"/>
              </a:ext>
            </a:extLst>
          </p:cNvPr>
          <p:cNvCxnSpPr/>
          <p:nvPr/>
        </p:nvCxnSpPr>
        <p:spPr>
          <a:xfrm>
            <a:off x="1391508" y="3596002"/>
            <a:ext cx="0" cy="184629"/>
          </a:xfrm>
          <a:prstGeom prst="line">
            <a:avLst/>
          </a:prstGeom>
          <a:ln w="127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7">
            <a:extLst>
              <a:ext uri="{FF2B5EF4-FFF2-40B4-BE49-F238E27FC236}">
                <a16:creationId xmlns:a16="http://schemas.microsoft.com/office/drawing/2014/main" id="{5B61F709-496B-4CCE-CF6F-A52F78E73D54}"/>
              </a:ext>
            </a:extLst>
          </p:cNvPr>
          <p:cNvCxnSpPr/>
          <p:nvPr/>
        </p:nvCxnSpPr>
        <p:spPr>
          <a:xfrm flipV="1">
            <a:off x="3595022" y="2201771"/>
            <a:ext cx="0" cy="325433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텍스트 개체 틀 2">
            <a:extLst>
              <a:ext uri="{FF2B5EF4-FFF2-40B4-BE49-F238E27FC236}">
                <a16:creationId xmlns:a16="http://schemas.microsoft.com/office/drawing/2014/main" id="{88D9F064-050F-5366-A817-C8EA13ECC07F}"/>
              </a:ext>
            </a:extLst>
          </p:cNvPr>
          <p:cNvSpPr txBox="1">
            <a:spLocks/>
          </p:cNvSpPr>
          <p:nvPr/>
        </p:nvSpPr>
        <p:spPr>
          <a:xfrm>
            <a:off x="571204" y="2224552"/>
            <a:ext cx="913516" cy="401647"/>
          </a:xfrm>
          <a:prstGeom prst="rect">
            <a:avLst/>
          </a:prstGeom>
        </p:spPr>
        <p:txBody>
          <a:bodyPr vert="horz" lIns="78307" tIns="39154" rIns="78307" bIns="39154" rtlCol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028" dirty="0">
                <a:solidFill>
                  <a:schemeClr val="accent1"/>
                </a:solidFill>
              </a:rPr>
              <a:t>Modbus/TCP</a:t>
            </a:r>
          </a:p>
          <a:p>
            <a:r>
              <a:rPr lang="en-US" altLang="ko-KR" sz="1028" dirty="0" err="1">
                <a:solidFill>
                  <a:schemeClr val="accent1"/>
                </a:solidFill>
              </a:rPr>
              <a:t>Ethernet_IP</a:t>
            </a:r>
            <a:endParaRPr lang="ko-KR" altLang="en-US" sz="1028" dirty="0">
              <a:solidFill>
                <a:schemeClr val="accent1"/>
              </a:solidFill>
            </a:endParaRPr>
          </a:p>
        </p:txBody>
      </p:sp>
      <p:sp>
        <p:nvSpPr>
          <p:cNvPr id="15" name="텍스트 개체 틀 2">
            <a:extLst>
              <a:ext uri="{FF2B5EF4-FFF2-40B4-BE49-F238E27FC236}">
                <a16:creationId xmlns:a16="http://schemas.microsoft.com/office/drawing/2014/main" id="{02E7256C-A8ED-A2FF-F221-FCD662C81A3C}"/>
              </a:ext>
            </a:extLst>
          </p:cNvPr>
          <p:cNvSpPr txBox="1">
            <a:spLocks/>
          </p:cNvSpPr>
          <p:nvPr/>
        </p:nvSpPr>
        <p:spPr>
          <a:xfrm>
            <a:off x="1378640" y="3379113"/>
            <a:ext cx="913516" cy="275336"/>
          </a:xfrm>
          <a:prstGeom prst="rect">
            <a:avLst/>
          </a:prstGeom>
        </p:spPr>
        <p:txBody>
          <a:bodyPr vert="horz" lIns="78307" tIns="39154" rIns="78307" bIns="39154" rtlCol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028" dirty="0">
                <a:solidFill>
                  <a:srgbClr val="FFC000"/>
                </a:solidFill>
              </a:rPr>
              <a:t>Modbus/RTU</a:t>
            </a:r>
            <a:endParaRPr lang="ko-KR" altLang="en-US" sz="1028" dirty="0">
              <a:solidFill>
                <a:srgbClr val="FFC000"/>
              </a:solidFill>
            </a:endParaRPr>
          </a:p>
        </p:txBody>
      </p:sp>
      <p:pic>
        <p:nvPicPr>
          <p:cNvPr id="16" name="그림 15" descr="전자제품이(가) 표시된 사진&#10;&#10;자동 생성된 설명">
            <a:extLst>
              <a:ext uri="{FF2B5EF4-FFF2-40B4-BE49-F238E27FC236}">
                <a16:creationId xmlns:a16="http://schemas.microsoft.com/office/drawing/2014/main" id="{650D1042-D6A2-BD42-D2D5-F290AB4D2E1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4681" y="2368959"/>
            <a:ext cx="1140682" cy="997916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11E4BEFE-D8DF-C063-0D28-367FC2811014}"/>
              </a:ext>
            </a:extLst>
          </p:cNvPr>
          <p:cNvSpPr txBox="1">
            <a:spLocks/>
          </p:cNvSpPr>
          <p:nvPr/>
        </p:nvSpPr>
        <p:spPr>
          <a:xfrm>
            <a:off x="5187721" y="2240744"/>
            <a:ext cx="4353252" cy="370012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8000" indent="-108000" fontAlgn="ctr">
              <a:spcBef>
                <a:spcPts val="300"/>
              </a:spcBef>
              <a:buClr>
                <a:srgbClr val="FEA506"/>
              </a:buClr>
              <a:buSzPct val="80000"/>
              <a:buFont typeface="Arial" panose="020B0604020202020204" pitchFamily="34" charset="0"/>
              <a:buChar char="•"/>
            </a:pPr>
            <a:r>
              <a:rPr lang="en-US" altLang="ko-KR" dirty="0">
                <a:latin typeface="현대체Medium" panose="02020603020101020101" pitchFamily="18" charset="-127"/>
                <a:ea typeface="현대체Medium" panose="02020603020101020101" pitchFamily="18" charset="-127"/>
              </a:rPr>
              <a:t>Modbus/RTU over Ethernet</a:t>
            </a:r>
          </a:p>
          <a:p>
            <a:pPr marL="108000" indent="-108000" fontAlgn="ctr">
              <a:spcBef>
                <a:spcPts val="300"/>
              </a:spcBef>
              <a:buClr>
                <a:srgbClr val="FEA506"/>
              </a:buClr>
              <a:buSzPct val="80000"/>
              <a:buFont typeface="Arial" panose="020B0604020202020204" pitchFamily="34" charset="0"/>
              <a:buChar char="•"/>
            </a:pPr>
            <a:endParaRPr lang="en-US" altLang="ko-KR" dirty="0">
              <a:latin typeface="현대체Medium" panose="02020603020101020101" pitchFamily="18" charset="-127"/>
              <a:ea typeface="현대체Medium" panose="02020603020101020101" pitchFamily="18" charset="-127"/>
            </a:endParaRPr>
          </a:p>
          <a:p>
            <a:pPr marL="108000" indent="-108000" fontAlgn="ctr">
              <a:spcBef>
                <a:spcPts val="300"/>
              </a:spcBef>
              <a:buClr>
                <a:srgbClr val="FEA506"/>
              </a:buClr>
              <a:buSzPct val="80000"/>
              <a:buFont typeface="Arial" panose="020B0604020202020204" pitchFamily="34" charset="0"/>
              <a:buChar char="•"/>
            </a:pPr>
            <a:r>
              <a:rPr lang="en-US" altLang="ko-KR" dirty="0">
                <a:latin typeface="현대체Medium" panose="02020603020101020101" pitchFamily="18" charset="-127"/>
                <a:ea typeface="현대체Medium" panose="02020603020101020101" pitchFamily="18" charset="-127"/>
              </a:rPr>
              <a:t>Dual Port LAN : 10/100Mpbs</a:t>
            </a:r>
          </a:p>
          <a:p>
            <a:pPr marL="108000" indent="-108000" fontAlgn="ctr">
              <a:spcBef>
                <a:spcPts val="300"/>
              </a:spcBef>
              <a:buClr>
                <a:srgbClr val="FEA506"/>
              </a:buClr>
              <a:buSzPct val="80000"/>
              <a:buFont typeface="Arial" panose="020B0604020202020204" pitchFamily="34" charset="0"/>
              <a:buChar char="•"/>
            </a:pPr>
            <a:endParaRPr lang="en-US" altLang="ko-KR" dirty="0">
              <a:latin typeface="현대체Medium" panose="02020603020101020101" pitchFamily="18" charset="-127"/>
              <a:ea typeface="현대체Medium" panose="02020603020101020101" pitchFamily="18" charset="-127"/>
            </a:endParaRPr>
          </a:p>
          <a:p>
            <a:pPr marL="108000" indent="-108000" fontAlgn="ctr">
              <a:spcBef>
                <a:spcPts val="300"/>
              </a:spcBef>
              <a:buClr>
                <a:srgbClr val="FEA506"/>
              </a:buClr>
              <a:buSzPct val="80000"/>
              <a:buFont typeface="Arial" panose="020B0604020202020204" pitchFamily="34" charset="0"/>
              <a:buChar char="•"/>
            </a:pPr>
            <a:r>
              <a:rPr lang="en-US" altLang="ko-KR" dirty="0">
                <a:latin typeface="현대체Medium" panose="02020603020101020101" pitchFamily="18" charset="-127"/>
                <a:ea typeface="현대체Medium" panose="02020603020101020101" pitchFamily="18" charset="-127"/>
              </a:rPr>
              <a:t>Mounting on DIN rail</a:t>
            </a:r>
          </a:p>
          <a:p>
            <a:pPr marL="108000" indent="-108000" fontAlgn="ctr">
              <a:spcBef>
                <a:spcPts val="300"/>
              </a:spcBef>
              <a:buClr>
                <a:srgbClr val="FEA506"/>
              </a:buClr>
              <a:buSzPct val="80000"/>
              <a:buFont typeface="Arial" panose="020B0604020202020204" pitchFamily="34" charset="0"/>
              <a:buChar char="•"/>
            </a:pPr>
            <a:endParaRPr lang="en-US" altLang="ko-KR" dirty="0">
              <a:latin typeface="현대체Medium" panose="02020603020101020101" pitchFamily="18" charset="-127"/>
              <a:ea typeface="현대체Medium" panose="02020603020101020101" pitchFamily="18" charset="-127"/>
            </a:endParaRPr>
          </a:p>
          <a:p>
            <a:pPr marL="108000" indent="-108000" fontAlgn="ctr">
              <a:spcBef>
                <a:spcPts val="300"/>
              </a:spcBef>
              <a:buClr>
                <a:srgbClr val="FEA506"/>
              </a:buClr>
              <a:buSzPct val="80000"/>
              <a:buFont typeface="Arial" panose="020B0604020202020204" pitchFamily="34" charset="0"/>
              <a:buChar char="•"/>
            </a:pPr>
            <a:r>
              <a:rPr lang="en-US" altLang="ko-KR" dirty="0">
                <a:latin typeface="현대체Medium" panose="02020603020101020101" pitchFamily="18" charset="-127"/>
                <a:ea typeface="현대체Medium" panose="02020603020101020101" pitchFamily="18" charset="-127"/>
              </a:rPr>
              <a:t>Supporting Ethernet protocols</a:t>
            </a:r>
          </a:p>
          <a:p>
            <a:pPr marL="0" indent="0" fontAlgn="ctr">
              <a:spcBef>
                <a:spcPts val="300"/>
              </a:spcBef>
              <a:buClr>
                <a:srgbClr val="FEA506"/>
              </a:buClr>
              <a:buSzPct val="80000"/>
              <a:buNone/>
            </a:pPr>
            <a:r>
              <a:rPr lang="en-US" altLang="ko-KR" dirty="0">
                <a:latin typeface="현대체Medium" panose="02020603020101020101" pitchFamily="18" charset="-127"/>
                <a:ea typeface="현대체Medium" panose="02020603020101020101" pitchFamily="18" charset="-127"/>
              </a:rPr>
              <a:t>   - Modbus TCP (in development)</a:t>
            </a:r>
            <a:br>
              <a:rPr lang="en-US" altLang="ko-KR" dirty="0">
                <a:latin typeface="현대체Medium" panose="02020603020101020101" pitchFamily="18" charset="-127"/>
                <a:ea typeface="현대체Medium" panose="02020603020101020101" pitchFamily="18" charset="-127"/>
              </a:rPr>
            </a:br>
            <a:r>
              <a:rPr lang="en-US" altLang="ko-KR" dirty="0">
                <a:latin typeface="현대체Medium" panose="02020603020101020101" pitchFamily="18" charset="-127"/>
                <a:ea typeface="현대체Medium" panose="02020603020101020101" pitchFamily="18" charset="-127"/>
              </a:rPr>
              <a:t>   - Ethernet IP (in planning)</a:t>
            </a:r>
          </a:p>
          <a:p>
            <a:pPr marL="0" indent="0" fontAlgn="ctr">
              <a:spcBef>
                <a:spcPts val="300"/>
              </a:spcBef>
              <a:buClr>
                <a:srgbClr val="FEA506"/>
              </a:buClr>
              <a:buSzPct val="80000"/>
              <a:buNone/>
            </a:pPr>
            <a:r>
              <a:rPr lang="en-US" altLang="ko-KR" dirty="0">
                <a:latin typeface="현대체Medium" panose="02020603020101020101" pitchFamily="18" charset="-127"/>
                <a:ea typeface="현대체Medium" panose="02020603020101020101" pitchFamily="18" charset="-127"/>
              </a:rPr>
              <a:t>   - Rapid Spanning Tree Protocol (RSTP)</a:t>
            </a:r>
            <a:br>
              <a:rPr lang="en-US" altLang="ko-KR" dirty="0">
                <a:latin typeface="현대체Medium" panose="02020603020101020101" pitchFamily="18" charset="-127"/>
                <a:ea typeface="현대체Medium" panose="02020603020101020101" pitchFamily="18" charset="-127"/>
              </a:rPr>
            </a:br>
            <a:r>
              <a:rPr lang="en-US" altLang="ko-KR" dirty="0">
                <a:latin typeface="현대체Medium" panose="02020603020101020101" pitchFamily="18" charset="-127"/>
                <a:ea typeface="현대체Medium" panose="02020603020101020101" pitchFamily="18" charset="-127"/>
              </a:rPr>
              <a:t>   - Network Time Protocol (NTP)</a:t>
            </a:r>
          </a:p>
        </p:txBody>
      </p:sp>
    </p:spTree>
    <p:extLst>
      <p:ext uri="{BB962C8B-B14F-4D97-AF65-F5344CB8AC3E}">
        <p14:creationId xmlns:p14="http://schemas.microsoft.com/office/powerpoint/2010/main" val="70648130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107926" y="136277"/>
            <a:ext cx="9289032" cy="627755"/>
          </a:xfrm>
        </p:spPr>
        <p:txBody>
          <a:bodyPr>
            <a:normAutofit/>
          </a:bodyPr>
          <a:lstStyle/>
          <a:p>
            <a:pPr lvl="0"/>
            <a:r>
              <a:rPr lang="en-US" altLang="ko-KR" dirty="0"/>
              <a:t>3. UL ACB</a:t>
            </a:r>
            <a:endParaRPr lang="ko-KR" altLang="en-US" dirty="0"/>
          </a:p>
        </p:txBody>
      </p:sp>
      <p:sp>
        <p:nvSpPr>
          <p:cNvPr id="28" name="직사각형 27"/>
          <p:cNvSpPr/>
          <p:nvPr/>
        </p:nvSpPr>
        <p:spPr>
          <a:xfrm>
            <a:off x="431088" y="1098047"/>
            <a:ext cx="180000" cy="18000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649102" y="972319"/>
            <a:ext cx="9611952" cy="40164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 latinLnBrk="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Accessories</a:t>
            </a:r>
          </a:p>
        </p:txBody>
      </p:sp>
      <p:pic>
        <p:nvPicPr>
          <p:cNvPr id="21" name="그림 20">
            <a:extLst>
              <a:ext uri="{FF2B5EF4-FFF2-40B4-BE49-F238E27FC236}">
                <a16:creationId xmlns:a16="http://schemas.microsoft.com/office/drawing/2014/main" id="{C274A189-CD79-753B-EB3E-8AEBA113E0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422" y="1385315"/>
            <a:ext cx="4782569" cy="5903382"/>
          </a:xfrm>
          <a:prstGeom prst="rect">
            <a:avLst/>
          </a:prstGeom>
        </p:spPr>
      </p:pic>
      <p:pic>
        <p:nvPicPr>
          <p:cNvPr id="24" name="그림 23">
            <a:extLst>
              <a:ext uri="{FF2B5EF4-FFF2-40B4-BE49-F238E27FC236}">
                <a16:creationId xmlns:a16="http://schemas.microsoft.com/office/drawing/2014/main" id="{406C55E0-25A0-C588-C378-DF2420F26C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3053" y="1369104"/>
            <a:ext cx="4430994" cy="6033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20556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B73AFF-3DAA-4781-3D55-81DCC8429C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6EA984F3-CDD8-7F47-CBDE-3421BB2FDD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926" y="136277"/>
            <a:ext cx="9289032" cy="627755"/>
          </a:xfrm>
        </p:spPr>
        <p:txBody>
          <a:bodyPr>
            <a:normAutofit/>
          </a:bodyPr>
          <a:lstStyle/>
          <a:p>
            <a:pPr lvl="0"/>
            <a:r>
              <a:rPr lang="en-US" altLang="ko-KR" dirty="0"/>
              <a:t>3. UL DC</a:t>
            </a:r>
            <a:r>
              <a:rPr lang="ko-KR" altLang="en-US" dirty="0"/>
              <a:t> </a:t>
            </a:r>
            <a:r>
              <a:rPr lang="en-US" altLang="ko-KR" dirty="0"/>
              <a:t>DSU(UL</a:t>
            </a:r>
            <a:r>
              <a:rPr lang="ko-KR" altLang="en-US" dirty="0"/>
              <a:t> </a:t>
            </a:r>
            <a:r>
              <a:rPr lang="en-US" altLang="ko-KR" dirty="0"/>
              <a:t>Certification</a:t>
            </a:r>
            <a:r>
              <a:rPr lang="ko-KR" altLang="en-US" dirty="0"/>
              <a:t> </a:t>
            </a:r>
            <a:r>
              <a:rPr lang="en-US" altLang="ko-KR" dirty="0"/>
              <a:t>in Process, ~May, 26)</a:t>
            </a:r>
            <a:endParaRPr lang="ko-KR" altLang="en-US" dirty="0"/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FB966FFE-7D03-6684-D2DA-007CA10F50FA}"/>
              </a:ext>
            </a:extLst>
          </p:cNvPr>
          <p:cNvSpPr/>
          <p:nvPr/>
        </p:nvSpPr>
        <p:spPr>
          <a:xfrm>
            <a:off x="431088" y="1098047"/>
            <a:ext cx="180000" cy="18000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B8AC2B97-43A6-E774-642F-BAF2BE82F99E}"/>
              </a:ext>
            </a:extLst>
          </p:cNvPr>
          <p:cNvSpPr/>
          <p:nvPr/>
        </p:nvSpPr>
        <p:spPr>
          <a:xfrm>
            <a:off x="649102" y="972319"/>
            <a:ext cx="9611952" cy="45243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 latinLnBrk="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Overview – HD HYUNDAI ELECTRIC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E9F5270C-73BE-AFD8-A531-05BCEB3A0A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949" y="1595247"/>
            <a:ext cx="9747090" cy="5522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64796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7AE7F2-02DD-E9DD-C328-B9D062BE49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9E9AA1A1-2ECE-4782-71D5-ECD6762011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171" y="1008836"/>
            <a:ext cx="6938206" cy="487595"/>
          </a:xfrm>
        </p:spPr>
        <p:txBody>
          <a:bodyPr>
            <a:normAutofit/>
          </a:bodyPr>
          <a:lstStyle/>
          <a:p>
            <a:r>
              <a:rPr lang="en-US" altLang="ko-KR" sz="2175" b="1" dirty="0">
                <a:latin typeface="+mn-ea"/>
                <a:ea typeface="+mn-ea"/>
              </a:rPr>
              <a:t>3. </a:t>
            </a:r>
            <a:r>
              <a:rPr lang="ko-KR" altLang="en-US" sz="2175" b="1" dirty="0">
                <a:latin typeface="+mn-ea"/>
                <a:ea typeface="+mn-ea"/>
              </a:rPr>
              <a:t>개발제품 정격</a:t>
            </a:r>
          </a:p>
        </p:txBody>
      </p:sp>
      <p:pic>
        <p:nvPicPr>
          <p:cNvPr id="8" name="table">
            <a:extLst>
              <a:ext uri="{FF2B5EF4-FFF2-40B4-BE49-F238E27FC236}">
                <a16:creationId xmlns:a16="http://schemas.microsoft.com/office/drawing/2014/main" id="{E2362AD6-12A8-CF8B-74CA-3F76248A00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958" y="1260351"/>
            <a:ext cx="9767001" cy="5616624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E340D7BF-EE14-2194-FA33-A3E697645A3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84804"/>
          <a:stretch/>
        </p:blipFill>
        <p:spPr>
          <a:xfrm>
            <a:off x="4435952" y="1625151"/>
            <a:ext cx="1085577" cy="1370859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065B1D39-8163-7B58-B51A-2BE35E0AEE7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439" r="64611"/>
          <a:stretch/>
        </p:blipFill>
        <p:spPr>
          <a:xfrm>
            <a:off x="6372622" y="1620391"/>
            <a:ext cx="1216122" cy="1376844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439116B6-5FBF-B629-569F-A98AFCEAEA5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439" r="64611"/>
          <a:stretch/>
        </p:blipFill>
        <p:spPr>
          <a:xfrm>
            <a:off x="8532862" y="1620391"/>
            <a:ext cx="1216122" cy="1376844"/>
          </a:xfrm>
          <a:prstGeom prst="rect">
            <a:avLst/>
          </a:prstGeom>
        </p:spPr>
      </p:pic>
      <p:sp>
        <p:nvSpPr>
          <p:cNvPr id="2" name="제목 2">
            <a:extLst>
              <a:ext uri="{FF2B5EF4-FFF2-40B4-BE49-F238E27FC236}">
                <a16:creationId xmlns:a16="http://schemas.microsoft.com/office/drawing/2014/main" id="{1337A986-FA41-6E8E-BBA6-A23234EC6DCB}"/>
              </a:ext>
            </a:extLst>
          </p:cNvPr>
          <p:cNvSpPr txBox="1">
            <a:spLocks/>
          </p:cNvSpPr>
          <p:nvPr/>
        </p:nvSpPr>
        <p:spPr>
          <a:xfrm>
            <a:off x="107926" y="136277"/>
            <a:ext cx="9289032" cy="627755"/>
          </a:xfrm>
          <a:prstGeom prst="rect">
            <a:avLst/>
          </a:prstGeom>
        </p:spPr>
        <p:txBody>
          <a:bodyPr vert="horz" lIns="98188" tIns="49094" rIns="98188" bIns="49094" rtlCol="0" anchor="ctr">
            <a:normAutofit/>
          </a:bodyPr>
          <a:lstStyle>
            <a:lvl1pPr algn="l" defTabSz="981883" rtl="0" eaLnBrk="1" latinLnBrk="1" hangingPunct="1">
              <a:spcBef>
                <a:spcPct val="0"/>
              </a:spcBef>
              <a:buNone/>
              <a:defRPr sz="3000" kern="1200">
                <a:solidFill>
                  <a:schemeClr val="bg1"/>
                </a:solidFill>
                <a:latin typeface="현대체 Medium" pitchFamily="18" charset="-127"/>
                <a:ea typeface="현대체 Medium" pitchFamily="18" charset="-127"/>
                <a:cs typeface="현대체 Medium" pitchFamily="18" charset="-127"/>
              </a:defRPr>
            </a:lvl1pPr>
          </a:lstStyle>
          <a:p>
            <a:r>
              <a:rPr lang="en-US" altLang="ko-KR" dirty="0"/>
              <a:t>3. UL DC</a:t>
            </a:r>
            <a:r>
              <a:rPr lang="ko-KR" altLang="en-US" dirty="0"/>
              <a:t> </a:t>
            </a:r>
            <a:r>
              <a:rPr lang="en-US" altLang="ko-KR" dirty="0"/>
              <a:t>(UL</a:t>
            </a:r>
            <a:r>
              <a:rPr lang="ko-KR" altLang="en-US" dirty="0"/>
              <a:t> </a:t>
            </a:r>
            <a:r>
              <a:rPr lang="en-US" altLang="ko-KR" dirty="0"/>
              <a:t>Certification</a:t>
            </a:r>
            <a:r>
              <a:rPr lang="ko-KR" altLang="en-US" dirty="0"/>
              <a:t> </a:t>
            </a:r>
            <a:r>
              <a:rPr lang="en-US" altLang="ko-KR" dirty="0"/>
              <a:t>in Process, ~May, 26)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3110744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107926" y="136277"/>
            <a:ext cx="9289032" cy="627755"/>
          </a:xfrm>
        </p:spPr>
        <p:txBody>
          <a:bodyPr>
            <a:normAutofit/>
          </a:bodyPr>
          <a:lstStyle/>
          <a:p>
            <a:pPr lvl="0"/>
            <a:r>
              <a:rPr lang="en-US" altLang="ko-KR" dirty="0"/>
              <a:t>4. UL VCB/VCS/VI</a:t>
            </a:r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1522510C-041F-15F8-11B4-2378F3E7B3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244" y="1188343"/>
            <a:ext cx="9988499" cy="5832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17485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내용 개체 틀 2">
            <a:extLst>
              <a:ext uri="{FF2B5EF4-FFF2-40B4-BE49-F238E27FC236}">
                <a16:creationId xmlns:a16="http://schemas.microsoft.com/office/drawing/2014/main" id="{AB64B847-2C03-CD96-5DE4-D8F6FB4B25AE}"/>
              </a:ext>
            </a:extLst>
          </p:cNvPr>
          <p:cNvSpPr txBox="1">
            <a:spLocks/>
          </p:cNvSpPr>
          <p:nvPr/>
        </p:nvSpPr>
        <p:spPr>
          <a:xfrm>
            <a:off x="308009" y="1620391"/>
            <a:ext cx="9593005" cy="547260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78307" tIns="39154" rIns="78307" bIns="39154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1500" kern="1200">
                <a:solidFill>
                  <a:schemeClr val="tx1"/>
                </a:solidFill>
                <a:latin typeface="현대체 Medium" panose="02020503020101020101" pitchFamily="18" charset="-127"/>
                <a:ea typeface="현대체 Medium" panose="02020503020101020101" pitchFamily="18" charset="-127"/>
                <a:cs typeface="현대체 Medium" panose="02020503020101020101" pitchFamily="18" charset="-127"/>
              </a:defRPr>
            </a:lvl1pPr>
            <a:lvl2pPr marL="0" indent="0" algn="l" defTabSz="914215" rtl="0" eaLnBrk="1" latinLnBrk="1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  <a:defRPr sz="1500" kern="1200">
                <a:solidFill>
                  <a:schemeClr val="tx1"/>
                </a:solidFill>
                <a:latin typeface="현대체 Medium" panose="02020503020101020101" pitchFamily="18" charset="-127"/>
                <a:ea typeface="현대체 Medium" panose="02020503020101020101" pitchFamily="18" charset="-127"/>
                <a:cs typeface="현대체 Medium" panose="02020503020101020101" pitchFamily="18" charset="-127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현대체 Medium" panose="02020503020101020101" pitchFamily="18" charset="-127"/>
              <a:buChar char="-"/>
              <a:defRPr sz="1500" kern="1200">
                <a:solidFill>
                  <a:schemeClr val="tx1"/>
                </a:solidFill>
                <a:latin typeface="현대체 Medium" panose="02020503020101020101" pitchFamily="18" charset="-127"/>
                <a:ea typeface="현대체 Medium" panose="02020503020101020101" pitchFamily="18" charset="-127"/>
                <a:cs typeface="현대체 Medium" panose="02020503020101020101" pitchFamily="18" charset="-127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1500" kern="1200">
                <a:solidFill>
                  <a:schemeClr val="tx1"/>
                </a:solidFill>
                <a:latin typeface="현대체 Medium" panose="02020503020101020101" pitchFamily="18" charset="-127"/>
                <a:ea typeface="현대체 Medium" panose="02020503020101020101" pitchFamily="18" charset="-127"/>
                <a:cs typeface="현대체 Medium" panose="02020503020101020101" pitchFamily="18" charset="-127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1500" kern="1200">
                <a:solidFill>
                  <a:schemeClr val="tx1"/>
                </a:solidFill>
                <a:latin typeface="현대체 Medium" panose="02020503020101020101" pitchFamily="18" charset="-127"/>
                <a:ea typeface="현대체 Medium" panose="02020503020101020101" pitchFamily="18" charset="-127"/>
                <a:cs typeface="현대체 Medium" panose="02020503020101020101" pitchFamily="18" charset="-127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altLang="ko-KR" sz="1028" dirty="0">
              <a:solidFill>
                <a:srgbClr val="000066"/>
              </a:solidFill>
              <a:latin typeface="Arial Narrow" panose="020B0606020202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buNone/>
            </a:pPr>
            <a:endParaRPr lang="en-US" altLang="ko-KR" sz="1028" dirty="0">
              <a:solidFill>
                <a:srgbClr val="000066"/>
              </a:solidFill>
              <a:latin typeface="Arial Narrow" panose="020B0606020202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107926" y="136277"/>
            <a:ext cx="9289032" cy="627755"/>
          </a:xfrm>
        </p:spPr>
        <p:txBody>
          <a:bodyPr>
            <a:normAutofit/>
          </a:bodyPr>
          <a:lstStyle/>
          <a:p>
            <a:pPr lvl="0"/>
            <a:r>
              <a:rPr lang="en-US" altLang="ko-KR" dirty="0"/>
              <a:t>4. UL VCB/VCS/VI</a:t>
            </a:r>
            <a:endParaRPr lang="ko-KR" altLang="en-US" dirty="0"/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64DBA009-1125-2843-19F3-7CD363309A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8565" y="1720553"/>
            <a:ext cx="3136637" cy="2607280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921873DE-A648-48D9-A4D4-25BE32937D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84682" y="4327833"/>
            <a:ext cx="2920520" cy="2501593"/>
          </a:xfrm>
          <a:prstGeom prst="rect">
            <a:avLst/>
          </a:prstGeom>
        </p:spPr>
      </p:pic>
      <p:sp>
        <p:nvSpPr>
          <p:cNvPr id="14" name="직사각형 13">
            <a:extLst>
              <a:ext uri="{FF2B5EF4-FFF2-40B4-BE49-F238E27FC236}">
                <a16:creationId xmlns:a16="http://schemas.microsoft.com/office/drawing/2014/main" id="{0D9DEFAB-6A37-87CA-C821-F9420EC048E3}"/>
              </a:ext>
            </a:extLst>
          </p:cNvPr>
          <p:cNvSpPr/>
          <p:nvPr/>
        </p:nvSpPr>
        <p:spPr>
          <a:xfrm>
            <a:off x="305511" y="1155946"/>
            <a:ext cx="180000" cy="18000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90941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81883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472824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963765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454707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45648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36590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927531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C3EF8152-1507-DF99-B55E-2DC18E86F7CC}"/>
              </a:ext>
            </a:extLst>
          </p:cNvPr>
          <p:cNvSpPr/>
          <p:nvPr/>
        </p:nvSpPr>
        <p:spPr>
          <a:xfrm>
            <a:off x="523525" y="1030218"/>
            <a:ext cx="9611952" cy="418833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094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81883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72824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63765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54707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45648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3659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2753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 latinLnBrk="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Overview – VCB(Vacuum Circuit Breakers)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7636CCA-1717-1908-19FB-F2877DC324E9}"/>
              </a:ext>
            </a:extLst>
          </p:cNvPr>
          <p:cNvSpPr txBox="1"/>
          <p:nvPr/>
        </p:nvSpPr>
        <p:spPr>
          <a:xfrm>
            <a:off x="470730" y="1988731"/>
            <a:ext cx="5235114" cy="46782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800" dirty="0"/>
              <a:t>- Specification</a:t>
            </a:r>
          </a:p>
          <a:p>
            <a:endParaRPr lang="en-US" altLang="ko-KR" sz="1800" dirty="0"/>
          </a:p>
          <a:p>
            <a:r>
              <a:rPr lang="en-US" altLang="ko-KR" sz="1800" dirty="0"/>
              <a:t> 1. Full line-up of high/middle/low VCB models.</a:t>
            </a:r>
          </a:p>
          <a:p>
            <a:r>
              <a:rPr lang="en-US" altLang="ko-KR" sz="1400" dirty="0"/>
              <a:t>     1) 4.76kV 25kA 630-2,000A </a:t>
            </a:r>
          </a:p>
          <a:p>
            <a:r>
              <a:rPr lang="en-US" altLang="ko-KR" sz="1400" dirty="0"/>
              <a:t>     2) 4.76kV 31.5/40kA 630-3,000A </a:t>
            </a:r>
          </a:p>
          <a:p>
            <a:r>
              <a:rPr lang="en-US" altLang="ko-KR" sz="1400" dirty="0"/>
              <a:t>     3) 4.76kV 50kA 630-4,000A </a:t>
            </a:r>
          </a:p>
          <a:p>
            <a:r>
              <a:rPr lang="en-US" altLang="ko-KR" sz="1400" dirty="0"/>
              <a:t>     4) 15kV 31.5/40kA 1,200-3,000A </a:t>
            </a:r>
          </a:p>
          <a:p>
            <a:r>
              <a:rPr lang="en-US" altLang="ko-KR" sz="1400" dirty="0"/>
              <a:t>     5) 38kV 31.5/40kA 1,200-3,000A</a:t>
            </a:r>
          </a:p>
          <a:p>
            <a:endParaRPr lang="en-US" altLang="ko-KR" sz="1400" dirty="0"/>
          </a:p>
          <a:p>
            <a:r>
              <a:rPr lang="en-US" altLang="ko-KR" sz="1800" dirty="0"/>
              <a:t>2. Strong structure with high reliability.</a:t>
            </a:r>
          </a:p>
          <a:p>
            <a:r>
              <a:rPr lang="en-US" altLang="ko-KR" sz="1800" dirty="0"/>
              <a:t>    </a:t>
            </a:r>
            <a:r>
              <a:rPr lang="en-US" altLang="ko-KR" sz="1400" dirty="0"/>
              <a:t>1) High dielectric strength and temperature rising</a:t>
            </a:r>
          </a:p>
          <a:p>
            <a:r>
              <a:rPr lang="en-US" altLang="ko-KR" sz="1400" dirty="0"/>
              <a:t>     2) Reliable mechanical durability</a:t>
            </a:r>
          </a:p>
          <a:p>
            <a:r>
              <a:rPr lang="en-US" altLang="ko-KR" sz="1400" dirty="0"/>
              <a:t>     3) Excellent breaking capability</a:t>
            </a:r>
          </a:p>
          <a:p>
            <a:endParaRPr lang="en-US" altLang="ko-KR" sz="1400" dirty="0"/>
          </a:p>
          <a:p>
            <a:r>
              <a:rPr lang="en-US" altLang="ko-KR" sz="1800" dirty="0"/>
              <a:t>3. Convenience and Supply a variety of accessories.</a:t>
            </a:r>
          </a:p>
          <a:p>
            <a:r>
              <a:rPr lang="en-US" altLang="ko-KR" sz="1400" dirty="0"/>
              <a:t>    1) Full types of Cradle</a:t>
            </a:r>
          </a:p>
          <a:p>
            <a:endParaRPr lang="en-US" altLang="ko-KR" sz="1400" dirty="0"/>
          </a:p>
          <a:p>
            <a:r>
              <a:rPr lang="en-US" altLang="ko-KR" sz="1800" dirty="0"/>
              <a:t>4. Certified by ANSI C37.09 and UL Recognized.</a:t>
            </a:r>
          </a:p>
          <a:p>
            <a:endParaRPr lang="en-US" altLang="ko-KR" sz="1800" dirty="0"/>
          </a:p>
        </p:txBody>
      </p:sp>
    </p:spTree>
    <p:extLst>
      <p:ext uri="{BB962C8B-B14F-4D97-AF65-F5344CB8AC3E}">
        <p14:creationId xmlns:p14="http://schemas.microsoft.com/office/powerpoint/2010/main" val="51160561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107926" y="136277"/>
            <a:ext cx="9289032" cy="627755"/>
          </a:xfrm>
        </p:spPr>
        <p:txBody>
          <a:bodyPr>
            <a:normAutofit/>
          </a:bodyPr>
          <a:lstStyle/>
          <a:p>
            <a:pPr lvl="0"/>
            <a:r>
              <a:rPr lang="en-US" altLang="ko-KR" dirty="0"/>
              <a:t>4. UL VCB/VCS/VI</a:t>
            </a:r>
            <a:endParaRPr lang="ko-KR" altLang="en-US" dirty="0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D9DEFAB-6A37-87CA-C821-F9420EC048E3}"/>
              </a:ext>
            </a:extLst>
          </p:cNvPr>
          <p:cNvSpPr/>
          <p:nvPr/>
        </p:nvSpPr>
        <p:spPr>
          <a:xfrm>
            <a:off x="305511" y="1155946"/>
            <a:ext cx="180000" cy="18000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90941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81883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472824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963765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454707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45648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36590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927531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C3EF8152-1507-DF99-B55E-2DC18E86F7CC}"/>
              </a:ext>
            </a:extLst>
          </p:cNvPr>
          <p:cNvSpPr/>
          <p:nvPr/>
        </p:nvSpPr>
        <p:spPr>
          <a:xfrm>
            <a:off x="523525" y="1030218"/>
            <a:ext cx="9611952" cy="418833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094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81883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72824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63765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54707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45648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3659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2753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 latinLnBrk="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Ratings and Specifications - VCB(Vacuum Circuit Breakers)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1D89411D-3601-4DB7-055F-B3E3E1E10F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882" y="1443465"/>
            <a:ext cx="9073455" cy="6057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49695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107926" y="136277"/>
            <a:ext cx="9289032" cy="627755"/>
          </a:xfrm>
        </p:spPr>
        <p:txBody>
          <a:bodyPr>
            <a:normAutofit/>
          </a:bodyPr>
          <a:lstStyle/>
          <a:p>
            <a:pPr lvl="0"/>
            <a:r>
              <a:rPr lang="en-US" altLang="ko-KR" dirty="0"/>
              <a:t>4. UL VCB/VCS/VI</a:t>
            </a:r>
            <a:endParaRPr lang="ko-KR" altLang="en-US" dirty="0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7FBED4BE-98B7-5CBE-9489-2F216232D7E4}"/>
              </a:ext>
            </a:extLst>
          </p:cNvPr>
          <p:cNvSpPr/>
          <p:nvPr/>
        </p:nvSpPr>
        <p:spPr>
          <a:xfrm>
            <a:off x="305515" y="1026039"/>
            <a:ext cx="180000" cy="18000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90941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81883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472824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963765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454707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45648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36590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927531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B33D6268-E707-8CDA-2226-93A47B4EE559}"/>
              </a:ext>
            </a:extLst>
          </p:cNvPr>
          <p:cNvSpPr/>
          <p:nvPr/>
        </p:nvSpPr>
        <p:spPr>
          <a:xfrm>
            <a:off x="523529" y="900311"/>
            <a:ext cx="9611952" cy="418833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094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81883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72824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63765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54707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45648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3659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2753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 latinLnBrk="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Product Features - VCB(Vacuum Circuit Breakers) 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7AE8F0A1-1B69-1A46-FEE2-5CCE1BEC61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934" y="1538908"/>
            <a:ext cx="4952289" cy="4981767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8ECF1440-724B-B8B8-4DCB-80269E48CD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21493" y="1469622"/>
            <a:ext cx="4500048" cy="4102985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2897E485-C197-606D-4E85-AC826B71806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29505" y="5572607"/>
            <a:ext cx="4284024" cy="1852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45678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107926" y="136277"/>
            <a:ext cx="9289032" cy="627755"/>
          </a:xfrm>
        </p:spPr>
        <p:txBody>
          <a:bodyPr>
            <a:normAutofit/>
          </a:bodyPr>
          <a:lstStyle/>
          <a:p>
            <a:pPr lvl="0"/>
            <a:r>
              <a:rPr lang="en-US" altLang="ko-KR" dirty="0"/>
              <a:t>4. UL VCB/VCS/VI</a:t>
            </a:r>
            <a:endParaRPr lang="ko-KR" altLang="en-US" dirty="0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7FBED4BE-98B7-5CBE-9489-2F216232D7E4}"/>
              </a:ext>
            </a:extLst>
          </p:cNvPr>
          <p:cNvSpPr/>
          <p:nvPr/>
        </p:nvSpPr>
        <p:spPr>
          <a:xfrm>
            <a:off x="305515" y="1026039"/>
            <a:ext cx="180000" cy="18000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90941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81883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472824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963765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454707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45648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36590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927531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B33D6268-E707-8CDA-2226-93A47B4EE559}"/>
              </a:ext>
            </a:extLst>
          </p:cNvPr>
          <p:cNvSpPr/>
          <p:nvPr/>
        </p:nvSpPr>
        <p:spPr>
          <a:xfrm>
            <a:off x="523529" y="900311"/>
            <a:ext cx="9611952" cy="418833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094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81883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72824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63765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54707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45648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3659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2753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 latinLnBrk="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Type</a:t>
            </a:r>
            <a:r>
              <a:rPr lang="ko-KR" altLang="en-US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 </a:t>
            </a: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of</a:t>
            </a:r>
            <a:r>
              <a:rPr lang="ko-KR" altLang="en-US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 </a:t>
            </a: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Mounting - VCB(Vacuum Circuit Breakers)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88C8F073-3BC0-5BB7-D6DF-973AD917ED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197" y="1908423"/>
            <a:ext cx="5541247" cy="1294769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1E40EAB1-284C-DF63-7320-85D6AA0892B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48666"/>
          <a:stretch/>
        </p:blipFill>
        <p:spPr>
          <a:xfrm>
            <a:off x="204068" y="3475574"/>
            <a:ext cx="5021758" cy="2585239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1E40EAB1-284C-DF63-7320-85D6AA0892B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53860"/>
          <a:stretch/>
        </p:blipFill>
        <p:spPr>
          <a:xfrm>
            <a:off x="5076478" y="3564607"/>
            <a:ext cx="5205774" cy="2408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52847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107926" y="136277"/>
            <a:ext cx="9289032" cy="627755"/>
          </a:xfrm>
        </p:spPr>
        <p:txBody>
          <a:bodyPr>
            <a:normAutofit/>
          </a:bodyPr>
          <a:lstStyle/>
          <a:p>
            <a:pPr lvl="0"/>
            <a:r>
              <a:rPr lang="en-US" altLang="ko-KR" dirty="0"/>
              <a:t>4. UL VCB/VCS/VI</a:t>
            </a:r>
            <a:endParaRPr lang="ko-KR" altLang="en-US" dirty="0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A3C9B752-027C-6CF9-6138-C2D207320CD7}"/>
              </a:ext>
            </a:extLst>
          </p:cNvPr>
          <p:cNvSpPr/>
          <p:nvPr/>
        </p:nvSpPr>
        <p:spPr>
          <a:xfrm>
            <a:off x="431088" y="1098047"/>
            <a:ext cx="180000" cy="18000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A4A98739-A1B6-426F-0654-C4B88A3455CB}"/>
              </a:ext>
            </a:extLst>
          </p:cNvPr>
          <p:cNvSpPr/>
          <p:nvPr/>
        </p:nvSpPr>
        <p:spPr>
          <a:xfrm>
            <a:off x="649102" y="972319"/>
            <a:ext cx="9611952" cy="40164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 latinLnBrk="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Accessories - VCB(Vacuum Circuit Breakers)</a:t>
            </a: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5BCEC6F3-50E0-F95D-0FE0-9EF6572FD3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89" y="1404389"/>
            <a:ext cx="5393518" cy="3052636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F8C3C167-F98B-65AD-A10E-E8827E7B59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04622" y="1404389"/>
            <a:ext cx="5119216" cy="3183442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E00EB7AA-7E93-B0B9-090C-F96B9BA7F17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926" y="4584608"/>
            <a:ext cx="5213846" cy="2840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44235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107926" y="136277"/>
            <a:ext cx="9289032" cy="627755"/>
          </a:xfrm>
        </p:spPr>
        <p:txBody>
          <a:bodyPr>
            <a:normAutofit/>
          </a:bodyPr>
          <a:lstStyle/>
          <a:p>
            <a:pPr lvl="0"/>
            <a:r>
              <a:rPr lang="en-US" altLang="ko-KR" dirty="0"/>
              <a:t>4. UL VCB/VCS/VI</a:t>
            </a:r>
            <a:endParaRPr lang="ko-KR" altLang="en-US" dirty="0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A3C9B752-027C-6CF9-6138-C2D207320CD7}"/>
              </a:ext>
            </a:extLst>
          </p:cNvPr>
          <p:cNvSpPr/>
          <p:nvPr/>
        </p:nvSpPr>
        <p:spPr>
          <a:xfrm>
            <a:off x="431088" y="1098047"/>
            <a:ext cx="180000" cy="18000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A4A98739-A1B6-426F-0654-C4B88A3455CB}"/>
              </a:ext>
            </a:extLst>
          </p:cNvPr>
          <p:cNvSpPr/>
          <p:nvPr/>
        </p:nvSpPr>
        <p:spPr>
          <a:xfrm>
            <a:off x="649102" y="972319"/>
            <a:ext cx="9611952" cy="40164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 latinLnBrk="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Accessories - VCB(Vacuum Circuit Breakers)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CFC5AB04-B5AA-1E12-C494-32FAB39143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926" y="1606591"/>
            <a:ext cx="5112568" cy="4860278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37A0A114-21BF-7D6E-0BC3-BA34478574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32509" y="1569601"/>
            <a:ext cx="5299366" cy="4731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81098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107926" y="136277"/>
            <a:ext cx="9289032" cy="627755"/>
          </a:xfrm>
        </p:spPr>
        <p:txBody>
          <a:bodyPr>
            <a:normAutofit/>
          </a:bodyPr>
          <a:lstStyle/>
          <a:p>
            <a:pPr lvl="0"/>
            <a:r>
              <a:rPr lang="en-US" altLang="ko-KR" dirty="0"/>
              <a:t>4. UL VCB/VCS/VI</a:t>
            </a:r>
            <a:endParaRPr lang="ko-KR" altLang="en-US" dirty="0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A3C9B752-027C-6CF9-6138-C2D207320CD7}"/>
              </a:ext>
            </a:extLst>
          </p:cNvPr>
          <p:cNvSpPr/>
          <p:nvPr/>
        </p:nvSpPr>
        <p:spPr>
          <a:xfrm>
            <a:off x="431088" y="1098047"/>
            <a:ext cx="180000" cy="18000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A4A98739-A1B6-426F-0654-C4B88A3455CB}"/>
              </a:ext>
            </a:extLst>
          </p:cNvPr>
          <p:cNvSpPr/>
          <p:nvPr/>
        </p:nvSpPr>
        <p:spPr>
          <a:xfrm>
            <a:off x="649102" y="972319"/>
            <a:ext cx="9611952" cy="40164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 latinLnBrk="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Accessories - VCB(Vacuum Circuit Breakers)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121CD650-182A-D7AB-C036-4D34A26A08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926" y="1599763"/>
            <a:ext cx="5112568" cy="488500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20DEFFE-3148-F15E-3F1F-034D66CC7B64}"/>
              </a:ext>
            </a:extLst>
          </p:cNvPr>
          <p:cNvSpPr txBox="1"/>
          <p:nvPr/>
        </p:nvSpPr>
        <p:spPr>
          <a:xfrm>
            <a:off x="78300" y="1338154"/>
            <a:ext cx="244827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Draw in/out Accessories</a:t>
            </a:r>
            <a:endParaRPr lang="ko-KR" altLang="en-US" sz="11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5572E144-3A91-201E-9EE9-C8C3E5B2B8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73790" y="1578781"/>
            <a:ext cx="4733968" cy="562863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1AB6F15-AAC5-D1D3-A5C5-EDADF2702D4F}"/>
              </a:ext>
            </a:extLst>
          </p:cNvPr>
          <p:cNvSpPr txBox="1"/>
          <p:nvPr/>
        </p:nvSpPr>
        <p:spPr>
          <a:xfrm>
            <a:off x="5315824" y="1351488"/>
            <a:ext cx="244827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Designation Accessories</a:t>
            </a:r>
            <a:endParaRPr lang="ko-KR" altLang="en-US" sz="1100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205095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내용 개체 틀 2">
            <a:extLst>
              <a:ext uri="{FF2B5EF4-FFF2-40B4-BE49-F238E27FC236}">
                <a16:creationId xmlns:a16="http://schemas.microsoft.com/office/drawing/2014/main" id="{AB64B847-2C03-CD96-5DE4-D8F6FB4B25AE}"/>
              </a:ext>
            </a:extLst>
          </p:cNvPr>
          <p:cNvSpPr txBox="1">
            <a:spLocks/>
          </p:cNvSpPr>
          <p:nvPr/>
        </p:nvSpPr>
        <p:spPr>
          <a:xfrm>
            <a:off x="308009" y="1620391"/>
            <a:ext cx="9593005" cy="547260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78307" tIns="39154" rIns="78307" bIns="39154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Wingdings" panose="05000000000000000000" pitchFamily="2" charset="2"/>
              <a:buChar char="§"/>
              <a:defRPr sz="1500" kern="1200">
                <a:solidFill>
                  <a:schemeClr val="tx1"/>
                </a:solidFill>
                <a:latin typeface="현대체 Medium" panose="02020503020101020101" pitchFamily="18" charset="-127"/>
                <a:ea typeface="현대체 Medium" panose="02020503020101020101" pitchFamily="18" charset="-127"/>
                <a:cs typeface="현대체 Medium" panose="02020503020101020101" pitchFamily="18" charset="-127"/>
              </a:defRPr>
            </a:lvl1pPr>
            <a:lvl2pPr marL="0" indent="0" algn="l" defTabSz="914215" rtl="0" eaLnBrk="1" latinLnBrk="1" hangingPunct="1">
              <a:lnSpc>
                <a:spcPct val="150000"/>
              </a:lnSpc>
              <a:spcBef>
                <a:spcPct val="20000"/>
              </a:spcBef>
              <a:buFont typeface="Arial" pitchFamily="34" charset="0"/>
              <a:buNone/>
              <a:defRPr sz="1500" kern="1200">
                <a:solidFill>
                  <a:schemeClr val="tx1"/>
                </a:solidFill>
                <a:latin typeface="현대체 Medium" panose="02020503020101020101" pitchFamily="18" charset="-127"/>
                <a:ea typeface="현대체 Medium" panose="02020503020101020101" pitchFamily="18" charset="-127"/>
                <a:cs typeface="현대체 Medium" panose="02020503020101020101" pitchFamily="18" charset="-127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현대체 Medium" panose="02020503020101020101" pitchFamily="18" charset="-127"/>
              <a:buChar char="-"/>
              <a:defRPr sz="1500" kern="1200">
                <a:solidFill>
                  <a:schemeClr val="tx1"/>
                </a:solidFill>
                <a:latin typeface="현대체 Medium" panose="02020503020101020101" pitchFamily="18" charset="-127"/>
                <a:ea typeface="현대체 Medium" panose="02020503020101020101" pitchFamily="18" charset="-127"/>
                <a:cs typeface="현대체 Medium" panose="02020503020101020101" pitchFamily="18" charset="-127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1500" kern="1200">
                <a:solidFill>
                  <a:schemeClr val="tx1"/>
                </a:solidFill>
                <a:latin typeface="현대체 Medium" panose="02020503020101020101" pitchFamily="18" charset="-127"/>
                <a:ea typeface="현대체 Medium" panose="02020503020101020101" pitchFamily="18" charset="-127"/>
                <a:cs typeface="현대체 Medium" panose="02020503020101020101" pitchFamily="18" charset="-127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1500" kern="1200">
                <a:solidFill>
                  <a:schemeClr val="tx1"/>
                </a:solidFill>
                <a:latin typeface="현대체 Medium" panose="02020503020101020101" pitchFamily="18" charset="-127"/>
                <a:ea typeface="현대체 Medium" panose="02020503020101020101" pitchFamily="18" charset="-127"/>
                <a:cs typeface="현대체 Medium" panose="02020503020101020101" pitchFamily="18" charset="-127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altLang="ko-KR" sz="1028" dirty="0">
              <a:solidFill>
                <a:srgbClr val="000066"/>
              </a:solidFill>
              <a:latin typeface="Arial Narrow" panose="020B0606020202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indent="0">
              <a:buNone/>
            </a:pPr>
            <a:endParaRPr lang="en-US" altLang="ko-KR" sz="1028" dirty="0">
              <a:solidFill>
                <a:srgbClr val="000066"/>
              </a:solidFill>
              <a:latin typeface="Arial Narrow" panose="020B0606020202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107926" y="136277"/>
            <a:ext cx="9289032" cy="627755"/>
          </a:xfrm>
        </p:spPr>
        <p:txBody>
          <a:bodyPr>
            <a:normAutofit/>
          </a:bodyPr>
          <a:lstStyle/>
          <a:p>
            <a:pPr lvl="0"/>
            <a:r>
              <a:rPr lang="en-US" altLang="ko-KR" dirty="0"/>
              <a:t>4. UL VCB/VCS/VI</a:t>
            </a:r>
            <a:endParaRPr lang="ko-KR" altLang="en-US" dirty="0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D9DEFAB-6A37-87CA-C821-F9420EC048E3}"/>
              </a:ext>
            </a:extLst>
          </p:cNvPr>
          <p:cNvSpPr/>
          <p:nvPr/>
        </p:nvSpPr>
        <p:spPr>
          <a:xfrm>
            <a:off x="305511" y="1155946"/>
            <a:ext cx="180000" cy="18000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90941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81883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472824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963765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454707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45648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36590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927531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C3EF8152-1507-DF99-B55E-2DC18E86F7CC}"/>
              </a:ext>
            </a:extLst>
          </p:cNvPr>
          <p:cNvSpPr/>
          <p:nvPr/>
        </p:nvSpPr>
        <p:spPr>
          <a:xfrm>
            <a:off x="523525" y="1030218"/>
            <a:ext cx="9611952" cy="418833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094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81883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72824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63765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54707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45648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3659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2753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 latinLnBrk="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Overview &amp; Specifications – VCS(Vacuum Circuit Switch)</a:t>
            </a: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9193FD9D-4E29-4962-B14A-9409BED032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3514" y="3060551"/>
            <a:ext cx="3263444" cy="3355210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591AB1FC-379C-5502-BCE1-B0DFDAECFA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7658" y="2686478"/>
            <a:ext cx="5347457" cy="410335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C64238E-84C8-7588-70D2-1B30B9EE2634}"/>
              </a:ext>
            </a:extLst>
          </p:cNvPr>
          <p:cNvSpPr txBox="1"/>
          <p:nvPr/>
        </p:nvSpPr>
        <p:spPr>
          <a:xfrm>
            <a:off x="611982" y="1964494"/>
            <a:ext cx="523511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800" dirty="0">
                <a:solidFill>
                  <a:schemeClr val="tx1"/>
                </a:solidFill>
              </a:rPr>
              <a:t>Certificate</a:t>
            </a:r>
          </a:p>
          <a:p>
            <a:r>
              <a:rPr lang="en-US" altLang="ko-KR" sz="1800" dirty="0">
                <a:solidFill>
                  <a:schemeClr val="tx1"/>
                </a:solidFill>
              </a:rPr>
              <a:t> UL, </a:t>
            </a:r>
            <a:r>
              <a:rPr lang="en-US" altLang="ko-KR" sz="1800" dirty="0" err="1">
                <a:solidFill>
                  <a:schemeClr val="tx1"/>
                </a:solidFill>
              </a:rPr>
              <a:t>cUL</a:t>
            </a:r>
            <a:r>
              <a:rPr lang="en-US" altLang="ko-KR" sz="1800" dirty="0">
                <a:solidFill>
                  <a:schemeClr val="tx1"/>
                </a:solidFill>
              </a:rPr>
              <a:t>, (Standards by UL347, NEMA ICS 3)</a:t>
            </a:r>
          </a:p>
        </p:txBody>
      </p:sp>
    </p:spTree>
    <p:extLst>
      <p:ext uri="{BB962C8B-B14F-4D97-AF65-F5344CB8AC3E}">
        <p14:creationId xmlns:p14="http://schemas.microsoft.com/office/powerpoint/2010/main" val="383164035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107926" y="136277"/>
            <a:ext cx="9289032" cy="627755"/>
          </a:xfrm>
        </p:spPr>
        <p:txBody>
          <a:bodyPr>
            <a:normAutofit/>
          </a:bodyPr>
          <a:lstStyle/>
          <a:p>
            <a:pPr lvl="0"/>
            <a:r>
              <a:rPr lang="en-US" altLang="ko-KR" dirty="0"/>
              <a:t>4. UL VCB/VCS/VI</a:t>
            </a:r>
            <a:endParaRPr lang="ko-KR" altLang="en-US" dirty="0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D9DEFAB-6A37-87CA-C821-F9420EC048E3}"/>
              </a:ext>
            </a:extLst>
          </p:cNvPr>
          <p:cNvSpPr/>
          <p:nvPr/>
        </p:nvSpPr>
        <p:spPr>
          <a:xfrm>
            <a:off x="305511" y="1155946"/>
            <a:ext cx="180000" cy="18000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90941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81883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472824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963765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454707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45648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36590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927531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C3EF8152-1507-DF99-B55E-2DC18E86F7CC}"/>
              </a:ext>
            </a:extLst>
          </p:cNvPr>
          <p:cNvSpPr/>
          <p:nvPr/>
        </p:nvSpPr>
        <p:spPr>
          <a:xfrm>
            <a:off x="523525" y="1030218"/>
            <a:ext cx="9611952" cy="418833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094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81883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72824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63765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54707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45648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3659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2753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 latinLnBrk="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Overview &amp; Specifications – VCS(Vacuum Circuit Switch)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18FA4C8A-74BC-020D-0934-2DC9046128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998" y="1747675"/>
            <a:ext cx="8137351" cy="5136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28973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107926" y="136277"/>
            <a:ext cx="9289032" cy="627755"/>
          </a:xfrm>
        </p:spPr>
        <p:txBody>
          <a:bodyPr>
            <a:normAutofit/>
          </a:bodyPr>
          <a:lstStyle/>
          <a:p>
            <a:pPr lvl="0"/>
            <a:r>
              <a:rPr lang="en-US" altLang="ko-KR" dirty="0"/>
              <a:t>4. UL VCB/VCS/VI</a:t>
            </a:r>
            <a:endParaRPr lang="ko-KR" altLang="en-US" dirty="0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D9DEFAB-6A37-87CA-C821-F9420EC048E3}"/>
              </a:ext>
            </a:extLst>
          </p:cNvPr>
          <p:cNvSpPr/>
          <p:nvPr/>
        </p:nvSpPr>
        <p:spPr>
          <a:xfrm>
            <a:off x="305511" y="1155946"/>
            <a:ext cx="180000" cy="18000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90941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81883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472824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963765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454707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45648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36590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927531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C3EF8152-1507-DF99-B55E-2DC18E86F7CC}"/>
              </a:ext>
            </a:extLst>
          </p:cNvPr>
          <p:cNvSpPr/>
          <p:nvPr/>
        </p:nvSpPr>
        <p:spPr>
          <a:xfrm>
            <a:off x="523525" y="1030218"/>
            <a:ext cx="9611952" cy="418833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094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81883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72824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63765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54707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45648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3659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2753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 latinLnBrk="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External Structure – VCS(Vacuum Circuit Switch)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170C7FDF-8C1D-1878-5B7A-73A89C0E40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950" y="2405683"/>
            <a:ext cx="4658838" cy="3176171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9956B3CA-C941-8D00-FF57-4DA526E11C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25055" y="2613589"/>
            <a:ext cx="4910422" cy="2962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983324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107926" y="136277"/>
            <a:ext cx="9289032" cy="627755"/>
          </a:xfrm>
        </p:spPr>
        <p:txBody>
          <a:bodyPr>
            <a:normAutofit/>
          </a:bodyPr>
          <a:lstStyle/>
          <a:p>
            <a:pPr lvl="0"/>
            <a:r>
              <a:rPr lang="en-US" altLang="ko-KR" dirty="0"/>
              <a:t>4. UL VCB/VCS/VI</a:t>
            </a:r>
            <a:endParaRPr lang="ko-KR" altLang="en-US" dirty="0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D9DEFAB-6A37-87CA-C821-F9420EC048E3}"/>
              </a:ext>
            </a:extLst>
          </p:cNvPr>
          <p:cNvSpPr/>
          <p:nvPr/>
        </p:nvSpPr>
        <p:spPr>
          <a:xfrm>
            <a:off x="305511" y="1155946"/>
            <a:ext cx="180000" cy="18000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90941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81883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472824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963765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454707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45648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36590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927531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C3EF8152-1507-DF99-B55E-2DC18E86F7CC}"/>
              </a:ext>
            </a:extLst>
          </p:cNvPr>
          <p:cNvSpPr/>
          <p:nvPr/>
        </p:nvSpPr>
        <p:spPr>
          <a:xfrm>
            <a:off x="523525" y="1030218"/>
            <a:ext cx="9611952" cy="418833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094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81883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72824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63765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54707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45648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3659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2753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 latinLnBrk="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Cradle</a:t>
            </a:r>
            <a:r>
              <a:rPr lang="ko-KR" altLang="en-US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 </a:t>
            </a: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Selection – VCS(Vacuum Circuit Switch)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4A2BEF5E-7263-3263-E7F2-221CB028B6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307" y="1715237"/>
            <a:ext cx="8839439" cy="4976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443982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107926" y="136277"/>
            <a:ext cx="9289032" cy="627755"/>
          </a:xfrm>
        </p:spPr>
        <p:txBody>
          <a:bodyPr>
            <a:normAutofit/>
          </a:bodyPr>
          <a:lstStyle/>
          <a:p>
            <a:pPr lvl="0"/>
            <a:r>
              <a:rPr lang="en-US" altLang="ko-KR" dirty="0"/>
              <a:t>4. UL VCB/VCS/VI</a:t>
            </a:r>
            <a:endParaRPr lang="ko-KR" altLang="en-US" dirty="0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A3C9B752-027C-6CF9-6138-C2D207320CD7}"/>
              </a:ext>
            </a:extLst>
          </p:cNvPr>
          <p:cNvSpPr/>
          <p:nvPr/>
        </p:nvSpPr>
        <p:spPr>
          <a:xfrm>
            <a:off x="431088" y="1098047"/>
            <a:ext cx="180000" cy="18000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A4A98739-A1B6-426F-0654-C4B88A3455CB}"/>
              </a:ext>
            </a:extLst>
          </p:cNvPr>
          <p:cNvSpPr/>
          <p:nvPr/>
        </p:nvSpPr>
        <p:spPr>
          <a:xfrm>
            <a:off x="649102" y="972319"/>
            <a:ext cx="9611952" cy="40164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 latinLnBrk="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Accessories – VCS(Vacuum Circuit Switch)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47180B61-42E8-58D9-AB34-593FDB78554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74899"/>
          <a:stretch/>
        </p:blipFill>
        <p:spPr>
          <a:xfrm>
            <a:off x="107926" y="1478317"/>
            <a:ext cx="5218010" cy="1840721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FE4E994F-3E2F-6A9A-2D6D-D365BB30E75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6394"/>
          <a:stretch/>
        </p:blipFill>
        <p:spPr>
          <a:xfrm>
            <a:off x="5341181" y="1409549"/>
            <a:ext cx="5099807" cy="527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998407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107926" y="136277"/>
            <a:ext cx="9289032" cy="627755"/>
          </a:xfrm>
        </p:spPr>
        <p:txBody>
          <a:bodyPr>
            <a:normAutofit/>
          </a:bodyPr>
          <a:lstStyle/>
          <a:p>
            <a:pPr lvl="0"/>
            <a:r>
              <a:rPr lang="en-US" altLang="ko-KR" dirty="0"/>
              <a:t>4. UL VCB/VCS/VI</a:t>
            </a:r>
            <a:endParaRPr lang="ko-KR" altLang="en-US" dirty="0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D9DEFAB-6A37-87CA-C821-F9420EC048E3}"/>
              </a:ext>
            </a:extLst>
          </p:cNvPr>
          <p:cNvSpPr/>
          <p:nvPr/>
        </p:nvSpPr>
        <p:spPr>
          <a:xfrm>
            <a:off x="305511" y="1155946"/>
            <a:ext cx="180000" cy="18000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90941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81883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472824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963765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454707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45648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36590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927531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C3EF8152-1507-DF99-B55E-2DC18E86F7CC}"/>
              </a:ext>
            </a:extLst>
          </p:cNvPr>
          <p:cNvSpPr/>
          <p:nvPr/>
        </p:nvSpPr>
        <p:spPr>
          <a:xfrm>
            <a:off x="523525" y="1030218"/>
            <a:ext cx="9611952" cy="418833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094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81883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72824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63765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54707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45648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3659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2753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 latinLnBrk="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Overview – VI(Vacuum Interrupter)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E1A1F544-6534-E9A3-789F-7D45479BC6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525" y="1449051"/>
            <a:ext cx="8949638" cy="5833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48309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107926" y="136277"/>
            <a:ext cx="9289032" cy="627755"/>
          </a:xfrm>
        </p:spPr>
        <p:txBody>
          <a:bodyPr>
            <a:normAutofit/>
          </a:bodyPr>
          <a:lstStyle/>
          <a:p>
            <a:pPr lvl="0"/>
            <a:r>
              <a:rPr lang="en-US" altLang="ko-KR" dirty="0"/>
              <a:t>4. UL VCB/VCS/VI</a:t>
            </a:r>
            <a:endParaRPr lang="ko-KR" altLang="en-US" dirty="0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D9DEFAB-6A37-87CA-C821-F9420EC048E3}"/>
              </a:ext>
            </a:extLst>
          </p:cNvPr>
          <p:cNvSpPr/>
          <p:nvPr/>
        </p:nvSpPr>
        <p:spPr>
          <a:xfrm>
            <a:off x="305511" y="1155946"/>
            <a:ext cx="180000" cy="180000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>
                <a:lumMod val="95000"/>
                <a:lumOff val="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90941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81883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472824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963765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454707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45648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36590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927531" algn="l" defTabSz="981883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C3EF8152-1507-DF99-B55E-2DC18E86F7CC}"/>
              </a:ext>
            </a:extLst>
          </p:cNvPr>
          <p:cNvSpPr/>
          <p:nvPr/>
        </p:nvSpPr>
        <p:spPr>
          <a:xfrm>
            <a:off x="523524" y="1030218"/>
            <a:ext cx="9809537" cy="418833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9094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81883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72824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63765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454707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45648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36590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27531" algn="l" defTabSz="981883" rtl="0" eaLnBrk="1" latinLnBrk="1" hangingPunct="1"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 latinLnBrk="0">
              <a:lnSpc>
                <a:spcPct val="130000"/>
              </a:lnSpc>
              <a:spcBef>
                <a:spcPts val="600"/>
              </a:spcBef>
              <a:defRPr/>
            </a:pPr>
            <a:r>
              <a:rPr lang="en-US" altLang="ko-KR" b="1" dirty="0">
                <a:latin typeface="현대체Light" panose="02020603020101020101" pitchFamily="18" charset="-127"/>
                <a:ea typeface="현대체Light" panose="02020603020101020101" pitchFamily="18" charset="-127"/>
              </a:rPr>
              <a:t>Ratings and Specifications– VI(Vacuum Interrupter)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55C71C5A-5987-1135-E46E-5E95EB7F68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958" y="1449051"/>
            <a:ext cx="8875423" cy="5914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17289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FA55A7C9-5255-AF74-370F-EE9B2D9137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0682" y="2222105"/>
            <a:ext cx="6359624" cy="31170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2">
            <a:extLst>
              <a:ext uri="{FF2B5EF4-FFF2-40B4-BE49-F238E27FC236}">
                <a16:creationId xmlns:a16="http://schemas.microsoft.com/office/drawing/2014/main" id="{6D64EA5B-581C-9098-2961-A8C564AB7B0A}"/>
              </a:ext>
            </a:extLst>
          </p:cNvPr>
          <p:cNvSpPr txBox="1"/>
          <p:nvPr/>
        </p:nvSpPr>
        <p:spPr>
          <a:xfrm>
            <a:off x="3780334" y="4428703"/>
            <a:ext cx="3024336" cy="230832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500" i="1" dirty="0">
                <a:solidFill>
                  <a:srgbClr val="00B050"/>
                </a:solidFill>
                <a:latin typeface="+mj-ea"/>
                <a:ea typeface="+mj-ea"/>
              </a:rPr>
              <a:t>Thank you for your attention !</a:t>
            </a:r>
            <a:endParaRPr lang="ko-KR" altLang="en-US" sz="1500" i="1" dirty="0">
              <a:solidFill>
                <a:srgbClr val="00B050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46245968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2&quot; unique_id=&quot;10002&quot;&gt;&lt;object type=&quot;3&quot; unique_id=&quot;10003&quot;&gt;&lt;property id=&quot;20148&quot; value=&quot;5&quot;/&gt;&lt;property id=&quot;20300&quot; value=&quot;Slide 1 - &amp;quot;현대일렉트릭 업무보고&amp;quot;&quot;/&gt;&lt;property id=&quot;20307&quot; value=&quot;801&quot;/&gt;&lt;/object&gt;&lt;object type=&quot;3&quot; unique_id=&quot;10004&quot;&gt;&lt;property id=&quot;20148&quot; value=&quot;5&quot;/&gt;&lt;property id=&quot;20300&quot; value=&quot;Slide 2 - &amp;quot;목  차&amp;quot;&quot;/&gt;&lt;property id=&quot;20307&quot; value=&quot;802&quot;/&gt;&lt;/object&gt;&lt;object type=&quot;3&quot; unique_id=&quot;10015&quot;&gt;&lt;property id=&quot;20148&quot; value=&quot;5&quot;/&gt;&lt;property id=&quot;20300&quot; value=&quot;Slide 8&quot;/&gt;&lt;property id=&quot;20307&quot; value=&quot;817&quot;/&gt;&lt;/object&gt;&lt;object type=&quot;3&quot; unique_id=&quot;10017&quot;&gt;&lt;property id=&quot;20148&quot; value=&quot;5&quot;/&gt;&lt;property id=&quot;20300&quot; value=&quot;Slide 10 - &amp;quot;1) 사업본부 전략방향&amp;quot;&quot;/&gt;&lt;property id=&quot;20307&quot; value=&quot;815&quot;/&gt;&lt;/object&gt;&lt;object type=&quot;3&quot; unique_id=&quot;10018&quot;&gt;&lt;property id=&quot;20148&quot; value=&quot;5&quot;/&gt;&lt;property id=&quot;20300&quot; value=&quot;Slide 11 - &amp;quot;2) 부문별 추진 전략과제&amp;quot;&quot;/&gt;&lt;property id=&quot;20307&quot; value=&quot;818&quot;/&gt;&lt;/object&gt;&lt;object type=&quot;3&quot; unique_id=&quot;10019&quot;&gt;&lt;property id=&quot;20148&quot; value=&quot;5&quot;/&gt;&lt;property id=&quot;20300&quot; value=&quot;Slide 12 - &amp;quot;1) 사업본부 전략방향&amp;quot;&quot;/&gt;&lt;property id=&quot;20307&quot; value=&quot;819&quot;/&gt;&lt;/object&gt;&lt;object type=&quot;3&quot; unique_id=&quot;10020&quot;&gt;&lt;property id=&quot;20148&quot; value=&quot;5&quot;/&gt;&lt;property id=&quot;20300&quot; value=&quot;Slide 13 - &amp;quot;2) 부문별 추진 전략과제&amp;quot;&quot;/&gt;&lt;property id=&quot;20307&quot; value=&quot;820&quot;/&gt;&lt;/object&gt;&lt;object type=&quot;3&quot; unique_id=&quot;10021&quot;&gt;&lt;property id=&quot;20148&quot; value=&quot;5&quot;/&gt;&lt;property id=&quot;20300&quot; value=&quot;Slide 14 - &amp;quot;1) 사업본부 전략방향&amp;quot;&quot;/&gt;&lt;property id=&quot;20307&quot; value=&quot;821&quot;/&gt;&lt;/object&gt;&lt;object type=&quot;3&quot; unique_id=&quot;10022&quot;&gt;&lt;property id=&quot;20148&quot; value=&quot;5&quot;/&gt;&lt;property id=&quot;20300&quot; value=&quot;Slide 15 - &amp;quot;2) 부문별 추진 전략과제&amp;quot;&quot;/&gt;&lt;property id=&quot;20307&quot; value=&quot;822&quot;/&gt;&lt;/object&gt;&lt;object type=&quot;3&quot; unique_id=&quot;10023&quot;&gt;&lt;property id=&quot;20148&quot; value=&quot;5&quot;/&gt;&lt;property id=&quot;20300&quot; value=&quot;Slide 18&quot;/&gt;&lt;property id=&quot;20307&quot; value=&quot;823&quot;/&gt;&lt;/object&gt;&lt;object type=&quot;3&quot; unique_id=&quot;10231&quot;&gt;&lt;property id=&quot;20148&quot; value=&quot;5&quot;/&gt;&lt;property id=&quot;20300&quot; value=&quot;Slide 3 - &amp;quot;1. CIC(사업본부) 조직 및 운영체계 구축 현황&amp;quot;&quot;/&gt;&lt;property id=&quot;20307&quot; value=&quot;825&quot;/&gt;&lt;/object&gt;&lt;object type=&quot;3&quot; unique_id=&quot;10232&quot;&gt;&lt;property id=&quot;20148&quot; value=&quot;5&quot;/&gt;&lt;property id=&quot;20300&quot; value=&quot;Slide 4 - &amp;quot;2. 인력구조 개선&amp;quot;&quot;/&gt;&lt;property id=&quot;20307&quot; value=&quot;826&quot;/&gt;&lt;/object&gt;&lt;object type=&quot;3&quot; unique_id=&quot;10233&quot;&gt;&lt;property id=&quot;20148&quot; value=&quot;5&quot;/&gt;&lt;property id=&quot;20300&quot; value=&quot;Slide 5 - &amp;quot;2. 인력구조 개선, 계속&amp;quot;&quot;/&gt;&lt;property id=&quot;20307&quot; value=&quot;827&quot;/&gt;&lt;/object&gt;&lt;object type=&quot;3&quot; unique_id=&quot;10234&quot;&gt;&lt;property id=&quot;20148&quot; value=&quot;5&quot;/&gt;&lt;property id=&quot;20300&quot; value=&quot;Slide 6 - &amp;quot;3. 기술자문회의 운영계획&amp;quot;&quot;/&gt;&lt;property id=&quot;20307&quot; value=&quot;828&quot;/&gt;&lt;/object&gt;&lt;object type=&quot;3&quot; unique_id=&quot;10235&quot;&gt;&lt;property id=&quot;20148&quot; value=&quot;5&quot;/&gt;&lt;property id=&quot;20300&quot; value=&quot;Slide 7 - &amp;quot;4. ERP – PI 진행 계획&amp;quot;&quot;/&gt;&lt;property id=&quot;20307&quot; value=&quot;829&quot;/&gt;&lt;/object&gt;&lt;object type=&quot;3&quot; unique_id=&quot;10445&quot;&gt;&lt;property id=&quot;20148&quot; value=&quot;5&quot;/&gt;&lt;property id=&quot;20300&quot; value=&quot;Slide 9 - &amp;quot;개 요&amp;quot;&quot;/&gt;&lt;property id=&quot;20307&quot; value=&quot;832&quot;/&gt;&lt;/object&gt;&lt;object type=&quot;3&quot; unique_id=&quot;10446&quot;&gt;&lt;property id=&quot;20148&quot; value=&quot;5&quot;/&gt;&lt;property id=&quot;20300&quot; value=&quot;Slide 16 - &amp;quot;1) 총괄표&amp;quot;&quot;/&gt;&lt;property id=&quot;20307&quot; value=&quot;833&quot;/&gt;&lt;/object&gt;&lt;object type=&quot;3&quot; unique_id=&quot;10447&quot;&gt;&lt;property id=&quot;20148&quot; value=&quot;5&quot;/&gt;&lt;property id=&quot;20300&quot; value=&quot;Slide 17 - &amp;quot;2) 해외법인 경영계획&amp;quot;&quot;/&gt;&lt;property id=&quot;20307&quot; value=&quot;834&quot;/&gt;&lt;/object&gt;&lt;/object&gt;&lt;object type=&quot;8&quot; unique_id=&quot;10046&quot;&gt;&lt;/object&gt;&lt;/object&gt;&lt;/database&gt;"/>
  <p:tag name="SECTOMILLISECCONVERTED" val="1"/>
</p:tagLst>
</file>

<file path=ppt/theme/theme1.xml><?xml version="1.0" encoding="utf-8"?>
<a:theme xmlns:a="http://schemas.openxmlformats.org/drawingml/2006/main" name="옵션안 표지">
  <a:themeElements>
    <a:clrScheme name="현대일렉트릭">
      <a:dk1>
        <a:srgbClr val="4D4C4E"/>
      </a:dk1>
      <a:lt1>
        <a:sysClr val="window" lastClr="FFFFFF"/>
      </a:lt1>
      <a:dk2>
        <a:srgbClr val="262627"/>
      </a:dk2>
      <a:lt2>
        <a:srgbClr val="EAEAEA"/>
      </a:lt2>
      <a:accent1>
        <a:srgbClr val="009DBC"/>
      </a:accent1>
      <a:accent2>
        <a:srgbClr val="034168"/>
      </a:accent2>
      <a:accent3>
        <a:srgbClr val="618844"/>
      </a:accent3>
      <a:accent4>
        <a:srgbClr val="246478"/>
      </a:accent4>
      <a:accent5>
        <a:srgbClr val="81776A"/>
      </a:accent5>
      <a:accent6>
        <a:srgbClr val="FDB913"/>
      </a:accent6>
      <a:hlink>
        <a:srgbClr val="0000FF"/>
      </a:hlink>
      <a:folHlink>
        <a:srgbClr val="800080"/>
      </a:folHlink>
    </a:clrScheme>
    <a:fontScheme name="현대체">
      <a:majorFont>
        <a:latin typeface="현대체 Bold"/>
        <a:ea typeface="현대체 Bold"/>
        <a:cs typeface=""/>
      </a:majorFont>
      <a:minorFont>
        <a:latin typeface="현대체 Medium"/>
        <a:ea typeface="현대체 Mediu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 w="31750">
          <a:solidFill>
            <a:srgbClr val="FF0000"/>
          </a:solidFill>
          <a:tailEnd type="triangle" w="lg" len="lg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PowerPoint" ma:contentTypeID="0x010100E00B1299595C4590A1BFA2B54E6812660065A47732DC844D3CA42C05061D4183F100DE92E9CFC29CE148872A5CB855D15DC6" ma:contentTypeVersion="0" ma:contentTypeDescription="PowerPoint 문서" ma:contentTypeScope="" ma:versionID="28b0638133586f17353ee90d23b1d9e9">
  <xsd:schema xmlns:xsd="http://www.w3.org/2001/XMLSchema" xmlns:xs="http://www.w3.org/2001/XMLSchema" xmlns:p="http://schemas.microsoft.com/office/2006/metadata/properties" xmlns:ns1="http://schemas.microsoft.com/sharepoint/v3" targetNamespace="http://schemas.microsoft.com/office/2006/metadata/properties" ma:root="true" ma:fieldsID="cf7d3e5bfdc847f29f19d7c520e2f3d6" ns1:_="">
    <xsd:import namespace="http://schemas.microsoft.com/sharepoint/v3"/>
    <xsd:element name="properties">
      <xsd:complexType>
        <xsd:sequence>
          <xsd:element name="documentManagement">
            <xsd:complexType>
              <xsd:all>
                <xsd:element ref="ns1:ECMAuthorInfo" minOccurs="0"/>
                <xsd:element ref="ns1:ECMAuthorName" minOccurs="0"/>
                <xsd:element ref="ns1:ECMAuthorDeptName" minOccurs="0"/>
                <xsd:element ref="ns1:ECMAuthorRankName" minOccurs="0"/>
                <xsd:element ref="ns1:ECMEditorInfo" minOccurs="0"/>
                <xsd:element ref="ns1:ECMEditorName" minOccurs="0"/>
                <xsd:element ref="ns1:ECMEditorDeptName" minOccurs="0"/>
                <xsd:element ref="ns1:ECMEditorRankName" minOccurs="0"/>
                <xsd:element ref="ns1:ECMDocNum" minOccurs="0"/>
                <xsd:element ref="ns1:ECMSecurityLevel" minOccurs="0"/>
                <xsd:element ref="ns1:ECMConservationPeriod" minOccurs="0"/>
                <xsd:element ref="ns1:ECMSummary" minOccurs="0"/>
                <xsd:element ref="ns1:ECMProjectNo" minOccurs="0"/>
                <xsd:element ref="ns1:ECMDocLocation" minOccurs="0"/>
                <xsd:element ref="ns1:ECMLinkId" minOccurs="0"/>
                <xsd:element ref="ns1:ECMExpireDate" minOccurs="0"/>
                <xsd:element ref="ns1:ECMInterfaceType" minOccurs="0"/>
                <xsd:element ref="ns1:ECMInterfaceCode" minOccurs="0"/>
                <xsd:element ref="ns1:ECMItemType" minOccurs="0"/>
                <xsd:element ref="ns1:ECMView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ECMAuthorInfo" ma:index="8" nillable="true" ma:displayName="만든사람" ma:hidden="true" ma:internalName="ECMAuthorInfo">
      <xsd:simpleType>
        <xsd:restriction base="dms:Text"/>
      </xsd:simpleType>
    </xsd:element>
    <xsd:element name="ECMAuthorName" ma:index="9" nillable="true" ma:displayName="작성자 이름" ma:hidden="true" ma:internalName="ECMAuthorName">
      <xsd:simpleType>
        <xsd:restriction base="dms:Text"/>
      </xsd:simpleType>
    </xsd:element>
    <xsd:element name="ECMAuthorDeptName" ma:index="10" nillable="true" ma:displayName="작성자 부서" ma:hidden="true" ma:internalName="ECMAuthorDeptName">
      <xsd:simpleType>
        <xsd:restriction base="dms:Text"/>
      </xsd:simpleType>
    </xsd:element>
    <xsd:element name="ECMAuthorRankName" ma:index="11" nillable="true" ma:displayName="작성자 직급" ma:hidden="true" ma:internalName="ECMAuthorRankName">
      <xsd:simpleType>
        <xsd:restriction base="dms:Text"/>
      </xsd:simpleType>
    </xsd:element>
    <xsd:element name="ECMEditorInfo" ma:index="12" nillable="true" ma:displayName="수정한 사람" ma:hidden="true" ma:internalName="ECMEditorInfo">
      <xsd:simpleType>
        <xsd:restriction base="dms:Text"/>
      </xsd:simpleType>
    </xsd:element>
    <xsd:element name="ECMEditorName" ma:index="13" nillable="true" ma:displayName="수정자 이름" ma:hidden="true" ma:internalName="ECMEditorName">
      <xsd:simpleType>
        <xsd:restriction base="dms:Text"/>
      </xsd:simpleType>
    </xsd:element>
    <xsd:element name="ECMEditorDeptName" ma:index="14" nillable="true" ma:displayName="수정자 부서" ma:hidden="true" ma:internalName="ECMEditorDeptName">
      <xsd:simpleType>
        <xsd:restriction base="dms:Text"/>
      </xsd:simpleType>
    </xsd:element>
    <xsd:element name="ECMEditorRankName" ma:index="15" nillable="true" ma:displayName="수정자 직급" ma:hidden="true" ma:internalName="ECMEditorRankName">
      <xsd:simpleType>
        <xsd:restriction base="dms:Text"/>
      </xsd:simpleType>
    </xsd:element>
    <xsd:element name="ECMDocNum" ma:index="16" nillable="true" ma:displayName="문서번호" ma:hidden="true" ma:internalName="ECMDocNum">
      <xsd:simpleType>
        <xsd:restriction base="dms:Text"/>
      </xsd:simpleType>
    </xsd:element>
    <xsd:element name="ECMSecurityLevel" ma:index="17" nillable="true" ma:displayName="보안등급" ma:hidden="true" ma:internalName="ECMSecurityLevel">
      <xsd:simpleType>
        <xsd:restriction base="dms:Unknown"/>
      </xsd:simpleType>
    </xsd:element>
    <xsd:element name="ECMConservationPeriod" ma:index="18" nillable="true" ma:displayName="보존연한" ma:hidden="true" ma:internalName="ECMConservationPeriod">
      <xsd:simpleType>
        <xsd:restriction base="dms:Unknown"/>
      </xsd:simpleType>
    </xsd:element>
    <xsd:element name="ECMSummary" ma:index="19" nillable="true" ma:displayName="요약" ma:hidden="true" ma:internalName="ECMSummary">
      <xsd:simpleType>
        <xsd:restriction base="dms:Note">
          <xsd:maxLength value="255"/>
        </xsd:restriction>
      </xsd:simpleType>
    </xsd:element>
    <xsd:element name="ECMProjectNo" ma:index="20" nillable="true" ma:displayName="Project No." ma:hidden="true" ma:internalName="ECMProjectNo">
      <xsd:simpleType>
        <xsd:restriction base="dms:Text"/>
      </xsd:simpleType>
    </xsd:element>
    <xsd:element name="ECMDocLocation" ma:index="21" nillable="true" ma:displayName="문서위치" ma:hidden="true" ma:internalName="ECMDocLocation">
      <xsd:simpleType>
        <xsd:restriction base="dms:Text"/>
      </xsd:simpleType>
    </xsd:element>
    <xsd:element name="ECMLinkId" ma:index="22" nillable="true" ma:displayName="링크ID" ma:hidden="true" ma:internalName="ECMLinkId">
      <xsd:simpleType>
        <xsd:restriction base="dms:Text"/>
      </xsd:simpleType>
    </xsd:element>
    <xsd:element name="ECMExpireDate" ma:index="23" nillable="true" ma:displayName="만료일" ma:hidden="true" ma:internalName="ECMExpireDate">
      <xsd:simpleType>
        <xsd:restriction base="dms:DateTime"/>
      </xsd:simpleType>
    </xsd:element>
    <xsd:element name="ECMInterfaceType" ma:index="24" nillable="true" ma:displayName="인터페이스 타입" ma:hidden="true" ma:internalName="ECMInterfaceType">
      <xsd:simpleType>
        <xsd:restriction base="dms:Text"/>
      </xsd:simpleType>
    </xsd:element>
    <xsd:element name="ECMInterfaceCode" ma:index="25" nillable="true" ma:displayName="인터페이스 코드" ma:hidden="true" ma:internalName="ECMInterfaceCode">
      <xsd:simpleType>
        <xsd:restriction base="dms:Text"/>
      </xsd:simpleType>
    </xsd:element>
    <xsd:element name="ECMItemType" ma:index="26" nillable="true" ma:displayName="아이템타입" ma:hidden="true" ma:internalName="ECMItemType">
      <xsd:simpleType>
        <xsd:restriction base="dms:Text"/>
      </xsd:simpleType>
    </xsd:element>
    <xsd:element name="ECMViewCount" ma:index="27" nillable="true" ma:displayName="조회수" ma:internalName="ECMViewCount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콘텐츠 형식"/>
        <xsd:element ref="dc:title" minOccurs="0" maxOccurs="1" ma:index="4" ma:displayName="제목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?mso-contentType ?>
<FormUrls xmlns="http://schemas.microsoft.com/sharepoint/v3/contenttype/forms/url">
  <Edit>_layouts/15/ECM/Forms/Generic/EditForm.aspx</Edit>
  <Display>_layouts/15/ECM/Forms/Generic/DispForm.aspx</Display>
</FormUrl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ECMItemType xmlns="http://schemas.microsoft.com/sharepoint/v3" xsi:nil="true"/>
    <ECMAuthorDeptName xmlns="http://schemas.microsoft.com/sharepoint/v3" xsi:nil="true"/>
    <ECMEditorInfo xmlns="http://schemas.microsoft.com/sharepoint/v3" xsi:nil="true"/>
    <ECMExpireDate xmlns="http://schemas.microsoft.com/sharepoint/v3" xsi:nil="true"/>
    <ECMAuthorInfo xmlns="http://schemas.microsoft.com/sharepoint/v3" xsi:nil="true"/>
    <ECMDocLocation xmlns="http://schemas.microsoft.com/sharepoint/v3" xsi:nil="true"/>
    <ECMEditorRankName xmlns="http://schemas.microsoft.com/sharepoint/v3" xsi:nil="true"/>
    <ECMEditorName xmlns="http://schemas.microsoft.com/sharepoint/v3" xsi:nil="true"/>
    <ECMLinkId xmlns="http://schemas.microsoft.com/sharepoint/v3" xsi:nil="true"/>
    <ECMAuthorName xmlns="http://schemas.microsoft.com/sharepoint/v3" xsi:nil="true"/>
    <ECMEditorDeptName xmlns="http://schemas.microsoft.com/sharepoint/v3" xsi:nil="true"/>
    <ECMSecurityLevel xmlns="http://schemas.microsoft.com/sharepoint/v3" xsi:nil="true"/>
    <ECMAuthorRankName xmlns="http://schemas.microsoft.com/sharepoint/v3" xsi:nil="true"/>
    <ECMProjectNo xmlns="http://schemas.microsoft.com/sharepoint/v3" xsi:nil="true"/>
    <ECMViewCount xmlns="http://schemas.microsoft.com/sharepoint/v3" xsi:nil="true"/>
    <ECMDocNum xmlns="http://schemas.microsoft.com/sharepoint/v3" xsi:nil="true"/>
    <ECMConservationPeriod xmlns="http://schemas.microsoft.com/sharepoint/v3" xsi:nil="true"/>
    <ECMInterfaceCode xmlns="http://schemas.microsoft.com/sharepoint/v3" xsi:nil="true"/>
    <ECMSummary xmlns="http://schemas.microsoft.com/sharepoint/v3" xsi:nil="true"/>
    <ECMInterfaceType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0029487E-3FFE-486B-9BE8-081F35B0B43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9A10CB6-F86E-4FA0-B93F-AAE7BA59957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180CF50-5CE7-4AAD-9B33-93F1612DA9CE}">
  <ds:schemaRefs>
    <ds:schemaRef ds:uri="http://schemas.microsoft.com/sharepoint/v3/contenttype/forms/url"/>
  </ds:schemaRefs>
</ds:datastoreItem>
</file>

<file path=customXml/itemProps4.xml><?xml version="1.0" encoding="utf-8"?>
<ds:datastoreItem xmlns:ds="http://schemas.openxmlformats.org/officeDocument/2006/customXml" ds:itemID="{BB3080C0-59DD-434B-9274-28B9B6E3D812}">
  <ds:schemaRefs>
    <ds:schemaRef ds:uri="http://www.w3.org/XML/1998/namespace"/>
    <ds:schemaRef ds:uri="http://purl.org/dc/dcmitype/"/>
    <ds:schemaRef ds:uri="http://purl.org/dc/elements/1.1/"/>
    <ds:schemaRef ds:uri="http://schemas.openxmlformats.org/package/2006/metadata/core-properties"/>
    <ds:schemaRef ds:uri="http://schemas.microsoft.com/office/2006/documentManagement/types"/>
    <ds:schemaRef ds:uri="http://purl.org/dc/terms/"/>
    <ds:schemaRef ds:uri="http://schemas.microsoft.com/sharepoint/v3"/>
    <ds:schemaRef ds:uri="http://schemas.microsoft.com/office/infopath/2007/PartnerControls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111087</TotalTime>
  <Words>1654</Words>
  <Application>Microsoft Office PowerPoint</Application>
  <PresentationFormat>사용자 지정</PresentationFormat>
  <Paragraphs>455</Paragraphs>
  <Slides>60</Slides>
  <Notes>41</Notes>
  <HiddenSlides>0</HiddenSlides>
  <MMClips>0</MMClips>
  <ScaleCrop>false</ScaleCrop>
  <HeadingPairs>
    <vt:vector size="6" baseType="variant">
      <vt:variant>
        <vt:lpstr>사용한 글꼴</vt:lpstr>
      </vt:variant>
      <vt:variant>
        <vt:i4>12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60</vt:i4>
      </vt:variant>
    </vt:vector>
  </HeadingPairs>
  <TitlesOfParts>
    <vt:vector size="73" baseType="lpstr">
      <vt:lpstr>HD Medium</vt:lpstr>
      <vt:lpstr>HD현대체 Bold</vt:lpstr>
      <vt:lpstr>맑은 고딕</vt:lpstr>
      <vt:lpstr>현대체 Bold</vt:lpstr>
      <vt:lpstr>현대체 Light</vt:lpstr>
      <vt:lpstr>현대체 Medium</vt:lpstr>
      <vt:lpstr>현대체Light</vt:lpstr>
      <vt:lpstr>현대체Medium</vt:lpstr>
      <vt:lpstr>Arial</vt:lpstr>
      <vt:lpstr>Arial Narrow</vt:lpstr>
      <vt:lpstr>Noto Sans</vt:lpstr>
      <vt:lpstr>Wingdings</vt:lpstr>
      <vt:lpstr>옵션안 표지</vt:lpstr>
      <vt:lpstr>PowerPoint 프레젠테이션</vt:lpstr>
      <vt:lpstr>PowerPoint 프레젠테이션</vt:lpstr>
      <vt:lpstr>[Product OVERVIEW(HDHE)]</vt:lpstr>
      <vt:lpstr>[Product OVERVIEW(MLV CURCUIT BREAKER) ]</vt:lpstr>
      <vt:lpstr>[Power Distribution Product Certification Status(~2025)]</vt:lpstr>
      <vt:lpstr>PowerPoint 프레젠테이션</vt:lpstr>
      <vt:lpstr>1. UL MC</vt:lpstr>
      <vt:lpstr>1. UL MC &amp; TOR</vt:lpstr>
      <vt:lpstr>1. UL MC &amp; TOR</vt:lpstr>
      <vt:lpstr>1. UL MC &amp; TOR</vt:lpstr>
      <vt:lpstr>1. UL MC &amp; TOR</vt:lpstr>
      <vt:lpstr>1. UL MC &amp; TOR</vt:lpstr>
      <vt:lpstr>2. Digital Motor Protection Relay (HGMP)</vt:lpstr>
      <vt:lpstr>2. Digital Motor Protection Relay (HGMP)</vt:lpstr>
      <vt:lpstr>2. Digital Motor Protection Relay (HGMP)</vt:lpstr>
      <vt:lpstr>2. Digital Motor Protection Relay (HGMP)</vt:lpstr>
      <vt:lpstr>2. Digital Motor Protection Relay (HGMP)</vt:lpstr>
      <vt:lpstr>2. Digital Motor Protection Relay (HGMP)</vt:lpstr>
      <vt:lpstr>2. Digital Motor Protection Relay (HGMP)</vt:lpstr>
      <vt:lpstr>2. Digital Motor Protection Relay (HGMP)</vt:lpstr>
      <vt:lpstr>2. UL MCCB</vt:lpstr>
      <vt:lpstr>2. UL MCCB</vt:lpstr>
      <vt:lpstr>2. UL MCCB</vt:lpstr>
      <vt:lpstr>2. UL MCCB</vt:lpstr>
      <vt:lpstr>2. Frame Size : 125AF</vt:lpstr>
      <vt:lpstr>2. Frame Size : 150/250AF</vt:lpstr>
      <vt:lpstr>2. Frame Size : 400/600AF</vt:lpstr>
      <vt:lpstr>2. UL MCCB</vt:lpstr>
      <vt:lpstr>2. UL MCCB</vt:lpstr>
      <vt:lpstr>2. UL MCCB</vt:lpstr>
      <vt:lpstr>2. UL MCCB</vt:lpstr>
      <vt:lpstr>2. UL MCCB</vt:lpstr>
      <vt:lpstr>2. UL MCCB</vt:lpstr>
      <vt:lpstr>2. UL MCCB</vt:lpstr>
      <vt:lpstr>3. UL ACB</vt:lpstr>
      <vt:lpstr>3. UL ACB</vt:lpstr>
      <vt:lpstr>3. UL ACB</vt:lpstr>
      <vt:lpstr>3. UL ACB</vt:lpstr>
      <vt:lpstr>3. UL ACB</vt:lpstr>
      <vt:lpstr>3. UL ACB</vt:lpstr>
      <vt:lpstr>3. UL ACB</vt:lpstr>
      <vt:lpstr>3. UL ACB</vt:lpstr>
      <vt:lpstr>3. UL DC DSU(UL Certification in Process, ~May, 26)</vt:lpstr>
      <vt:lpstr>3. 개발제품 정격</vt:lpstr>
      <vt:lpstr>4. UL VCB/VCS/VI</vt:lpstr>
      <vt:lpstr>4. UL VCB/VCS/VI</vt:lpstr>
      <vt:lpstr>4. UL VCB/VCS/VI</vt:lpstr>
      <vt:lpstr>4. UL VCB/VCS/VI</vt:lpstr>
      <vt:lpstr>4. UL VCB/VCS/VI</vt:lpstr>
      <vt:lpstr>4. UL VCB/VCS/VI</vt:lpstr>
      <vt:lpstr>4. UL VCB/VCS/VI</vt:lpstr>
      <vt:lpstr>4. UL VCB/VCS/VI</vt:lpstr>
      <vt:lpstr>4. UL VCB/VCS/VI</vt:lpstr>
      <vt:lpstr>4. UL VCB/VCS/VI</vt:lpstr>
      <vt:lpstr>4. UL VCB/VCS/VI</vt:lpstr>
      <vt:lpstr>4. UL VCB/VCS/VI</vt:lpstr>
      <vt:lpstr>4. UL VCB/VCS/VI</vt:lpstr>
      <vt:lpstr>4. UL VCB/VCS/VI</vt:lpstr>
      <vt:lpstr>4. UL VCB/VCS/VI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HHI</dc:creator>
  <cp:lastModifiedBy>임현서(Lim, Hyunseo)/책임매니저/배전해외영업2부/HD현대일렉트릭</cp:lastModifiedBy>
  <cp:revision>9590</cp:revision>
  <cp:lastPrinted>2026-05-05T23:57:34Z</cp:lastPrinted>
  <dcterms:created xsi:type="dcterms:W3CDTF">2015-04-16T04:25:48Z</dcterms:created>
  <dcterms:modified xsi:type="dcterms:W3CDTF">2026-05-05T23:58:25Z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0x010100E00B1299595C4590A1BFA2B54E6812660065A47732DC844D3CA42C05061D4183F100DE92E9CFC29CE148872A5CB855D15DC6</vt:lpwstr>
  </property>
</Properties>
</file>